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theme/theme8.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9.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1.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27" r:id="rId84"/>
    <p:sldMasterId id="2147484158" r:id="rId85"/>
    <p:sldMasterId id="2147485255" r:id="rId86"/>
    <p:sldMasterId id="2147487139" r:id="rId87"/>
    <p:sldMasterId id="2147487185" r:id="rId88"/>
    <p:sldMasterId id="2147487231" r:id="rId89"/>
    <p:sldMasterId id="2147487277" r:id="rId90"/>
    <p:sldMasterId id="2147487327" r:id="rId91"/>
    <p:sldMasterId id="2147487393" r:id="rId92"/>
    <p:sldMasterId id="2147487946" r:id="rId93"/>
    <p:sldMasterId id="2147487999" r:id="rId94"/>
    <p:sldMasterId id="2147488013" r:id="rId95"/>
  </p:sldMasterIdLst>
  <p:notesMasterIdLst>
    <p:notesMasterId r:id="rId140"/>
  </p:notesMasterIdLst>
  <p:handoutMasterIdLst>
    <p:handoutMasterId r:id="rId141"/>
  </p:handoutMasterIdLst>
  <p:sldIdLst>
    <p:sldId id="2147481672" r:id="rId96"/>
    <p:sldId id="2147469400" r:id="rId97"/>
    <p:sldId id="262" r:id="rId98"/>
    <p:sldId id="2147483640" r:id="rId99"/>
    <p:sldId id="2147483025" r:id="rId100"/>
    <p:sldId id="2147483192" r:id="rId101"/>
    <p:sldId id="2147483193" r:id="rId102"/>
    <p:sldId id="2147483194" r:id="rId103"/>
    <p:sldId id="261" r:id="rId104"/>
    <p:sldId id="2147483165" r:id="rId105"/>
    <p:sldId id="2147310867" r:id="rId106"/>
    <p:sldId id="2147310880" r:id="rId107"/>
    <p:sldId id="2147477223" r:id="rId108"/>
    <p:sldId id="2147477228" r:id="rId109"/>
    <p:sldId id="2147477229" r:id="rId110"/>
    <p:sldId id="2147477230" r:id="rId111"/>
    <p:sldId id="2147477235" r:id="rId112"/>
    <p:sldId id="258" r:id="rId113"/>
    <p:sldId id="257" r:id="rId114"/>
    <p:sldId id="2147477364" r:id="rId115"/>
    <p:sldId id="2147480642" r:id="rId116"/>
    <p:sldId id="2147477381" r:id="rId117"/>
    <p:sldId id="2147483647" r:id="rId118"/>
    <p:sldId id="2147310869" r:id="rId119"/>
    <p:sldId id="2147480780" r:id="rId120"/>
    <p:sldId id="2147477220" r:id="rId121"/>
    <p:sldId id="2147483645" r:id="rId122"/>
    <p:sldId id="2147477231" r:id="rId123"/>
    <p:sldId id="256" r:id="rId124"/>
    <p:sldId id="2147482913" r:id="rId125"/>
    <p:sldId id="2147482975" r:id="rId126"/>
    <p:sldId id="2147482978" r:id="rId127"/>
    <p:sldId id="2147483017" r:id="rId128"/>
    <p:sldId id="322" r:id="rId129"/>
    <p:sldId id="2147470910" r:id="rId130"/>
    <p:sldId id="2147482545" r:id="rId131"/>
    <p:sldId id="2147482660" r:id="rId132"/>
    <p:sldId id="260" r:id="rId133"/>
    <p:sldId id="2147482548" r:id="rId134"/>
    <p:sldId id="2147477221" r:id="rId135"/>
    <p:sldId id="2147477208" r:id="rId136"/>
    <p:sldId id="2147477209" r:id="rId137"/>
    <p:sldId id="2147477202" r:id="rId138"/>
    <p:sldId id="259" r:id="rId139"/>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24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ders, Robert" initials="SR" lastIdx="1" clrIdx="0">
    <p:extLst>
      <p:ext uri="{19B8F6BF-5375-455C-9EA6-DF929625EA0E}">
        <p15:presenceInfo xmlns:p15="http://schemas.microsoft.com/office/powerpoint/2012/main" userId="S::Robert.Sonders@emc.com::fbb7e790-7c81-43ad-9c38-b18cbf2e2b1d" providerId="AD"/>
      </p:ext>
    </p:extLst>
  </p:cmAuthor>
  <p:cmAuthor id="2" name="Perfetto, Christina" initials="CP" lastIdx="1" clrIdx="1">
    <p:extLst>
      <p:ext uri="{19B8F6BF-5375-455C-9EA6-DF929625EA0E}">
        <p15:presenceInfo xmlns:p15="http://schemas.microsoft.com/office/powerpoint/2012/main" userId="Perfetto, Christi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BF5"/>
    <a:srgbClr val="351049"/>
    <a:srgbClr val="F5FAFC"/>
    <a:srgbClr val="0076CE"/>
    <a:srgbClr val="FFFFFF"/>
    <a:srgbClr val="CC6600"/>
    <a:srgbClr val="808080"/>
    <a:srgbClr val="EEEEEE"/>
    <a:srgbClr val="C8C9C7"/>
    <a:srgbClr val="B7295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B61E80-1FEA-4F31-EE44-5F45D3E34448}" v="9" dt="2024-12-27T06:49:56.765"/>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pos="3240"/>
        <p:guide orient="horz" pos="162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22.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Master" Target="slideMasters/slideMaster1.xml"/><Relationship Id="rId138" Type="http://schemas.openxmlformats.org/officeDocument/2006/relationships/slide" Target="slides/slide43.xml"/><Relationship Id="rId107" Type="http://schemas.openxmlformats.org/officeDocument/2006/relationships/slide" Target="slides/slide12.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customXml" Target="../customXml/item74.xml"/><Relationship Id="rId128" Type="http://schemas.openxmlformats.org/officeDocument/2006/relationships/slide" Target="slides/slide33.xml"/><Relationship Id="rId5" Type="http://schemas.openxmlformats.org/officeDocument/2006/relationships/customXml" Target="../customXml/item5.xml"/><Relationship Id="rId90" Type="http://schemas.openxmlformats.org/officeDocument/2006/relationships/slideMaster" Target="slideMasters/slideMaster7.xml"/><Relationship Id="rId95" Type="http://schemas.openxmlformats.org/officeDocument/2006/relationships/slideMaster" Target="slideMasters/slideMaster12.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slide" Target="slides/slide18.xml"/><Relationship Id="rId118" Type="http://schemas.openxmlformats.org/officeDocument/2006/relationships/slide" Target="slides/slide23.xml"/><Relationship Id="rId134" Type="http://schemas.openxmlformats.org/officeDocument/2006/relationships/slide" Target="slides/slide39.xml"/><Relationship Id="rId139" Type="http://schemas.openxmlformats.org/officeDocument/2006/relationships/slide" Target="slides/slide44.xml"/><Relationship Id="rId80" Type="http://schemas.openxmlformats.org/officeDocument/2006/relationships/customXml" Target="../customXml/item80.xml"/><Relationship Id="rId85" Type="http://schemas.openxmlformats.org/officeDocument/2006/relationships/slideMaster" Target="slideMasters/slideMaster2.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8.xml"/><Relationship Id="rId108" Type="http://schemas.openxmlformats.org/officeDocument/2006/relationships/slide" Target="slides/slide13.xml"/><Relationship Id="rId124" Type="http://schemas.openxmlformats.org/officeDocument/2006/relationships/slide" Target="slides/slide29.xml"/><Relationship Id="rId129" Type="http://schemas.openxmlformats.org/officeDocument/2006/relationships/slide" Target="slides/slide34.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slideMaster" Target="slideMasters/slideMaster8.xml"/><Relationship Id="rId96" Type="http://schemas.openxmlformats.org/officeDocument/2006/relationships/slide" Target="slides/slide1.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19.xml"/><Relationship Id="rId119" Type="http://schemas.openxmlformats.org/officeDocument/2006/relationships/slide" Target="slides/slide24.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slideMaster" Target="slideMasters/slideMaster3.xml"/><Relationship Id="rId130" Type="http://schemas.openxmlformats.org/officeDocument/2006/relationships/slide" Target="slides/slide35.xml"/><Relationship Id="rId135" Type="http://schemas.openxmlformats.org/officeDocument/2006/relationships/slide" Target="slides/slide40.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14.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 Target="slides/slide2.xml"/><Relationship Id="rId104" Type="http://schemas.openxmlformats.org/officeDocument/2006/relationships/slide" Target="slides/slide9.xml"/><Relationship Id="rId120" Type="http://schemas.openxmlformats.org/officeDocument/2006/relationships/slide" Target="slides/slide25.xml"/><Relationship Id="rId125" Type="http://schemas.openxmlformats.org/officeDocument/2006/relationships/slide" Target="slides/slide30.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Master" Target="slideMasters/slideMaster9.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Master" Target="slideMasters/slideMaster4.xml"/><Relationship Id="rId110" Type="http://schemas.openxmlformats.org/officeDocument/2006/relationships/slide" Target="slides/slide15.xml"/><Relationship Id="rId115" Type="http://schemas.openxmlformats.org/officeDocument/2006/relationships/slide" Target="slides/slide20.xml"/><Relationship Id="rId131" Type="http://schemas.openxmlformats.org/officeDocument/2006/relationships/slide" Target="slides/slide36.xml"/><Relationship Id="rId136" Type="http://schemas.openxmlformats.org/officeDocument/2006/relationships/slide" Target="slides/slide41.xml"/><Relationship Id="rId61" Type="http://schemas.openxmlformats.org/officeDocument/2006/relationships/customXml" Target="../customXml/item61.xml"/><Relationship Id="rId82" Type="http://schemas.openxmlformats.org/officeDocument/2006/relationships/customXml" Target="../customXml/item8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slide" Target="slides/slide5.xml"/><Relationship Id="rId105" Type="http://schemas.openxmlformats.org/officeDocument/2006/relationships/slide" Target="slides/slide10.xml"/><Relationship Id="rId126" Type="http://schemas.openxmlformats.org/officeDocument/2006/relationships/slide" Target="slides/slide31.xml"/><Relationship Id="rId147"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slideMaster" Target="slideMasters/slideMaster10.xml"/><Relationship Id="rId98" Type="http://schemas.openxmlformats.org/officeDocument/2006/relationships/slide" Target="slides/slide3.xml"/><Relationship Id="rId121" Type="http://schemas.openxmlformats.org/officeDocument/2006/relationships/slide" Target="slides/slide26.xml"/><Relationship Id="rId142"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slide" Target="slides/slide21.xml"/><Relationship Id="rId137" Type="http://schemas.openxmlformats.org/officeDocument/2006/relationships/slide" Target="slides/slide42.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slideMaster" Target="slideMasters/slideMaster5.xml"/><Relationship Id="rId111" Type="http://schemas.openxmlformats.org/officeDocument/2006/relationships/slide" Target="slides/slide16.xml"/><Relationship Id="rId132" Type="http://schemas.openxmlformats.org/officeDocument/2006/relationships/slide" Target="slides/slide37.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11.xml"/><Relationship Id="rId127" Type="http://schemas.openxmlformats.org/officeDocument/2006/relationships/slide" Target="slides/slide32.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slideMaster" Target="slideMasters/slideMaster11.xml"/><Relationship Id="rId99" Type="http://schemas.openxmlformats.org/officeDocument/2006/relationships/slide" Target="slides/slide4.xml"/><Relationship Id="rId101" Type="http://schemas.openxmlformats.org/officeDocument/2006/relationships/slide" Target="slides/slide6.xml"/><Relationship Id="rId122" Type="http://schemas.openxmlformats.org/officeDocument/2006/relationships/slide" Target="slides/slide27.xml"/><Relationship Id="rId14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customXml" Target="../customXml/item68.xml"/><Relationship Id="rId89" Type="http://schemas.openxmlformats.org/officeDocument/2006/relationships/slideMaster" Target="slideMasters/slideMaster6.xml"/><Relationship Id="rId112" Type="http://schemas.openxmlformats.org/officeDocument/2006/relationships/slide" Target="slides/slide17.xml"/><Relationship Id="rId133" Type="http://schemas.openxmlformats.org/officeDocument/2006/relationships/slide" Target="slides/slide38.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customXml" Target="../customXml/item79.xml"/><Relationship Id="rId102" Type="http://schemas.openxmlformats.org/officeDocument/2006/relationships/slide" Target="slides/slide7.xml"/><Relationship Id="rId123" Type="http://schemas.openxmlformats.org/officeDocument/2006/relationships/slide" Target="slides/slide28.xml"/><Relationship Id="rId14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823578" y="9363247"/>
            <a:ext cx="902491" cy="83100"/>
          </a:xfrm>
          <a:prstGeom prst="rect">
            <a:avLst/>
          </a:prstGeom>
          <a:noFill/>
        </p:spPr>
        <p:txBody>
          <a:bodyPr vert="horz" wrap="none" lIns="0" tIns="0" rIns="0" bIns="0" rtlCol="0" anchor="ctr" anchorCtr="0">
            <a:spAutoFit/>
          </a:bodyPr>
          <a:lstStyle/>
          <a:p>
            <a:pPr defTabSz="966564" fontAlgn="base">
              <a:lnSpc>
                <a:spcPct val="90000"/>
              </a:lnSpc>
              <a:spcBef>
                <a:spcPts val="106"/>
              </a:spcBef>
              <a:spcAft>
                <a:spcPts val="106"/>
              </a:spcAft>
              <a:defRPr/>
            </a:pPr>
            <a:r>
              <a:rPr lang="en-US" sz="600">
                <a:solidFill>
                  <a:schemeClr val="bg2"/>
                </a:solidFill>
                <a:latin typeface="Arial" panose="020B0604020202020204" pitchFamily="34" charset="0"/>
              </a:rPr>
              <a:t>© Copyright 2020 Dell Inc.</a:t>
            </a:r>
          </a:p>
        </p:txBody>
      </p:sp>
      <p:sp>
        <p:nvSpPr>
          <p:cNvPr id="7" name="TextBox 6"/>
          <p:cNvSpPr txBox="1"/>
          <p:nvPr/>
        </p:nvSpPr>
        <p:spPr>
          <a:xfrm>
            <a:off x="503335" y="936324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65150" y="180975"/>
            <a:ext cx="6184900" cy="3478213"/>
          </a:xfrm>
          <a:prstGeom prst="rect">
            <a:avLst/>
          </a:prstGeom>
          <a:noFill/>
          <a:ln w="12700">
            <a:solidFill>
              <a:prstClr val="black"/>
            </a:solidFill>
          </a:ln>
        </p:spPr>
        <p:txBody>
          <a:bodyPr vert="horz" lIns="96657" tIns="48328" rIns="96657" bIns="48328" rtlCol="0" anchor="ctr"/>
          <a:lstStyle/>
          <a:p>
            <a:endParaRPr lang="en-US"/>
          </a:p>
        </p:txBody>
      </p:sp>
      <p:sp>
        <p:nvSpPr>
          <p:cNvPr id="5" name="Notes Placeholder 4"/>
          <p:cNvSpPr>
            <a:spLocks noGrp="1"/>
          </p:cNvSpPr>
          <p:nvPr>
            <p:ph type="body" sz="quarter" idx="3"/>
          </p:nvPr>
        </p:nvSpPr>
        <p:spPr>
          <a:xfrm>
            <a:off x="487680" y="3960495"/>
            <a:ext cx="6339840" cy="5184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l" descr="                              Dell - Internal Use - Confidential&#10;"/>
          <p:cNvSpPr txBox="1"/>
          <p:nvPr/>
        </p:nvSpPr>
        <p:spPr>
          <a:xfrm>
            <a:off x="823578" y="9363247"/>
            <a:ext cx="902491" cy="83100"/>
          </a:xfrm>
          <a:prstGeom prst="rect">
            <a:avLst/>
          </a:prstGeom>
          <a:noFill/>
        </p:spPr>
        <p:txBody>
          <a:bodyPr vert="horz" wrap="none" lIns="0" tIns="0" rIns="0" bIns="0" rtlCol="0" anchor="ctr" anchorCtr="0">
            <a:spAutoFit/>
          </a:bodyPr>
          <a:lstStyle/>
          <a:p>
            <a:pPr defTabSz="966564" fontAlgn="base">
              <a:lnSpc>
                <a:spcPct val="90000"/>
              </a:lnSpc>
              <a:spcBef>
                <a:spcPts val="106"/>
              </a:spcBef>
              <a:spcAft>
                <a:spcPts val="106"/>
              </a:spcAft>
              <a:defRPr/>
            </a:pPr>
            <a:r>
              <a:rPr lang="en-US" sz="600">
                <a:solidFill>
                  <a:schemeClr val="bg2"/>
                </a:solidFill>
                <a:latin typeface="Arial" panose="020B0604020202020204" pitchFamily="34" charset="0"/>
              </a:rPr>
              <a:t>© Copyright 2020 Dell Inc.</a:t>
            </a:r>
          </a:p>
        </p:txBody>
      </p:sp>
      <p:sp>
        <p:nvSpPr>
          <p:cNvPr id="9" name="TextBox 8"/>
          <p:cNvSpPr txBox="1"/>
          <p:nvPr/>
        </p:nvSpPr>
        <p:spPr>
          <a:xfrm>
            <a:off x="503335" y="936324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ll.sharepoint.com/sites/GlobalSalesTraining/SitePages/Sales-Leader-Development/Sales-Coaching/Clara.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chat.dell.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ma.prnewswire.com/media/2090028/Dell_Technologies_Logo.html"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c212.net/c/link/?t=0&amp;l=en&amp;o=3960147-1&amp;h=1880388319&amp;u=https%3A%2F%2Fwww.dell.com%2Fen-us%2Fshop%2Fdell-poweredge-servers%2Fpoweredge-r760xa-rack-server%2Fspd%2Fpoweredge-r760xa%2Fpe_r760xa_16902_vi_vp&amp;a=Dell+PowerEdge+R760xa+servers"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212.net/c/link/?t=0&amp;l=en&amp;o=3965377-1&amp;h=3771014620&amp;u=https%3A%2F%2Fwww.ul.ie%2Flimerick-dcrc&amp;a=https%3A%2F%2Fwww.ul.ie%2Flimerick-dcrc"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212.net/c/link/?t=0&amp;l=en&amp;o=3973404-1&amp;h=1728211840&amp;u=https%3A%2F%2Fwww.dell.com%2Fen-us%2Fdt%2Fservers%2Fserver-accelerators.htm%23accordion0%26tab0%3D0%26tab1%3D0%26accordion1&amp;a=Dell+PowerEdge+XE9680+servers"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c212.net/c/link/?t=0&amp;l=en&amp;o=3973404-1&amp;h=533384027&amp;u=https%3A%2F%2Fwww.dell.com%2Fen-us%2Fdt%2Fcorporate%2Fnewsroom%2Fannouncements%2Fdetailpage.press-releases%7Eusa%7E2022%7E11%7E20221114-dell-technologies-advances-high-performance-computing--and--ai-with-dell-poweredge-servers-and-dell-apex-innovation.htm%23%2Ffilter-on%2FCountry%3Aen-us&amp;a=last+November" TargetMode="External"/><Relationship Id="rId4" Type="http://schemas.openxmlformats.org/officeDocument/2006/relationships/hyperlink" Target="https://c212.net/c/link/?t=0&amp;l=en&amp;o=3973404-1&amp;h=1718875083&amp;u=https%3A%2F%2Fwww.nvidia.com%2Fen-us%2Fdata-center%2Fh100%2F&amp;a=NVIDIA+H100+Tensor+Core+GPUs"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054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up we have fine-tuning a model and using it for a support assistant. The reason we selected fine-tuning is that the support assistant we’re building is going to deliver 24x7 support via online kiosk without a human in the loop… aka our customers will be interacting with the model directly instead of an employee reviewing the work and updating before a customers sees it. In such a case there is greater concern for bias, hallucinations, and inaccuracies as they could cause reputational harm. For that reason we need the model to have that same context awareness but with tighter controls and guardrails in place for responses to reduce the chances of issues arising. With a model designed to answer questions more effectively the goal is to achieve greater customer satisfaction or a higher net promoter score.</a:t>
            </a:r>
          </a:p>
          <a:p>
            <a:endParaRPr lang="en-US"/>
          </a:p>
          <a:p>
            <a:r>
              <a:rPr lang="en-US"/>
              <a:t>The benefits of this support assistant are the ability to deliver accurate, precise, and complete results to the customer base. Leveraging the full knowledge base to provide timely responses. Framing the answers in the preferred voice and with the right business logic (for instance you might have two products that serve the same market but one may be more favorable due to the criteria of the customer, or because you think it is the superior of the two). And finally, and maybe most importantly as </a:t>
            </a:r>
            <a:r>
              <a:rPr lang="en-US" err="1"/>
              <a:t>GenAI</a:t>
            </a:r>
            <a:r>
              <a:rPr lang="en-US"/>
              <a:t> becomes a window into your organization it is important to build a model that reinforces and protects your brand reputation.</a:t>
            </a:r>
          </a:p>
          <a:p>
            <a:endParaRPr lang="en-US"/>
          </a:p>
          <a:p>
            <a:r>
              <a:rPr lang="en-US"/>
              <a:t>In this example fine-tuning was used in order to provide stronger guardrails and more predictability into how the AI would function. We needed the precision in the results that we felt could only come from updating the weights. And we were able to greatly reduce the possibility of hallucinations occurring with additional instructions. </a:t>
            </a:r>
          </a:p>
          <a:p>
            <a:endParaRPr lang="en-US"/>
          </a:p>
          <a:p>
            <a:r>
              <a:rPr lang="en-US"/>
              <a:t>Unlike our first two patterns this one is very GPU dependent so infrastructure that has been GPU optimized and the Dell Validated Designs are likely the best infrastructure to use for this. Additionally, with our data scientists doing a lot of model work it is also important to provide them with workstations that can handle these models and the machine learning that will be going on.</a:t>
            </a:r>
          </a:p>
        </p:txBody>
      </p:sp>
    </p:spTree>
    <p:extLst>
      <p:ext uri="{BB962C8B-B14F-4D97-AF65-F5344CB8AC3E}">
        <p14:creationId xmlns:p14="http://schemas.microsoft.com/office/powerpoint/2010/main" val="3307146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come to model creation. This is the most powerful and most accurate of the patterns but it is also the one with the most significant investments. Research has shown that most industries will avoid leveraging these models as fine-tuning offers enough value. However, for technology companies, telcos, and for very unique use cases this may be the pattern that is required. In this case we are looking at design and data creation but we’re doing so in a highly specialized field that is tackling the bleeding edge of Genomic mapping and cancer research. So we need a </a:t>
            </a:r>
            <a:r>
              <a:rPr lang="en-US" err="1"/>
              <a:t>GenAI</a:t>
            </a:r>
            <a:r>
              <a:rPr lang="en-US"/>
              <a:t> solution paired with machine vision to allow us to take a deeper look at patient care and find new drugs and treatment options for cancer as a result of analyzing. Now as you may imagine this is an incredibly specialized field, its very unlikely any Generative AI has been trained on a rich set of Genomic data I mean a single genome clocks in around 3TB for something like this we’re going to need a massive data set, and this is also very sensitive data so its unlikely we’re finding it in a public domain. Therefore we’re going to have to create the model and train it from scratch.</a:t>
            </a:r>
          </a:p>
          <a:p>
            <a:endParaRPr lang="en-US"/>
          </a:p>
          <a:p>
            <a:endParaRPr lang="en-US"/>
          </a:p>
          <a:p>
            <a:r>
              <a:rPr lang="en-US"/>
              <a:t>The benefits to this approach is it truly can lead to transformational opportunities and breakthroughs, and it showcases the innovation of your organization. In the case of technology companies and telcos its often being used as a way to differentiate your services and provide resale opportunities. It also eliminates the black-box concern of picking up a pre-trained LLM because you’re the one building it you’ll know a lot more about how it thinks. </a:t>
            </a:r>
          </a:p>
          <a:p>
            <a:endParaRPr lang="en-US"/>
          </a:p>
          <a:p>
            <a:r>
              <a:rPr lang="en-US"/>
              <a:t>Ultimately, we chose model training for this example because there just wasn’t a good answer with the other patterns for this use case. We know its going to take substantial infrastructure to do this work and more data scientists. But this was what was needed to achieve the objective.</a:t>
            </a:r>
          </a:p>
          <a:p>
            <a:endParaRPr lang="en-US"/>
          </a:p>
          <a:p>
            <a:r>
              <a:rPr lang="en-US"/>
              <a:t>Whereas with fine-tuning we saw the need for GPU optimized infrastructure we likely need a magnitude of that infrastructure for this use cases, and once again workstations equipped to support the massive size and complexity of building models from scratch.</a:t>
            </a:r>
          </a:p>
        </p:txBody>
      </p:sp>
    </p:spTree>
    <p:extLst>
      <p:ext uri="{BB962C8B-B14F-4D97-AF65-F5344CB8AC3E}">
        <p14:creationId xmlns:p14="http://schemas.microsoft.com/office/powerpoint/2010/main" val="152906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600" b="0">
                <a:solidFill>
                  <a:schemeClr val="bg2"/>
                </a:solidFill>
              </a:rPr>
              <a:t>So we’ve discussed the different models, but what is important and how and when to use those models is really determined by what your organization is trying to accomplish.</a:t>
            </a:r>
          </a:p>
          <a:p>
            <a:pPr algn="l"/>
            <a:endParaRPr lang="en-US" sz="1600" b="1">
              <a:solidFill>
                <a:schemeClr val="bg2"/>
              </a:solidFill>
            </a:endParaRPr>
          </a:p>
          <a:p>
            <a:pPr algn="l"/>
            <a:r>
              <a:rPr lang="en-US" sz="1600" b="1">
                <a:solidFill>
                  <a:schemeClr val="bg2"/>
                </a:solidFill>
              </a:rPr>
              <a:t>Step one. Determine your objective.</a:t>
            </a:r>
          </a:p>
          <a:p>
            <a:pPr algn="l"/>
            <a:r>
              <a:rPr lang="en-US" sz="1600">
                <a:solidFill>
                  <a:schemeClr val="bg2"/>
                </a:solidFill>
              </a:rPr>
              <a:t>This is what you want to do, achieve, what the outcome is. By understanding your objective / KPIs, that will help you determine the use case. </a:t>
            </a:r>
          </a:p>
          <a:p>
            <a:pPr algn="l"/>
            <a:endParaRPr lang="en-US" sz="1600">
              <a:solidFill>
                <a:schemeClr val="bg2"/>
              </a:solidFill>
            </a:endParaRPr>
          </a:p>
          <a:p>
            <a:pPr algn="l"/>
            <a:r>
              <a:rPr lang="en-US" sz="1600" b="1">
                <a:solidFill>
                  <a:schemeClr val="bg2"/>
                </a:solidFill>
              </a:rPr>
              <a:t>Step two. Identify the use case.</a:t>
            </a:r>
          </a:p>
          <a:p>
            <a:pPr algn="l"/>
            <a:r>
              <a:rPr lang="en-US" sz="1600">
                <a:solidFill>
                  <a:schemeClr val="bg2"/>
                </a:solidFill>
              </a:rPr>
              <a:t>While use cases can be implemented through any AI patterns, certain use cases may benefit more from one pattern implementation versus the other.  Determining the use case will also help you define and scope the effort. </a:t>
            </a:r>
          </a:p>
          <a:p>
            <a:pPr algn="l"/>
            <a:endParaRPr lang="en-US" sz="1600">
              <a:solidFill>
                <a:schemeClr val="bg2"/>
              </a:solidFill>
            </a:endParaRPr>
          </a:p>
          <a:p>
            <a:pPr algn="l"/>
            <a:r>
              <a:rPr lang="en-US" sz="1600" b="1">
                <a:solidFill>
                  <a:schemeClr val="bg2"/>
                </a:solidFill>
              </a:rPr>
              <a:t>Step three. Decide on the AI pattern (type).</a:t>
            </a:r>
          </a:p>
          <a:p>
            <a:pPr algn="l"/>
            <a:r>
              <a:rPr lang="en-US" sz="1600">
                <a:solidFill>
                  <a:schemeClr val="bg2"/>
                </a:solidFill>
              </a:rPr>
              <a:t>With an understanding of your objective and use case, you can determine the right pattern to achieve the right results with the right balance of performance, risk and cost. </a:t>
            </a:r>
          </a:p>
          <a:p>
            <a:pPr algn="l"/>
            <a:endParaRPr lang="en-US" sz="1600">
              <a:solidFill>
                <a:schemeClr val="bg2"/>
              </a:solidFill>
            </a:endParaRPr>
          </a:p>
          <a:p>
            <a:pPr algn="l"/>
            <a:r>
              <a:rPr lang="en-US" sz="1600" b="1">
                <a:solidFill>
                  <a:schemeClr val="bg2"/>
                </a:solidFill>
              </a:rPr>
              <a:t>Step four. Right-size the investment.</a:t>
            </a:r>
          </a:p>
          <a:p>
            <a:pPr algn="l"/>
            <a:r>
              <a:rPr lang="en-US" sz="1600">
                <a:solidFill>
                  <a:schemeClr val="bg2"/>
                </a:solidFill>
              </a:rPr>
              <a:t>Depending on the pattern you choose, you will know how to better scope and optimize the infrastructure footprint you’ll need to build.</a:t>
            </a:r>
          </a:p>
          <a:p>
            <a:pPr algn="l"/>
            <a:endParaRPr lang="en-US"/>
          </a:p>
        </p:txBody>
      </p:sp>
    </p:spTree>
    <p:extLst>
      <p:ext uri="{BB962C8B-B14F-4D97-AF65-F5344CB8AC3E}">
        <p14:creationId xmlns:p14="http://schemas.microsoft.com/office/powerpoint/2010/main" val="407524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3929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8223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2975" y="87313"/>
            <a:ext cx="2830513" cy="1592262"/>
          </a:xfrm>
        </p:spPr>
      </p:sp>
      <p:sp>
        <p:nvSpPr>
          <p:cNvPr id="3" name="Notes Placeholder 2"/>
          <p:cNvSpPr>
            <a:spLocks noGrp="1"/>
          </p:cNvSpPr>
          <p:nvPr>
            <p:ph type="body" idx="1"/>
          </p:nvPr>
        </p:nvSpPr>
        <p:spPr>
          <a:xfrm>
            <a:off x="110259" y="1679575"/>
            <a:ext cx="6741441" cy="7560911"/>
          </a:xfrm>
          <a:noFill/>
        </p:spPr>
        <p:txBody>
          <a:bodyPr/>
          <a:lstStyle/>
          <a:p>
            <a:endParaRPr lang="en-US" sz="1100">
              <a:solidFill>
                <a:srgbClr val="232333"/>
              </a:solidFill>
              <a:latin typeface="+mn-lt"/>
            </a:endParaRPr>
          </a:p>
        </p:txBody>
      </p:sp>
    </p:spTree>
    <p:extLst>
      <p:ext uri="{BB962C8B-B14F-4D97-AF65-F5344CB8AC3E}">
        <p14:creationId xmlns:p14="http://schemas.microsoft.com/office/powerpoint/2010/main" val="1831460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41452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a:solidFill>
                  <a:srgbClr val="0E0E0E"/>
                </a:solidFill>
                <a:effectLst/>
                <a:latin typeface="inherit"/>
              </a:rPr>
              <a:t>Current offering</a:t>
            </a:r>
            <a:r>
              <a:rPr lang="en-US" b="0" i="0">
                <a:solidFill>
                  <a:srgbClr val="0E0E0E"/>
                </a:solidFill>
                <a:effectLst/>
                <a:latin typeface="Roboto" panose="02000000000000000000" pitchFamily="2" charset="0"/>
              </a:rPr>
              <a:t>. Dell received the highest scores possible in the criteria of architecture, configuration and training. Forrester acknowledges the complexities of running diverse AI workloads for organizations, yet Dell is dedicated to simplifying this with our “meaty” reference architectures. The Forrester report also cited Dell’s extensive portfolio, including our acceleration-optimized PowerEdge Servers and the wide range of storage solutions Dell offers, such as PowerFlex, PowerScale and more.</a:t>
            </a:r>
          </a:p>
          <a:p>
            <a:pPr algn="l" fontAlgn="base"/>
            <a:r>
              <a:rPr lang="en-US" b="1" i="0">
                <a:solidFill>
                  <a:srgbClr val="0E0E0E"/>
                </a:solidFill>
                <a:effectLst/>
                <a:latin typeface="inherit"/>
              </a:rPr>
              <a:t>Strategy</a:t>
            </a:r>
            <a:r>
              <a:rPr lang="en-US" b="0" i="0">
                <a:solidFill>
                  <a:srgbClr val="0E0E0E"/>
                </a:solidFill>
                <a:effectLst/>
                <a:latin typeface="Roboto" panose="02000000000000000000" pitchFamily="2" charset="0"/>
              </a:rPr>
              <a:t>. Dell achieved the highest scores possible in the vision, partner ecosystem and supporting services and offerings criteria. The report states, “Dell’s superior vision is to offer the quickest, most integrated solution to enterprises for on-premises and colocation deployments.” The report also states, “Reference customers appreciate Dell’s exceptional level of service in quickly designing custom AI infrastructure that integrates with its existing IT infrastructure.”</a:t>
            </a:r>
          </a:p>
          <a:p>
            <a:pPr algn="l" fontAlgn="base"/>
            <a:r>
              <a:rPr lang="en-US" b="1" i="0">
                <a:solidFill>
                  <a:srgbClr val="0E0E0E"/>
                </a:solidFill>
                <a:effectLst/>
                <a:latin typeface="inherit"/>
              </a:rPr>
              <a:t>Market presence</a:t>
            </a:r>
            <a:r>
              <a:rPr lang="en-US" b="0" i="0">
                <a:solidFill>
                  <a:srgbClr val="0E0E0E"/>
                </a:solidFill>
                <a:effectLst/>
                <a:latin typeface="Roboto" panose="02000000000000000000" pitchFamily="2" charset="0"/>
              </a:rPr>
              <a:t>. Dell’s significant market presence stems from its global reach and extensive customer base. According to the Forrester report, “Dell is a good fit for enterprises that wish to deploy on-premises or at a colocation [facility] and want an ongoing partnership to smoothly evolve AI infrastructure as demand increases.”</a:t>
            </a:r>
          </a:p>
          <a:p>
            <a:endParaRPr lang="en-IN"/>
          </a:p>
        </p:txBody>
      </p:sp>
    </p:spTree>
    <p:extLst>
      <p:ext uri="{BB962C8B-B14F-4D97-AF65-F5344CB8AC3E}">
        <p14:creationId xmlns:p14="http://schemas.microsoft.com/office/powerpoint/2010/main" val="419337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b="0" i="0" u="none" strike="noStrike" baseline="0">
                <a:latin typeface="Arial" panose="020B0604020202020204" pitchFamily="34" charset="0"/>
              </a:rPr>
              <a:t>Taking a deeper dive into the Validated Designs – the first thing to call out is the work we’ve done to validate these configurations. Putting all of these different pieces together is a big challenge – and we’re making it easy – with over 340k engineering hours to ensure our customers have a streamlined experience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000" b="0" i="0" u="none" strike="noStrike" baseline="0">
              <a:latin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For compute (</a:t>
            </a:r>
            <a:r>
              <a:rPr lang="en-US" sz="1000" b="0" i="0" u="none" strike="noStrike" baseline="0">
                <a:latin typeface="Arial" panose="020B0604020202020204" pitchFamily="34" charset="0"/>
              </a:rPr>
              <a:t>the bottom row) we now have the PowerEdge XE8640 and XE9680 validated for both Model Customization and Inferencing – in addition to the R760xa that included in the first validated design for Inferencing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We also have our storage components, such as PowerScale F600 that offer the scale and speed needed for operationalizing </a:t>
            </a:r>
            <a:r>
              <a:rPr kumimoji="0" lang="en-US" sz="1000" b="0" i="0" u="none" strike="noStrike" kern="1200" cap="none" spc="0" normalizeH="0" baseline="0" noProof="0" err="1">
                <a:ln>
                  <a:noFill/>
                </a:ln>
                <a:solidFill>
                  <a:srgbClr val="FFFFFF"/>
                </a:solidFill>
                <a:effectLst/>
                <a:uLnTx/>
                <a:uFillTx/>
                <a:latin typeface="Arial" panose="020B0604020202020204" pitchFamily="34" charset="0"/>
                <a:ea typeface="+mn-ea"/>
                <a:cs typeface="+mn-cs"/>
              </a:rPr>
              <a:t>GenAI</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models, providing a foundational component across the lifecycle of an application, allowing customers to bring AI to their data.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For networking, we have high-performance and density, low latency Dell </a:t>
            </a:r>
            <a:r>
              <a:rPr kumimoji="0" lang="en-US" sz="1000" b="0" i="0" u="none" strike="noStrike" kern="1200" cap="none" spc="0" normalizeH="0" baseline="0" noProof="0" err="1">
                <a:ln>
                  <a:noFill/>
                </a:ln>
                <a:solidFill>
                  <a:srgbClr val="FFFFFF"/>
                </a:solidFill>
                <a:effectLst/>
                <a:uLnTx/>
                <a:uFillTx/>
                <a:latin typeface="Arial" panose="020B0604020202020204" pitchFamily="34" charset="0"/>
                <a:ea typeface="+mn-ea"/>
                <a:cs typeface="+mn-cs"/>
              </a:rPr>
              <a:t>PowerSwitch</a:t>
            </a: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Z-series for demanding compute and storage traffic environments.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The purpose of delivering these design guides is to take </a:t>
            </a:r>
            <a:r>
              <a:rPr lang="en-US" sz="800">
                <a:effectLst/>
                <a:latin typeface="Calibri" panose="020F0502020204030204" pitchFamily="34" charset="0"/>
                <a:ea typeface="DengXian" panose="02010600030101010101" pitchFamily="2" charset="-122"/>
                <a:cs typeface="Times New Roman" panose="02020603050405020304" pitchFamily="18" charset="0"/>
              </a:rPr>
              <a:t>the guess work out of deploying workloads for our customers – essentially accelerating deployment and reducing risk with a documented approach – which ultimately speeds up their time to value.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panose="020B0604020202020204" pitchFamily="34" charset="0"/>
                <a:ea typeface="+mn-ea"/>
                <a:cs typeface="+mn-cs"/>
              </a:rPr>
              <a:t>So, with these guides for both Inferencing and Model Customization – we’re showing them how to </a:t>
            </a: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DengXian" panose="02010600030101010101" pitchFamily="2" charset="-122"/>
                <a:cs typeface="Times New Roman" panose="02020603050405020304" pitchFamily="18" charset="0"/>
              </a:rPr>
              <a:t>deliver </a:t>
            </a:r>
            <a:r>
              <a:rPr lang="en-US" sz="1000">
                <a:effectLst/>
                <a:latin typeface="Calibri" panose="020F0502020204030204" pitchFamily="34" charset="0"/>
                <a:ea typeface="DengXian" panose="02010600030101010101" pitchFamily="2" charset="-122"/>
                <a:cs typeface="Times New Roman" panose="02020603050405020304" pitchFamily="18" charset="0"/>
              </a:rPr>
              <a:t>a better workload experience and enhance the value of their own data through fine-tuning of their large language model – which then also helps lower the cost of those optimization activities.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bg2"/>
              </a:solidFill>
              <a:effectLst/>
              <a:uLnTx/>
              <a:uFillTx/>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solidFill>
                <a:effectLst/>
                <a:uLnTx/>
                <a:uFillTx/>
                <a:latin typeface="Calibri" panose="020F0502020204030204" pitchFamily="34" charset="0"/>
                <a:ea typeface="DengXian" panose="02010600030101010101" pitchFamily="2" charset="-122"/>
                <a:cs typeface="Times New Roman" panose="02020603050405020304" pitchFamily="18" charset="0"/>
              </a:rPr>
              <a:t>In addition, we’re wrapping this whole stack with our professional services – so wherever the customers need help, we’re there to lend a hand.</a:t>
            </a:r>
            <a:endParaRPr kumimoji="0" lang="en-US" sz="1000" b="0" i="1" u="none" strike="noStrike" kern="1200" cap="none" spc="0" normalizeH="0" baseline="0" noProof="0">
              <a:ln>
                <a:noFill/>
              </a:ln>
              <a:solidFill>
                <a:srgbClr val="FFFFFF"/>
              </a:solidFill>
              <a:effectLst/>
              <a:uLnTx/>
              <a:uFillTx/>
              <a:latin typeface="Arial" panose="020B060402020202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mj-lt"/>
              <a:ea typeface="+mn-ea"/>
              <a:cs typeface="+mn-cs"/>
            </a:endParaRPr>
          </a:p>
          <a:p>
            <a:pPr defTabSz="957468">
              <a:defRPr/>
            </a:pPr>
            <a:endParaRPr lang="en-US" sz="1000">
              <a:solidFill>
                <a:srgbClr val="000000"/>
              </a:solidFill>
              <a:latin typeface="Arial"/>
              <a:cs typeface="Arial"/>
            </a:endParaRPr>
          </a:p>
          <a:p>
            <a:pPr algn="l"/>
            <a:endParaRPr lang="en-US" sz="1000" b="1"/>
          </a:p>
          <a:p>
            <a:pPr algn="l"/>
            <a:r>
              <a:rPr lang="en-US" sz="1000" b="1">
                <a:latin typeface="Calibri" panose="020F0502020204030204" pitchFamily="34" charset="0"/>
                <a:ea typeface="DengXian" panose="02010600030101010101" pitchFamily="2" charset="-122"/>
                <a:cs typeface="Times New Roman" panose="02020603050405020304" pitchFamily="18" charset="0"/>
              </a:rPr>
              <a:t>Validated Design key building blocks:</a:t>
            </a:r>
          </a:p>
          <a:p>
            <a:pPr defTabSz="957468">
              <a:lnSpc>
                <a:spcPct val="107000"/>
              </a:lnSpc>
              <a:defRPr/>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pPr>
            <a:endParaRPr lang="en-US" sz="1000" b="1">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pPr>
            <a:r>
              <a:rPr lang="en-US" sz="1000" b="1">
                <a:latin typeface="Calibri" panose="020F0502020204030204" pitchFamily="34" charset="0"/>
                <a:ea typeface="DengXian" panose="02010600030101010101" pitchFamily="2" charset="-122"/>
                <a:cs typeface="Times New Roman" panose="02020603050405020304" pitchFamily="18" charset="0"/>
              </a:rPr>
              <a:t>Generative AI Framework (based on NVIDIA AI Enterprise software)</a:t>
            </a:r>
          </a:p>
          <a:p>
            <a:pPr marL="299209" indent="-299209">
              <a:lnSpc>
                <a:spcPct val="107000"/>
              </a:lnSpc>
              <a:buFont typeface="Courier New" panose="02070309020205020404" pitchFamily="49" charset="0"/>
              <a:buChar char="o"/>
            </a:pPr>
            <a:r>
              <a:rPr lang="en-US" sz="1000">
                <a:latin typeface="Calibri" panose="020F0502020204030204" pitchFamily="34" charset="0"/>
                <a:ea typeface="DengXian" panose="02010600030101010101" pitchFamily="2" charset="-122"/>
                <a:cs typeface="Times New Roman" panose="02020603050405020304" pitchFamily="18" charset="0"/>
              </a:rPr>
              <a:t>NVIDIA </a:t>
            </a:r>
            <a:r>
              <a:rPr lang="en-US" sz="1000" err="1">
                <a:latin typeface="Calibri" panose="020F0502020204030204" pitchFamily="34" charset="0"/>
                <a:ea typeface="DengXian" panose="02010600030101010101" pitchFamily="2" charset="-122"/>
                <a:cs typeface="Times New Roman" panose="02020603050405020304" pitchFamily="18" charset="0"/>
              </a:rPr>
              <a:t>NeMo</a:t>
            </a:r>
            <a:r>
              <a:rPr lang="en-US" sz="1000">
                <a:latin typeface="Calibri" panose="020F0502020204030204" pitchFamily="34" charset="0"/>
                <a:ea typeface="DengXian" panose="02010600030101010101" pitchFamily="2" charset="-122"/>
                <a:cs typeface="Times New Roman" panose="02020603050405020304" pitchFamily="18" charset="0"/>
              </a:rPr>
              <a:t> is an end-to-end, cloud-native enterprise framework for developers to build, customize, and deploy generative AI models with billions of parameters.</a:t>
            </a: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r>
              <a:rPr lang="en-US" sz="1000">
                <a:latin typeface="Calibri" panose="020F0502020204030204" pitchFamily="34" charset="0"/>
                <a:ea typeface="DengXian" panose="02010600030101010101" pitchFamily="2" charset="-122"/>
                <a:cs typeface="Times New Roman" panose="02020603050405020304" pitchFamily="18" charset="0"/>
              </a:rPr>
              <a:t>In addition, we have also validated other open-source models such as Llama 2 and Stable Diffusion </a:t>
            </a: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pPr>
            <a:r>
              <a:rPr lang="en-US" sz="1000" b="1">
                <a:latin typeface="Calibri" panose="020F0502020204030204" pitchFamily="34" charset="0"/>
                <a:ea typeface="DengXian" panose="02010600030101010101" pitchFamily="2" charset="-122"/>
                <a:cs typeface="Times New Roman" panose="02020603050405020304" pitchFamily="18" charset="0"/>
              </a:rPr>
              <a:t>AI/ML Ops Platform</a:t>
            </a:r>
          </a:p>
          <a:p>
            <a:pPr marL="299209" marR="0" lvl="0" indent="-299209" algn="l" defTabSz="957468"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000">
                <a:cs typeface="Calibri" panose="020F0502020204030204" pitchFamily="34" charset="0"/>
              </a:rPr>
              <a:t>Partner AIOps software for a smooth end-user experience, including interactive notebooks, experiment management, pipelines, and more. Example: </a:t>
            </a:r>
            <a:r>
              <a:rPr kumimoji="0" lang="it-IT" sz="1000" b="0" i="0" u="none" strike="noStrike" kern="1200" cap="none" spc="0" normalizeH="0" baseline="0" noProof="0">
                <a:ln>
                  <a:noFill/>
                </a:ln>
                <a:solidFill>
                  <a:srgbClr val="0D2155"/>
                </a:solidFill>
                <a:effectLst/>
                <a:uLnTx/>
                <a:uFillTx/>
                <a:latin typeface="Arial"/>
                <a:ea typeface="+mn-ea"/>
                <a:cs typeface="+mn-cs"/>
              </a:rPr>
              <a:t>cnvrg.io</a:t>
            </a:r>
          </a:p>
          <a:p>
            <a:pPr marL="299209" indent="-299209" defTabSz="957468">
              <a:lnSpc>
                <a:spcPct val="107000"/>
              </a:lnSpc>
              <a:buFont typeface="Courier New" panose="02070309020205020404" pitchFamily="49" charset="0"/>
              <a:buChar char="o"/>
              <a:defRPr/>
            </a:pPr>
            <a:endParaRPr lang="en-US" sz="1000">
              <a:cs typeface="Calibri" panose="020F0502020204030204" pitchFamily="34" charset="0"/>
            </a:endParaRPr>
          </a:p>
          <a:p>
            <a:pPr marL="299209" indent="-299209" defTabSz="957468">
              <a:lnSpc>
                <a:spcPct val="107000"/>
              </a:lnSpc>
              <a:buFont typeface="Courier New" panose="02070309020205020404" pitchFamily="49" charset="0"/>
              <a:buChar char="o"/>
              <a:defRPr/>
            </a:pPr>
            <a:r>
              <a:rPr lang="en-US" sz="1000">
                <a:cs typeface="Calibri" panose="020F0502020204030204" pitchFamily="34" charset="0"/>
              </a:rPr>
              <a:t>NVIDIA Triton Inference Server, available with NVIDIA AI Enterprise, is open-source software that standardizes AI model deployment and execution across every workload.</a:t>
            </a:r>
          </a:p>
          <a:p>
            <a:pPr marL="299209" indent="-299209" defTabSz="957468">
              <a:lnSpc>
                <a:spcPct val="107000"/>
              </a:lnSpc>
              <a:buFont typeface="Courier New" panose="02070309020205020404" pitchFamily="49" charset="0"/>
              <a:buChar char="o"/>
              <a:defRPr/>
            </a:pPr>
            <a:r>
              <a:rPr lang="en-US" sz="1000">
                <a:cs typeface="Calibri" panose="020F0502020204030204" pitchFamily="34" charset="0"/>
              </a:rPr>
              <a:t>NVIDIA Merlin is an open-source framework for building high-performing recommender systems at scale.</a:t>
            </a: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pPr>
            <a:r>
              <a:rPr lang="en-US" sz="1000" b="1">
                <a:latin typeface="Calibri" panose="020F0502020204030204" pitchFamily="34" charset="0"/>
                <a:ea typeface="DengXian" panose="02010600030101010101" pitchFamily="2" charset="-122"/>
                <a:cs typeface="Times New Roman" panose="02020603050405020304" pitchFamily="18" charset="0"/>
              </a:rPr>
              <a:t>Infrastructure Management </a:t>
            </a:r>
          </a:p>
          <a:p>
            <a:pPr marL="299209" indent="-299209" defTabSz="957468">
              <a:lnSpc>
                <a:spcPct val="107000"/>
              </a:lnSpc>
              <a:buFont typeface="Courier New" panose="02070309020205020404" pitchFamily="49" charset="0"/>
              <a:buChar char="o"/>
              <a:defRPr/>
            </a:pPr>
            <a:r>
              <a:rPr lang="en-US" sz="1000">
                <a:solidFill>
                  <a:schemeClr val="tx2"/>
                </a:solidFill>
              </a:rPr>
              <a:t>NVIDIA Base Command Manager Essentials </a:t>
            </a:r>
            <a:r>
              <a:rPr lang="en-US" sz="1000">
                <a:latin typeface="Calibri" panose="020F0502020204030204" pitchFamily="34" charset="0"/>
                <a:ea typeface="DengXian" panose="02010600030101010101" pitchFamily="2" charset="-122"/>
                <a:cs typeface="Times New Roman" panose="02020603050405020304" pitchFamily="18" charset="0"/>
              </a:rPr>
              <a:t>to deploy and reliably manage the AI clusters – together with Kubernetes and Linux </a:t>
            </a:r>
            <a:endParaRPr lang="en-US" sz="1200">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marL="299209" indent="-299209" defTabSz="957468">
              <a:lnSpc>
                <a:spcPct val="107000"/>
              </a:lnSpc>
              <a:buFont typeface="Courier New" panose="02070309020205020404" pitchFamily="49" charset="0"/>
              <a:buChar char="o"/>
              <a:defRPr/>
            </a:pPr>
            <a:r>
              <a:rPr lang="en-US" sz="1000">
                <a:latin typeface="Calibri" panose="020F0502020204030204" pitchFamily="34" charset="0"/>
                <a:ea typeface="DengXian" panose="02010600030101010101" pitchFamily="2" charset="-122"/>
                <a:cs typeface="Times New Roman" panose="02020603050405020304" pitchFamily="18" charset="0"/>
              </a:rPr>
              <a:t>Familiar Dell management tools (such as </a:t>
            </a:r>
            <a:r>
              <a:rPr lang="en-US" sz="1000" err="1">
                <a:latin typeface="Calibri" panose="020F0502020204030204" pitchFamily="34" charset="0"/>
                <a:ea typeface="DengXian" panose="02010600030101010101" pitchFamily="2" charset="-122"/>
                <a:cs typeface="Times New Roman" panose="02020603050405020304" pitchFamily="18" charset="0"/>
              </a:rPr>
              <a:t>CloudIQ</a:t>
            </a:r>
            <a:r>
              <a:rPr lang="en-US" sz="1000">
                <a:latin typeface="Calibri" panose="020F0502020204030204" pitchFamily="34" charset="0"/>
                <a:ea typeface="DengXian" panose="02010600030101010101" pitchFamily="2" charset="-122"/>
                <a:cs typeface="Times New Roman" panose="02020603050405020304" pitchFamily="18" charset="0"/>
              </a:rPr>
              <a:t> and </a:t>
            </a:r>
            <a:r>
              <a:rPr lang="en-US" sz="1000" err="1">
                <a:latin typeface="Calibri" panose="020F0502020204030204" pitchFamily="34" charset="0"/>
                <a:ea typeface="DengXian" panose="02010600030101010101" pitchFamily="2" charset="-122"/>
                <a:cs typeface="Times New Roman" panose="02020603050405020304" pitchFamily="18" charset="0"/>
              </a:rPr>
              <a:t>OpenManage</a:t>
            </a:r>
            <a:r>
              <a:rPr lang="en-US" sz="1000">
                <a:latin typeface="Calibri" panose="020F0502020204030204" pitchFamily="34" charset="0"/>
                <a:ea typeface="DengXian" panose="02010600030101010101" pitchFamily="2" charset="-122"/>
                <a:cs typeface="Times New Roman" panose="02020603050405020304" pitchFamily="18" charset="0"/>
              </a:rPr>
              <a:t> Enterprise) delivering features such as lifecycle and power management, proactive monitoring and predictive analytics simplifying infrastructure operations</a:t>
            </a:r>
          </a:p>
          <a:p>
            <a:pPr marL="299209" indent="-299209" defTabSz="957468">
              <a:lnSpc>
                <a:spcPct val="107000"/>
              </a:lnSpc>
              <a:buFont typeface="Courier New" panose="02070309020205020404" pitchFamily="49" charset="0"/>
              <a:buChar char="o"/>
              <a:defRPr/>
            </a:pPr>
            <a:endParaRPr lang="en-US" sz="1000">
              <a:latin typeface="Calibri" panose="020F0502020204030204" pitchFamily="34" charset="0"/>
              <a:ea typeface="DengXian" panose="02010600030101010101" pitchFamily="2" charset="-122"/>
              <a:cs typeface="Times New Roman" panose="02020603050405020304" pitchFamily="18" charset="0"/>
            </a:endParaRPr>
          </a:p>
          <a:p>
            <a:pPr defTabSz="957468">
              <a:lnSpc>
                <a:spcPct val="107000"/>
              </a:lnSpc>
              <a:defRPr/>
            </a:pPr>
            <a:endParaRPr lang="en-US" sz="1000" b="1">
              <a:latin typeface="Calibri" panose="020F0502020204030204" pitchFamily="34" charset="0"/>
              <a:ea typeface="DengXian" panose="02010600030101010101" pitchFamily="2" charset="-122"/>
              <a:cs typeface="Times New Roman" panose="02020603050405020304" pitchFamily="18" charset="0"/>
            </a:endParaRPr>
          </a:p>
          <a:p>
            <a:pPr defTabSz="957468">
              <a:lnSpc>
                <a:spcPct val="107000"/>
              </a:lnSpc>
              <a:defRPr/>
            </a:pPr>
            <a:r>
              <a:rPr lang="en-US" sz="1000" b="1">
                <a:latin typeface="Calibri" panose="020F0502020204030204" pitchFamily="34" charset="0"/>
                <a:ea typeface="DengXian" panose="02010600030101010101" pitchFamily="2" charset="-122"/>
                <a:cs typeface="Times New Roman" panose="02020603050405020304" pitchFamily="18" charset="0"/>
              </a:rPr>
              <a:t>Hardware Infrastructure</a:t>
            </a:r>
          </a:p>
          <a:p>
            <a:pPr marL="299209" indent="-299209" defTabSz="957468">
              <a:lnSpc>
                <a:spcPct val="107000"/>
              </a:lnSpc>
              <a:buFont typeface="Courier New" panose="02070309020205020404" pitchFamily="49" charset="0"/>
              <a:buChar char="o"/>
              <a:defRPr/>
            </a:pPr>
            <a:r>
              <a:rPr lang="en-US" sz="1000">
                <a:latin typeface="Calibri" panose="020F0502020204030204" pitchFamily="34" charset="0"/>
                <a:ea typeface="DengXian" panose="02010600030101010101" pitchFamily="2" charset="-122"/>
                <a:cs typeface="Times New Roman" panose="02020603050405020304" pitchFamily="18" charset="0"/>
              </a:rPr>
              <a:t>NVIDIA H100 Tensor Core GPUs integrated into Dell PowerEdge platforms</a:t>
            </a:r>
            <a:endParaRPr lang="en-US" sz="1200">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r>
              <a:rPr lang="en-US" sz="1000" b="1">
                <a:latin typeface="Calibri" panose="020F0502020204030204" pitchFamily="34" charset="0"/>
                <a:ea typeface="DengXian" panose="02010600030101010101" pitchFamily="2" charset="-122"/>
                <a:cs typeface="Times New Roman" panose="02020603050405020304" pitchFamily="18" charset="0"/>
              </a:rPr>
              <a:t>Networking</a:t>
            </a:r>
            <a:r>
              <a:rPr lang="en-US" sz="1000">
                <a:latin typeface="Calibri" panose="020F0502020204030204" pitchFamily="34" charset="0"/>
                <a:ea typeface="DengXian" panose="02010600030101010101" pitchFamily="2" charset="-122"/>
                <a:cs typeface="Times New Roman" panose="02020603050405020304" pitchFamily="18" charset="0"/>
              </a:rPr>
              <a:t>: High-performance NVIDIA Networking and high-density, low latency Dell </a:t>
            </a:r>
            <a:r>
              <a:rPr lang="en-US" sz="1000" err="1">
                <a:latin typeface="Calibri" panose="020F0502020204030204" pitchFamily="34" charset="0"/>
                <a:ea typeface="DengXian" panose="02010600030101010101" pitchFamily="2" charset="-122"/>
                <a:cs typeface="Times New Roman" panose="02020603050405020304" pitchFamily="18" charset="0"/>
              </a:rPr>
              <a:t>PowerSwitch</a:t>
            </a:r>
            <a:r>
              <a:rPr lang="en-US" sz="1000">
                <a:latin typeface="Calibri" panose="020F0502020204030204" pitchFamily="34" charset="0"/>
                <a:ea typeface="DengXian" panose="02010600030101010101" pitchFamily="2" charset="-122"/>
                <a:cs typeface="Times New Roman" panose="02020603050405020304" pitchFamily="18" charset="0"/>
              </a:rPr>
              <a:t> Z-series</a:t>
            </a:r>
            <a:endParaRPr lang="en-US" sz="1000" b="1">
              <a:latin typeface="Calibri" panose="020F0502020204030204" pitchFamily="34" charset="0"/>
              <a:ea typeface="DengXian" panose="02010600030101010101" pitchFamily="2" charset="-122"/>
              <a:cs typeface="Times New Roman" panose="02020603050405020304" pitchFamily="18" charset="0"/>
            </a:endParaRPr>
          </a:p>
          <a:p>
            <a:pPr marL="299209" indent="-299209">
              <a:lnSpc>
                <a:spcPct val="107000"/>
              </a:lnSpc>
              <a:buFont typeface="Courier New" panose="02070309020205020404" pitchFamily="49" charset="0"/>
              <a:buChar char="o"/>
            </a:pPr>
            <a:r>
              <a:rPr lang="en-US" sz="1000" b="1">
                <a:latin typeface="Calibri" panose="020F0502020204030204" pitchFamily="34" charset="0"/>
                <a:ea typeface="DengXian" panose="02010600030101010101" pitchFamily="2" charset="-122"/>
                <a:cs typeface="Times New Roman" panose="02020603050405020304" pitchFamily="18" charset="0"/>
              </a:rPr>
              <a:t>Compute:</a:t>
            </a:r>
            <a:r>
              <a:rPr lang="en-US" sz="1000">
                <a:latin typeface="Calibri" panose="020F0502020204030204" pitchFamily="34" charset="0"/>
                <a:ea typeface="DengXian" panose="02010600030101010101" pitchFamily="2" charset="-122"/>
                <a:cs typeface="Times New Roman" panose="02020603050405020304" pitchFamily="18" charset="0"/>
              </a:rPr>
              <a:t> PowerEdge servers (such as the Dell PowerEdge XE9680 or PowerEdge R760xa) designed for AI workloads, featuring improvements such as focus on acceleration, thoughtful thermal design, and multi-vector cooling</a:t>
            </a:r>
            <a:r>
              <a:rPr lang="en-US" sz="1200">
                <a:latin typeface="Calibri" panose="020F0502020204030204" pitchFamily="34" charset="0"/>
                <a:ea typeface="DengXian" panose="02010600030101010101" pitchFamily="2" charset="-122"/>
                <a:cs typeface="Times New Roman" panose="02020603050405020304" pitchFamily="18" charset="0"/>
              </a:rPr>
              <a:t>. </a:t>
            </a:r>
          </a:p>
          <a:p>
            <a:pPr marL="299209" indent="-299209">
              <a:lnSpc>
                <a:spcPct val="107000"/>
              </a:lnSpc>
              <a:buFont typeface="Courier New" panose="02070309020205020404" pitchFamily="49" charset="0"/>
              <a:buChar char="o"/>
            </a:pPr>
            <a:r>
              <a:rPr lang="en-US" sz="1000" b="1">
                <a:latin typeface="Calibri" panose="020F0502020204030204" pitchFamily="34" charset="0"/>
                <a:ea typeface="DengXian" panose="02010600030101010101" pitchFamily="2" charset="-122"/>
                <a:cs typeface="Times New Roman" panose="02020603050405020304" pitchFamily="18" charset="0"/>
              </a:rPr>
              <a:t>Storage:</a:t>
            </a:r>
            <a:r>
              <a:rPr lang="en-US" sz="1000">
                <a:latin typeface="Calibri" panose="020F0502020204030204" pitchFamily="34" charset="0"/>
                <a:ea typeface="DengXian" panose="02010600030101010101" pitchFamily="2" charset="-122"/>
                <a:cs typeface="Times New Roman" panose="02020603050405020304" pitchFamily="18" charset="0"/>
              </a:rPr>
              <a:t> PowerScale storage solutions (the F900 and F600 models) providing scalable and cost-effective file storage, and for object-based storage we have products like ECS and </a:t>
            </a:r>
            <a:r>
              <a:rPr lang="en-US" sz="1000" err="1">
                <a:latin typeface="Calibri" panose="020F0502020204030204" pitchFamily="34" charset="0"/>
                <a:ea typeface="DengXian" panose="02010600030101010101" pitchFamily="2" charset="-122"/>
                <a:cs typeface="Times New Roman" panose="02020603050405020304" pitchFamily="18" charset="0"/>
              </a:rPr>
              <a:t>ObjectScale</a:t>
            </a:r>
            <a:r>
              <a:rPr lang="en-US" sz="1000">
                <a:latin typeface="Calibri" panose="020F0502020204030204" pitchFamily="34" charset="0"/>
                <a:ea typeface="DengXian" panose="02010600030101010101" pitchFamily="2" charset="-122"/>
                <a:cs typeface="Times New Roman" panose="02020603050405020304" pitchFamily="18" charset="0"/>
              </a:rPr>
              <a:t>.</a:t>
            </a:r>
            <a:endParaRPr lang="en-US" sz="1200">
              <a:latin typeface="Calibri" panose="020F0502020204030204" pitchFamily="34" charset="0"/>
              <a:ea typeface="DengXian" panose="02010600030101010101" pitchFamily="2" charset="-122"/>
              <a:cs typeface="Times New Roman" panose="02020603050405020304" pitchFamily="18" charset="0"/>
            </a:endParaRPr>
          </a:p>
          <a:p>
            <a:endParaRPr lang="en-US" sz="1000"/>
          </a:p>
          <a:p>
            <a:endParaRPr lang="en-US" sz="1000"/>
          </a:p>
          <a:p>
            <a:pPr marL="179525" indent="-179525" defTabSz="957468">
              <a:buFont typeface="Arial" panose="020B0604020202020204" pitchFamily="34" charset="0"/>
              <a:buChar char="•"/>
              <a:defRPr/>
            </a:pPr>
            <a:endParaRPr lang="en-US" sz="1300">
              <a:ea typeface="DengXian" panose="02010600030101010101" pitchFamily="2" charset="-122"/>
              <a:cs typeface="Times New Roman" panose="02020603050405020304" pitchFamily="18" charset="0"/>
            </a:endParaRPr>
          </a:p>
          <a:p>
            <a:pPr defTabSz="957468">
              <a:defRPr/>
            </a:pPr>
            <a:endParaRPr lang="en-US" sz="1300">
              <a:ea typeface="DengXian" panose="02010600030101010101" pitchFamily="2" charset="-122"/>
              <a:cs typeface="Times New Roman" panose="02020603050405020304" pitchFamily="18" charset="0"/>
            </a:endParaRPr>
          </a:p>
          <a:p>
            <a:endParaRPr lang="en-US" sz="1000"/>
          </a:p>
          <a:p>
            <a:endParaRPr lang="en-US" b="1"/>
          </a:p>
        </p:txBody>
      </p:sp>
    </p:spTree>
    <p:extLst>
      <p:ext uri="{BB962C8B-B14F-4D97-AF65-F5344CB8AC3E}">
        <p14:creationId xmlns:p14="http://schemas.microsoft.com/office/powerpoint/2010/main" val="1230668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Demo on Pizza ordering</a:t>
            </a:r>
          </a:p>
        </p:txBody>
      </p:sp>
    </p:spTree>
    <p:extLst>
      <p:ext uri="{BB962C8B-B14F-4D97-AF65-F5344CB8AC3E}">
        <p14:creationId xmlns:p14="http://schemas.microsoft.com/office/powerpoint/2010/main" val="183785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4874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a:t>Such a reliance on the data truly elevates the role of Data Management and Data preparation. Great AI and </a:t>
            </a:r>
            <a:r>
              <a:rPr lang="en-US" sz="1400" b="0" err="1"/>
              <a:t>GenAI</a:t>
            </a:r>
            <a:r>
              <a:rPr lang="en-US" sz="1400" b="0"/>
              <a:t> results rely on access to great data. Getting your data house in order is a necessary first step to unlocking your organization’s potential with </a:t>
            </a:r>
            <a:r>
              <a:rPr lang="en-US" sz="1400" b="0" err="1"/>
              <a:t>GenAI</a:t>
            </a:r>
            <a:r>
              <a:rPr lang="en-US" sz="1400" b="0"/>
              <a:t>. Having access to an Open Modern Data Lakehouse that can process Semi-Structured, </a:t>
            </a:r>
            <a:r>
              <a:rPr lang="en-US" sz="1400" b="0" err="1"/>
              <a:t>Unstrucutred</a:t>
            </a:r>
            <a:r>
              <a:rPr lang="en-US" sz="1400" b="0"/>
              <a:t> and Structured data is key. </a:t>
            </a:r>
          </a:p>
          <a:p>
            <a:endParaRPr lang="en-US" sz="1400" b="0"/>
          </a:p>
          <a:p>
            <a:r>
              <a:rPr lang="en-US" sz="1400" b="0"/>
              <a:t>That means providing for any data type no matter where it resides edge, core, cloud.</a:t>
            </a:r>
          </a:p>
          <a:p>
            <a:endParaRPr lang="en-US" sz="1400" b="0"/>
          </a:p>
          <a:p>
            <a:r>
              <a:rPr lang="en-US" sz="1400" b="0"/>
              <a:t>Abstracting data silos with federated queries and the ability to process data in place.</a:t>
            </a:r>
          </a:p>
          <a:p>
            <a:endParaRPr lang="en-US" sz="1400" b="0"/>
          </a:p>
          <a:p>
            <a:r>
              <a:rPr lang="en-US" sz="1400" b="0"/>
              <a:t>Providing powerful and high-performance engines to accelerate queries for various workloads.</a:t>
            </a:r>
          </a:p>
          <a:p>
            <a:endParaRPr lang="en-US" sz="1400" b="0"/>
          </a:p>
          <a:p>
            <a:r>
              <a:rPr lang="en-US" sz="1400" b="0"/>
              <a:t>And helping gather and prepare data for being used in AI Ops and ML pipelines.</a:t>
            </a:r>
          </a:p>
          <a:p>
            <a:endParaRPr lang="en-US" sz="1400" b="0"/>
          </a:p>
          <a:p>
            <a:pPr marL="0" indent="0" defTabSz="957468">
              <a:buFont typeface="Arial" panose="020B0604020202020204" pitchFamily="34" charset="0"/>
              <a:buNone/>
              <a:defRPr/>
            </a:pPr>
            <a:endParaRPr lang="en-US" sz="1300">
              <a:ea typeface="DengXian" panose="02010600030101010101" pitchFamily="2" charset="-122"/>
              <a:cs typeface="Times New Roman" panose="02020603050405020304" pitchFamily="18" charset="0"/>
            </a:endParaRPr>
          </a:p>
          <a:p>
            <a:pPr defTabSz="957468">
              <a:defRPr/>
            </a:pPr>
            <a:endParaRPr lang="en-US" sz="1300">
              <a:ea typeface="DengXian" panose="02010600030101010101" pitchFamily="2" charset="-122"/>
              <a:cs typeface="Times New Roman" panose="02020603050405020304" pitchFamily="18" charset="0"/>
            </a:endParaRPr>
          </a:p>
          <a:p>
            <a:endParaRPr lang="en-US"/>
          </a:p>
          <a:p>
            <a:endParaRPr lang="en-US" b="1"/>
          </a:p>
        </p:txBody>
      </p:sp>
    </p:spTree>
    <p:extLst>
      <p:ext uri="{BB962C8B-B14F-4D97-AF65-F5344CB8AC3E}">
        <p14:creationId xmlns:p14="http://schemas.microsoft.com/office/powerpoint/2010/main" val="2031850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Management is a large and diverse market. No vendor can realistically solve all the problems. Customers need an ecosystem of technologies brought together to meet their needs wherever they are.</a:t>
            </a:r>
          </a:p>
          <a:p>
            <a:r>
              <a:rPr lang="en-US"/>
              <a:t>CLICK</a:t>
            </a:r>
          </a:p>
          <a:p>
            <a:r>
              <a:rPr lang="en-US"/>
              <a:t>Here is a sample of partners that Dell Technologies is working with to help customers with their data challenges, across a spectrum of core Dell partners as well as extended technology and GTM partners.</a:t>
            </a:r>
          </a:p>
          <a:p>
            <a:r>
              <a:rPr lang="en-US" b="1"/>
              <a:t>Cloud Native </a:t>
            </a:r>
            <a:r>
              <a:rPr lang="en-US"/>
              <a:t>– we’re working to build interoperability between data stored on on-prem and leading cloud native players such as Snowflake so customers can use the best of breed cloud toolkits while maintaining control of their data.</a:t>
            </a:r>
          </a:p>
          <a:p>
            <a:r>
              <a:rPr lang="en-US" b="1"/>
              <a:t>Data Lake / </a:t>
            </a:r>
            <a:r>
              <a:rPr lang="en-US" b="1" err="1"/>
              <a:t>Lakehouses</a:t>
            </a:r>
            <a:r>
              <a:rPr lang="en-US"/>
              <a:t> – we’ve partnered with leading companies defining the future architecture of data lakes and data </a:t>
            </a:r>
            <a:r>
              <a:rPr lang="en-US" err="1"/>
              <a:t>lakehouses</a:t>
            </a:r>
            <a:r>
              <a:rPr lang="en-US"/>
              <a:t> and bringing an easy way to deploy and scale on-prem deployments</a:t>
            </a:r>
          </a:p>
          <a:p>
            <a:r>
              <a:rPr lang="en-US" b="1"/>
              <a:t>Databases</a:t>
            </a:r>
            <a:r>
              <a:rPr lang="en-US"/>
              <a:t> – new database technology is evolving that is purpose built to accelerate analytical outcomes such as NoSQL databases for distributed processing, graph processing, multi-modal databases, etc.</a:t>
            </a:r>
          </a:p>
          <a:p>
            <a:r>
              <a:rPr lang="en-US" b="1"/>
              <a:t>Open Source </a:t>
            </a:r>
            <a:r>
              <a:rPr lang="en-US"/>
              <a:t>– the data space has an increasingly rich open-source community which is at the forefront of innovation. We’re committed to bringing the best of breed to our customers manage their way through this complex web</a:t>
            </a:r>
          </a:p>
          <a:p>
            <a:r>
              <a:rPr lang="en-US" b="1"/>
              <a:t>Infrastructure</a:t>
            </a:r>
            <a:r>
              <a:rPr lang="en-US"/>
              <a:t> – and finally, we partner deeply on establishing a robust infrastructure to deploy and manage the data stack. From </a:t>
            </a:r>
            <a:r>
              <a:rPr lang="en-US" err="1"/>
              <a:t>colos</a:t>
            </a:r>
            <a:r>
              <a:rPr lang="en-US"/>
              <a:t> such as Faction and Equinix to K8s and virtualization tech, customers can be assured of deeply integrated solutions that take the burden away from IT.</a:t>
            </a:r>
          </a:p>
          <a:p>
            <a:endParaRPr lang="en-US"/>
          </a:p>
          <a:p>
            <a:endParaRPr lang="en-US"/>
          </a:p>
        </p:txBody>
      </p:sp>
    </p:spTree>
    <p:extLst>
      <p:ext uri="{BB962C8B-B14F-4D97-AF65-F5344CB8AC3E}">
        <p14:creationId xmlns:p14="http://schemas.microsoft.com/office/powerpoint/2010/main" val="1721404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As you just saw there’s incredible diversity in use cases for Generative AI and with that comes a diversity in hardware requirements. And this is where Dell truly can support you wherever you’re at in your journey. We can bring AI to your data using the world’s broadest </a:t>
            </a:r>
            <a:r>
              <a:rPr lang="en-US" b="0" err="1"/>
              <a:t>GenAI</a:t>
            </a:r>
            <a:r>
              <a:rPr lang="en-US" b="0"/>
              <a:t> solutions portfolio from desktop to data center to cloud all in one place. Independent of what type of data science your use cases require.</a:t>
            </a:r>
          </a:p>
          <a:p>
            <a:endParaRPr lang="en-US" b="0"/>
          </a:p>
          <a:p>
            <a:r>
              <a:rPr lang="en-US" b="0"/>
              <a:t>We can help with integrated solutions that have been purpose built and tested for specific AI use cases. That have been validated across the software, compute, storage, and networking to reduce time to value and lower risk. All with industry standard and open designs. </a:t>
            </a:r>
          </a:p>
          <a:p>
            <a:endParaRPr lang="en-US" b="0"/>
          </a:p>
          <a:p>
            <a:r>
              <a:rPr lang="en-US" b="0"/>
              <a:t>We </a:t>
            </a:r>
            <a:r>
              <a:rPr lang="en-US" b="0" err="1"/>
              <a:t>alo</a:t>
            </a:r>
            <a:r>
              <a:rPr lang="en-US" b="0"/>
              <a:t> have a broad compute portfolio with PowerEdge R Series and XE series servers. Get the industries best AI performance for Generative AI with a portfolio that more organizations rely on from the #1 worldwide AI server plus storage infrastructure provider.</a:t>
            </a:r>
          </a:p>
          <a:p>
            <a:endParaRPr lang="en-US" b="0"/>
          </a:p>
          <a:p>
            <a:r>
              <a:rPr lang="en-US" b="0"/>
              <a:t>Pair that compute up with industry leading storage that delivers the world’s most flexible, efficient, and secure scale-out NAS to handle large data sets and offers extreme concurrency. You can also take advantage of </a:t>
            </a:r>
            <a:r>
              <a:rPr lang="en-US" b="0" err="1"/>
              <a:t>Multicloud</a:t>
            </a:r>
            <a:r>
              <a:rPr lang="en-US" b="0"/>
              <a:t> file, object, and block storage support with our APEX portfolio.</a:t>
            </a:r>
          </a:p>
          <a:p>
            <a:endParaRPr lang="en-US" b="0"/>
          </a:p>
          <a:p>
            <a:r>
              <a:rPr lang="en-US" b="0"/>
              <a:t>And finally whether you’re supporting your data scientists or running more modest models locally take advantage of the #1 worldwide leader in workstations. With the word’s most intelligent and secure PCs that can run </a:t>
            </a:r>
            <a:r>
              <a:rPr lang="en-US" b="0" err="1"/>
              <a:t>GenAI</a:t>
            </a:r>
            <a:r>
              <a:rPr lang="en-US" b="0"/>
              <a:t> operations up to 80% faster.</a:t>
            </a:r>
          </a:p>
          <a:p>
            <a:endParaRPr lang="en-US" b="0"/>
          </a:p>
          <a:p>
            <a:r>
              <a:rPr lang="en-US" b="0"/>
              <a:t>Supporting all these solutions is Dell Professional services which offer a variety of services from strategy to implementation to education to ensure your projects go smoothly.</a:t>
            </a:r>
          </a:p>
          <a:p>
            <a:endParaRPr lang="en-US" b="1"/>
          </a:p>
        </p:txBody>
      </p:sp>
    </p:spTree>
    <p:extLst>
      <p:ext uri="{BB962C8B-B14F-4D97-AF65-F5344CB8AC3E}">
        <p14:creationId xmlns:p14="http://schemas.microsoft.com/office/powerpoint/2010/main" val="4052039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EC12B3-3B54-4B77-99BE-ACFDAE3804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108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EC12B3-3B54-4B77-99BE-ACFDAE3804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478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4"/>
                </a:solidFill>
                <a:effectLst/>
                <a:latin typeface="source-serif-pro"/>
              </a:rPr>
              <a:t>Digital humans are human-like virtual AI characters designed to be interacted with by people. They are, for all intents and purposes, the chat bot’s successor: sharper, emotionally intelligent, and expressive AI entities embodied in human-like avatars, who, in their often striking resemblance to real people, both in behavior and appearance, give users a face, a personality — a </a:t>
            </a:r>
            <a:r>
              <a:rPr lang="en-US" b="0" i="1">
                <a:solidFill>
                  <a:srgbClr val="242424"/>
                </a:solidFill>
                <a:effectLst/>
                <a:latin typeface="source-serif-pro"/>
              </a:rPr>
              <a:t>person</a:t>
            </a:r>
            <a:r>
              <a:rPr lang="en-US" b="0" i="0">
                <a:solidFill>
                  <a:srgbClr val="242424"/>
                </a:solidFill>
                <a:effectLst/>
                <a:latin typeface="source-serif-pro"/>
              </a:rPr>
              <a:t> — to relate to. Thus, digital people effectively become “someone,” as opposed to some</a:t>
            </a:r>
            <a:r>
              <a:rPr lang="en-US" b="0" i="1">
                <a:solidFill>
                  <a:srgbClr val="242424"/>
                </a:solidFill>
                <a:effectLst/>
                <a:latin typeface="source-serif-pro"/>
              </a:rPr>
              <a:t>thing</a:t>
            </a:r>
            <a:r>
              <a:rPr lang="en-US" b="0" i="0">
                <a:solidFill>
                  <a:srgbClr val="242424"/>
                </a:solidFill>
                <a:effectLst/>
                <a:latin typeface="source-serif-pro"/>
              </a:rPr>
              <a:t>; their likeness to real humans renders them radically more engaging to users than chatbots</a:t>
            </a:r>
          </a:p>
          <a:p>
            <a:endParaRPr lang="en-US" b="0" i="0">
              <a:solidFill>
                <a:srgbClr val="242424"/>
              </a:solidFill>
              <a:effectLst/>
              <a:latin typeface="source-serif-pro"/>
            </a:endParaRPr>
          </a:p>
          <a:p>
            <a:r>
              <a:rPr lang="en-US" b="0" i="0">
                <a:solidFill>
                  <a:srgbClr val="242424"/>
                </a:solidFill>
                <a:effectLst/>
                <a:latin typeface="source-serif-pro"/>
              </a:rPr>
              <a:t>require zero sleep and no wages.</a:t>
            </a:r>
          </a:p>
          <a:p>
            <a:r>
              <a:rPr lang="en-US" b="0" i="0">
                <a:solidFill>
                  <a:srgbClr val="242424"/>
                </a:solidFill>
                <a:effectLst/>
                <a:latin typeface="source-serif-pro"/>
              </a:rPr>
              <a:t>They’re always available and readily scalable</a:t>
            </a:r>
          </a:p>
          <a:p>
            <a:r>
              <a:rPr lang="en-US" b="0" i="0">
                <a:solidFill>
                  <a:srgbClr val="242424"/>
                </a:solidFill>
                <a:effectLst/>
                <a:latin typeface="source-serif-pro"/>
              </a:rPr>
              <a:t>Digital humans can also address people’s hesitance to discuss sensitive or personal issues with other humans, or help bridge the gap when a human user simply doesn’t feel like talking to another person face-to-face. </a:t>
            </a:r>
            <a:endParaRPr lang="en-IN"/>
          </a:p>
        </p:txBody>
      </p:sp>
    </p:spTree>
    <p:extLst>
      <p:ext uri="{BB962C8B-B14F-4D97-AF65-F5344CB8AC3E}">
        <p14:creationId xmlns:p14="http://schemas.microsoft.com/office/powerpoint/2010/main" val="94860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24DA58-1C82-435C-87F5-0B7A2B4621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12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pple-system"/>
              </a:rPr>
              <a:t>Support</a:t>
            </a:r>
            <a:endParaRPr lang="en-US" sz="1200">
              <a:effectLst/>
              <a:latin typeface="-apple-system"/>
              <a:hlinkClick r:id="" action="ppaction://noaction"/>
            </a:endParaRPr>
          </a:p>
          <a:p>
            <a:pPr rtl="0"/>
            <a:r>
              <a:rPr lang="en-US" sz="1200">
                <a:effectLst/>
                <a:latin typeface="-apple-system"/>
                <a:hlinkClick r:id="" action="ppaction://noaction"/>
              </a:rPr>
              <a:t>https://exec-digitalhuman.scto.dell.com/clara?servicetag=&amp;system=support</a:t>
            </a:r>
            <a:endParaRPr lang="en-US" sz="1200">
              <a:effectLst/>
              <a:latin typeface="-apple-system"/>
            </a:endParaRPr>
          </a:p>
          <a:p>
            <a:pPr rtl="0"/>
            <a:endParaRPr lang="en-US" sz="1200">
              <a:latin typeface="-apple-system"/>
            </a:endParaRPr>
          </a:p>
          <a:p>
            <a:r>
              <a:rPr lang="en-US"/>
              <a:t>APEX Sales</a:t>
            </a:r>
          </a:p>
          <a:p>
            <a:r>
              <a:rPr lang="en-US"/>
              <a:t>https://clara-digitalassistant.scto.dell.com/apex</a:t>
            </a:r>
          </a:p>
          <a:p>
            <a:endParaRPr lang="en-US"/>
          </a:p>
          <a:p>
            <a:pPr rtl="0"/>
            <a:r>
              <a:rPr lang="en-US" sz="1100">
                <a:effectLst/>
                <a:latin typeface="-apple-system"/>
              </a:rPr>
              <a:t>Virtual C</a:t>
            </a:r>
            <a:r>
              <a:rPr lang="en-US" sz="1100">
                <a:latin typeface="-apple-system"/>
              </a:rPr>
              <a:t>oach</a:t>
            </a:r>
            <a:endParaRPr lang="en-US" sz="1100">
              <a:effectLst/>
              <a:latin typeface="-apple-system"/>
            </a:endParaRPr>
          </a:p>
          <a:p>
            <a:pPr rtl="0"/>
            <a:r>
              <a:rPr lang="en-US" sz="1100">
                <a:effectLst/>
                <a:latin typeface="-apple-system"/>
                <a:hlinkClick r:id="rId3" tooltip="https://dell.sharepoint.com/sites/globalsalestraining/sitepages/sales-leader-development/sales-coaching/clara.aspx"/>
              </a:rPr>
              <a:t>https://dell.sharepoint.com/sites/GlobalSalesTraining/SitePages/Sales-Leader-Development/Sales-Coaching/Clara.aspx</a:t>
            </a:r>
            <a:endParaRPr lang="en-US" sz="1100">
              <a:effectLst/>
              <a:latin typeface="-apple-system"/>
            </a:endParaRPr>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a:p>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u="none"/>
          </a:p>
          <a:p>
            <a:endParaRPr lang="en-US"/>
          </a:p>
        </p:txBody>
      </p:sp>
    </p:spTree>
    <p:extLst>
      <p:ext uri="{BB962C8B-B14F-4D97-AF65-F5344CB8AC3E}">
        <p14:creationId xmlns:p14="http://schemas.microsoft.com/office/powerpoint/2010/main" val="4211155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hlinkClick r:id="rId3"/>
              </a:rPr>
              <a:t>http://chat.dell.com</a:t>
            </a:r>
            <a:endParaRPr lang="en-US"/>
          </a:p>
          <a:p>
            <a:endParaRPr lang="en-IN"/>
          </a:p>
        </p:txBody>
      </p:sp>
    </p:spTree>
    <p:extLst>
      <p:ext uri="{BB962C8B-B14F-4D97-AF65-F5344CB8AC3E}">
        <p14:creationId xmlns:p14="http://schemas.microsoft.com/office/powerpoint/2010/main" val="4187090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127814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B1E0E-8FE1-1132-93DD-087FE5675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6B8B0-0291-A50E-80AD-7537C8785F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6E086-B836-5D1A-5C1F-2F739880D1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6296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900" b="1" u="none" kern="1200">
                <a:solidFill>
                  <a:srgbClr val="000000"/>
                </a:solidFill>
                <a:effectLst/>
                <a:latin typeface="Arial" panose="020B0604020202020204" pitchFamily="34" charset="0"/>
                <a:ea typeface="+mn-ea"/>
                <a:cs typeface="+mn-cs"/>
              </a:rPr>
              <a:t>Key takeaways: </a:t>
            </a:r>
          </a:p>
          <a:p>
            <a:pPr marL="171450" indent="-171450" defTabSz="914377">
              <a:buFont typeface="Arial" panose="020B0604020202020204" pitchFamily="34" charset="0"/>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We must be cautious and protect our IP by being structured in how we use Large Language Models. </a:t>
            </a:r>
          </a:p>
          <a:p>
            <a:pPr marL="171450" indent="-171450" defTabSz="914377">
              <a:buFont typeface="Arial" panose="020B0604020202020204" pitchFamily="34" charset="0"/>
              <a:buChar char="•"/>
            </a:pPr>
            <a:r>
              <a:rPr lang="en-US" sz="900">
                <a:effectLst/>
                <a:latin typeface="Calibri" panose="020F0502020204030204" pitchFamily="34" charset="0"/>
                <a:ea typeface="Calibri" panose="020F0502020204030204" pitchFamily="34" charset="0"/>
                <a:cs typeface="Times New Roman" panose="02020603050405020304" pitchFamily="18" charset="0"/>
              </a:rPr>
              <a:t>Dell Digital is offering a host of LLM and data science offerings for our organization on-prem, with governance and controlled access through our private Dell Digital Cloud portal. </a:t>
            </a:r>
            <a:r>
              <a:rPr lang="en-US" sz="900" b="0" i="0">
                <a:solidFill>
                  <a:srgbClr val="000000"/>
                </a:solidFill>
                <a:effectLst/>
                <a:latin typeface="Arial" panose="020B0604020202020204" pitchFamily="34" charset="0"/>
              </a:rPr>
              <a:t>We have democratized the technology.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By having IT involved in developing this strategy and working with our stakeholders we can help the organization embrace this new AI age in a structured and predictable way. All while ensuring we’re meeting our compliance, business, and security objectives.</a:t>
            </a:r>
            <a:endParaRPr lang="en-US" sz="900" b="1" u="none" kern="1200">
              <a:solidFill>
                <a:srgbClr val="000000"/>
              </a:solidFill>
              <a:effectLst/>
              <a:latin typeface="Arial" panose="020B0604020202020204" pitchFamily="34" charset="0"/>
              <a:ea typeface="+mn-ea"/>
              <a:cs typeface="+mn-cs"/>
            </a:endParaRPr>
          </a:p>
          <a:p>
            <a:pPr defTabSz="914377"/>
            <a:endParaRPr lang="en-US" sz="900" b="1" u="none" kern="1200">
              <a:solidFill>
                <a:srgbClr val="000000"/>
              </a:solidFill>
              <a:effectLst/>
              <a:latin typeface="Arial" panose="020B0604020202020204" pitchFamily="34" charset="0"/>
              <a:ea typeface="+mn-ea"/>
              <a:cs typeface="+mn-cs"/>
            </a:endParaRPr>
          </a:p>
          <a:p>
            <a:endParaRPr lang="en-US" sz="1050"/>
          </a:p>
        </p:txBody>
      </p:sp>
    </p:spTree>
    <p:extLst>
      <p:ext uri="{BB962C8B-B14F-4D97-AF65-F5344CB8AC3E}">
        <p14:creationId xmlns:p14="http://schemas.microsoft.com/office/powerpoint/2010/main" val="2502759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a:solidFill>
                  <a:srgbClr val="0E0E0E"/>
                </a:solidFill>
                <a:effectLst/>
                <a:latin typeface="Roboto" panose="02000000000000000000" pitchFamily="2" charset="0"/>
              </a:rPr>
              <a:t>Dell Technologies and </a:t>
            </a:r>
            <a:r>
              <a:rPr lang="en-US" b="0" i="0" err="1">
                <a:solidFill>
                  <a:srgbClr val="0E0E0E"/>
                </a:solidFill>
                <a:effectLst/>
                <a:latin typeface="Roboto" panose="02000000000000000000" pitchFamily="2" charset="0"/>
              </a:rPr>
              <a:t>Denvr</a:t>
            </a:r>
            <a:r>
              <a:rPr lang="en-US" b="0" i="0">
                <a:solidFill>
                  <a:srgbClr val="0E0E0E"/>
                </a:solidFill>
                <a:effectLst/>
                <a:latin typeface="Roboto" panose="02000000000000000000" pitchFamily="2" charset="0"/>
              </a:rPr>
              <a:t> </a:t>
            </a:r>
            <a:r>
              <a:rPr lang="en-US" b="0" i="0" err="1">
                <a:solidFill>
                  <a:srgbClr val="0E0E0E"/>
                </a:solidFill>
                <a:effectLst/>
                <a:latin typeface="Roboto" panose="02000000000000000000" pitchFamily="2" charset="0"/>
              </a:rPr>
              <a:t>Dataworks</a:t>
            </a:r>
            <a:r>
              <a:rPr lang="en-US" b="0" i="0">
                <a:solidFill>
                  <a:srgbClr val="0E0E0E"/>
                </a:solidFill>
                <a:effectLst/>
                <a:latin typeface="Roboto" panose="02000000000000000000" pitchFamily="2" charset="0"/>
              </a:rPr>
              <a:t> offer cloud solutions for LLM training and inference for organizations using generative AI</a:t>
            </a:r>
          </a:p>
          <a:p>
            <a:pPr algn="l" fontAlgn="base">
              <a:buFont typeface="Arial" panose="020B0604020202020204" pitchFamily="34" charset="0"/>
              <a:buChar char="•"/>
            </a:pPr>
            <a:r>
              <a:rPr lang="en-US" b="0" i="0">
                <a:solidFill>
                  <a:srgbClr val="0E0E0E"/>
                </a:solidFill>
                <a:effectLst/>
                <a:latin typeface="Roboto" panose="02000000000000000000" pitchFamily="2" charset="0"/>
              </a:rPr>
              <a:t>Organizations can manage datasets containing hundreds of billions of parameters with </a:t>
            </a:r>
            <a:r>
              <a:rPr lang="en-US" b="0" i="0" err="1">
                <a:solidFill>
                  <a:srgbClr val="0E0E0E"/>
                </a:solidFill>
                <a:effectLst/>
                <a:latin typeface="Roboto" panose="02000000000000000000" pitchFamily="2" charset="0"/>
              </a:rPr>
              <a:t>Denvr</a:t>
            </a:r>
            <a:r>
              <a:rPr lang="en-US" b="0" i="0">
                <a:solidFill>
                  <a:srgbClr val="0E0E0E"/>
                </a:solidFill>
                <a:effectLst/>
                <a:latin typeface="Roboto" panose="02000000000000000000" pitchFamily="2" charset="0"/>
              </a:rPr>
              <a:t> </a:t>
            </a:r>
            <a:r>
              <a:rPr lang="en-US" b="0" i="0" err="1">
                <a:solidFill>
                  <a:srgbClr val="0E0E0E"/>
                </a:solidFill>
                <a:effectLst/>
                <a:latin typeface="Roboto" panose="02000000000000000000" pitchFamily="2" charset="0"/>
              </a:rPr>
              <a:t>Dataworks</a:t>
            </a:r>
            <a:r>
              <a:rPr lang="en-US" b="0" i="0">
                <a:solidFill>
                  <a:srgbClr val="0E0E0E"/>
                </a:solidFill>
                <a:effectLst/>
                <a:latin typeface="Roboto" panose="02000000000000000000" pitchFamily="2" charset="0"/>
              </a:rPr>
              <a:t>' solution on Dell PowerEdge XE9680 servers</a:t>
            </a:r>
          </a:p>
          <a:p>
            <a:endParaRPr lang="en-US"/>
          </a:p>
        </p:txBody>
      </p:sp>
    </p:spTree>
    <p:extLst>
      <p:ext uri="{BB962C8B-B14F-4D97-AF65-F5344CB8AC3E}">
        <p14:creationId xmlns:p14="http://schemas.microsoft.com/office/powerpoint/2010/main" val="827859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E0E0E"/>
                </a:solidFill>
                <a:effectLst/>
                <a:latin typeface="Roboto" panose="02000000000000000000" pitchFamily="2" charset="0"/>
              </a:rPr>
              <a:t>AMARILLO, Texas and ROUND ROCK, Texas, Sept. 6, 2023 /PRNewswire/ -- Dell Technologies (NYSE: DELL) and the city of Amarillo announce plans to create an online digital assistant that uses generative AI (</a:t>
            </a:r>
            <a:r>
              <a:rPr lang="en-US" b="0" i="0" err="1">
                <a:solidFill>
                  <a:srgbClr val="0E0E0E"/>
                </a:solidFill>
                <a:effectLst/>
                <a:latin typeface="Roboto" panose="02000000000000000000" pitchFamily="2" charset="0"/>
              </a:rPr>
              <a:t>GenAI</a:t>
            </a:r>
            <a:r>
              <a:rPr lang="en-US" b="0" i="0">
                <a:solidFill>
                  <a:srgbClr val="0E0E0E"/>
                </a:solidFill>
                <a:effectLst/>
                <a:latin typeface="Roboto" panose="02000000000000000000" pitchFamily="2" charset="0"/>
              </a:rPr>
              <a:t>) to provide residents with details on government and city services.</a:t>
            </a:r>
          </a:p>
          <a:p>
            <a:pPr algn="l" fontAlgn="base"/>
            <a:r>
              <a:rPr lang="en-US" b="0" i="0" u="sng">
                <a:solidFill>
                  <a:srgbClr val="007DB8"/>
                </a:solidFill>
                <a:effectLst/>
                <a:latin typeface="inherit"/>
                <a:hlinkClick r:id="rId3"/>
              </a:rPr>
              <a:t>   </a:t>
            </a:r>
            <a:endParaRPr lang="en-US" b="0" i="0">
              <a:solidFill>
                <a:srgbClr val="0E0E0E"/>
              </a:solidFill>
              <a:effectLst/>
              <a:latin typeface="Roboto" panose="02000000000000000000" pitchFamily="2" charset="0"/>
            </a:endParaRPr>
          </a:p>
          <a:p>
            <a:pPr algn="l" fontAlgn="base"/>
            <a:r>
              <a:rPr lang="en-US" b="0" i="0">
                <a:solidFill>
                  <a:srgbClr val="0E0E0E"/>
                </a:solidFill>
                <a:effectLst/>
                <a:latin typeface="Roboto" panose="02000000000000000000" pitchFamily="2" charset="0"/>
              </a:rPr>
              <a:t>The city of Amarillo will take advantage of the digital assistant to address common citizen and visitor questions around topics such as park facilities, waste management and other nonemergency information. Website visitors can ask the assistant a question in multiple languages and instantly receive relevant information.</a:t>
            </a:r>
          </a:p>
          <a:p>
            <a:pPr algn="l" fontAlgn="base"/>
            <a:r>
              <a:rPr lang="en-US" b="0" i="0">
                <a:solidFill>
                  <a:srgbClr val="0E0E0E"/>
                </a:solidFill>
                <a:effectLst/>
                <a:latin typeface="Roboto" panose="02000000000000000000" pitchFamily="2" charset="0"/>
              </a:rPr>
              <a:t>"Our goal is to build a connected and engaged community that can foster a more prosperous future for the citizens of Amarillo," said Richard Gagnon, chief information officer, the city of Amarillo. "The AI tools we develop with Dell help create more effective government in the digital age and give us new tools to improve civic engagement and outcomes."  </a:t>
            </a:r>
          </a:p>
          <a:p>
            <a:pPr algn="l" fontAlgn="base"/>
            <a:r>
              <a:rPr lang="en-US" b="0" i="0">
                <a:solidFill>
                  <a:srgbClr val="0E0E0E"/>
                </a:solidFill>
                <a:effectLst/>
                <a:latin typeface="Roboto" panose="02000000000000000000" pitchFamily="2" charset="0"/>
              </a:rPr>
              <a:t>The latest collaboration between Dell and the city of Amarillo builds on recent digital initiatives include laying the IT foundation for the virtual call center supporting its remote public-health clinics and improving emergency response times with analytics. This project extends this relationship by helping the city use AI to serve its citizens.  </a:t>
            </a:r>
          </a:p>
          <a:p>
            <a:pPr algn="l" fontAlgn="base"/>
            <a:r>
              <a:rPr lang="en-US" b="0" i="0">
                <a:solidFill>
                  <a:srgbClr val="0E0E0E"/>
                </a:solidFill>
                <a:effectLst/>
                <a:latin typeface="Roboto" panose="02000000000000000000" pitchFamily="2" charset="0"/>
              </a:rPr>
              <a:t>"Dell Technologies is well positioned to help customers and organizations worldwide bring AI to their data and improve access to important information," said Dr. Alexander Keller, chief technology officer for Services, Dell Technologies. "Our collaboration with the city of Amarillo will provide its residents with an accessible, interactive and multi-lingual digital solution that quickly guides them to the resources they need."</a:t>
            </a:r>
          </a:p>
          <a:p>
            <a:pPr algn="l" fontAlgn="base"/>
            <a:r>
              <a:rPr lang="en-US" b="0" i="0">
                <a:solidFill>
                  <a:srgbClr val="0E0E0E"/>
                </a:solidFill>
                <a:effectLst/>
                <a:latin typeface="Roboto" panose="02000000000000000000" pitchFamily="2" charset="0"/>
              </a:rPr>
              <a:t>The digital assistant is designed with the city's identity, tone of voice and knowledge to fulfill common citizen inquiries. It will use </a:t>
            </a:r>
            <a:r>
              <a:rPr lang="en-US" b="0" i="0" u="sng">
                <a:solidFill>
                  <a:srgbClr val="007DB8"/>
                </a:solidFill>
                <a:effectLst/>
                <a:latin typeface="inherit"/>
                <a:hlinkClick r:id="rId4"/>
              </a:rPr>
              <a:t>Dell PowerEdge R760xa servers</a:t>
            </a:r>
            <a:r>
              <a:rPr lang="en-US" b="0" i="0">
                <a:solidFill>
                  <a:srgbClr val="0E0E0E"/>
                </a:solidFill>
                <a:effectLst/>
                <a:latin typeface="Roboto" panose="02000000000000000000" pitchFamily="2" charset="0"/>
              </a:rPr>
              <a:t>, which are built for a wide range of uses like AI, machine learning and deep learning, and training and inferencing these applications. The servers will allow the city to render the onscreen image of the digital assistant and manage the data in the city's large language models and </a:t>
            </a:r>
            <a:r>
              <a:rPr lang="en-US" b="0" i="0" err="1">
                <a:solidFill>
                  <a:srgbClr val="0E0E0E"/>
                </a:solidFill>
                <a:effectLst/>
                <a:latin typeface="Roboto" panose="02000000000000000000" pitchFamily="2" charset="0"/>
              </a:rPr>
              <a:t>GenAI</a:t>
            </a:r>
            <a:r>
              <a:rPr lang="en-US" b="0" i="0">
                <a:solidFill>
                  <a:srgbClr val="0E0E0E"/>
                </a:solidFill>
                <a:effectLst/>
                <a:latin typeface="Roboto" panose="02000000000000000000" pitchFamily="2" charset="0"/>
              </a:rPr>
              <a:t> applications.</a:t>
            </a:r>
          </a:p>
          <a:p>
            <a:pPr algn="l" fontAlgn="base"/>
            <a:r>
              <a:rPr lang="en-US" b="0" i="0">
                <a:solidFill>
                  <a:srgbClr val="0E0E0E"/>
                </a:solidFill>
                <a:effectLst/>
                <a:latin typeface="Roboto" panose="02000000000000000000" pitchFamily="2" charset="0"/>
              </a:rPr>
              <a:t>The Amarillo City Council approved the project in August. The digital assistant is expected to be available to Amarillo residents in early 2024 and serve as a blueprint for other uses within the community, including in its education sector and by city government staff.</a:t>
            </a:r>
          </a:p>
          <a:p>
            <a:endParaRPr lang="en-US"/>
          </a:p>
        </p:txBody>
      </p:sp>
    </p:spTree>
    <p:extLst>
      <p:ext uri="{BB962C8B-B14F-4D97-AF65-F5344CB8AC3E}">
        <p14:creationId xmlns:p14="http://schemas.microsoft.com/office/powerpoint/2010/main" val="3023490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a:solidFill>
                  <a:srgbClr val="0E0E0E"/>
                </a:solidFill>
                <a:effectLst/>
                <a:latin typeface="Roboto" panose="02000000000000000000" pitchFamily="2" charset="0"/>
              </a:rPr>
              <a:t>Dell Technologies (NYSE:DELL) has joined forces with the University of Limerick's Digital Cancer Research Centre to develop an artificial intelligence (AI) platform and digital twin technology to power predictive and diagnostic research in oncology.</a:t>
            </a:r>
          </a:p>
          <a:p>
            <a:pPr algn="l" fontAlgn="base"/>
            <a:r>
              <a:rPr lang="en-US" b="0" i="0">
                <a:solidFill>
                  <a:srgbClr val="0E0E0E"/>
                </a:solidFill>
                <a:effectLst/>
                <a:latin typeface="Roboto" panose="02000000000000000000" pitchFamily="2" charset="0"/>
              </a:rPr>
              <a:t>The technology can help clinicians provide more effective cancer care for those with B-cell lymphoma from speeding diagnosis to providing enhanced treatment and improving long-term outcomes for patients in Ireland and worldwide.</a:t>
            </a:r>
          </a:p>
          <a:p>
            <a:pPr algn="l" fontAlgn="base"/>
            <a:r>
              <a:rPr lang="en-US" b="0" i="0">
                <a:solidFill>
                  <a:srgbClr val="0E0E0E"/>
                </a:solidFill>
                <a:effectLst/>
                <a:latin typeface="Roboto" panose="02000000000000000000" pitchFamily="2" charset="0"/>
              </a:rPr>
              <a:t>Dell created an AI platform for the University that delivers high performance computing power to accelerate oncology and precision medicine research. The platform sits within the Digital Cancer Centre's </a:t>
            </a:r>
            <a:r>
              <a:rPr lang="en-US" b="0" i="0" err="1">
                <a:solidFill>
                  <a:srgbClr val="0E0E0E"/>
                </a:solidFill>
                <a:effectLst/>
                <a:latin typeface="Roboto" panose="02000000000000000000" pitchFamily="2" charset="0"/>
              </a:rPr>
              <a:t>multicloud</a:t>
            </a:r>
            <a:r>
              <a:rPr lang="en-US" b="0" i="0">
                <a:solidFill>
                  <a:srgbClr val="0E0E0E"/>
                </a:solidFill>
                <a:effectLst/>
                <a:latin typeface="Roboto" panose="02000000000000000000" pitchFamily="2" charset="0"/>
              </a:rPr>
              <a:t> ecosystem. It is powered by Dell's latest storage arrays and Dell PowerEdge servers </a:t>
            </a:r>
            <a:r>
              <a:rPr lang="en-US" b="0" i="0" err="1">
                <a:solidFill>
                  <a:srgbClr val="0E0E0E"/>
                </a:solidFill>
                <a:effectLst/>
                <a:latin typeface="Roboto" panose="02000000000000000000" pitchFamily="2" charset="0"/>
              </a:rPr>
              <a:t>optimised</a:t>
            </a:r>
            <a:r>
              <a:rPr lang="en-US" b="0" i="0">
                <a:solidFill>
                  <a:srgbClr val="0E0E0E"/>
                </a:solidFill>
                <a:effectLst/>
                <a:latin typeface="Roboto" panose="02000000000000000000" pitchFamily="2" charset="0"/>
              </a:rPr>
              <a:t> for AI to produce cancer patient digital twins for better diagnostics.</a:t>
            </a:r>
          </a:p>
          <a:p>
            <a:pPr algn="l" fontAlgn="base"/>
            <a:r>
              <a:rPr lang="en-US" b="0" i="0">
                <a:solidFill>
                  <a:srgbClr val="0E0E0E"/>
                </a:solidFill>
                <a:effectLst/>
                <a:latin typeface="Roboto" panose="02000000000000000000" pitchFamily="2" charset="0"/>
              </a:rPr>
              <a:t>With the new AI platform, researchers can:</a:t>
            </a:r>
          </a:p>
          <a:p>
            <a:pPr algn="l" fontAlgn="base">
              <a:buFont typeface="Arial" panose="020B0604020202020204" pitchFamily="34" charset="0"/>
              <a:buChar char="•"/>
            </a:pPr>
            <a:r>
              <a:rPr lang="en-US" b="0" i="0">
                <a:solidFill>
                  <a:srgbClr val="0E0E0E"/>
                </a:solidFill>
                <a:effectLst/>
                <a:latin typeface="Roboto" panose="02000000000000000000" pitchFamily="2" charset="0"/>
              </a:rPr>
              <a:t>Rapidly accelerate biomarker testing for cancer,</a:t>
            </a:r>
          </a:p>
          <a:p>
            <a:pPr algn="l" fontAlgn="base">
              <a:buFont typeface="Arial" panose="020B0604020202020204" pitchFamily="34" charset="0"/>
              <a:buChar char="•"/>
            </a:pPr>
            <a:r>
              <a:rPr lang="en-US" b="0" i="0">
                <a:solidFill>
                  <a:srgbClr val="0E0E0E"/>
                </a:solidFill>
                <a:effectLst/>
                <a:latin typeface="Roboto" panose="02000000000000000000" pitchFamily="2" charset="0"/>
              </a:rPr>
              <a:t>Gain a better understanding of how to treat patients with B-cell lymphoma, and</a:t>
            </a:r>
          </a:p>
          <a:p>
            <a:pPr algn="l" fontAlgn="base">
              <a:buFont typeface="Arial" panose="020B0604020202020204" pitchFamily="34" charset="0"/>
              <a:buChar char="•"/>
            </a:pPr>
            <a:r>
              <a:rPr lang="en-US" b="0" i="0">
                <a:solidFill>
                  <a:srgbClr val="0E0E0E"/>
                </a:solidFill>
                <a:effectLst/>
                <a:latin typeface="Roboto" panose="02000000000000000000" pitchFamily="2" charset="0"/>
              </a:rPr>
              <a:t>Develop </a:t>
            </a:r>
            <a:r>
              <a:rPr lang="en-US" b="0" i="0" err="1">
                <a:solidFill>
                  <a:srgbClr val="0E0E0E"/>
                </a:solidFill>
                <a:effectLst/>
                <a:latin typeface="Roboto" panose="02000000000000000000" pitchFamily="2" charset="0"/>
              </a:rPr>
              <a:t>personalised</a:t>
            </a:r>
            <a:r>
              <a:rPr lang="en-US" b="0" i="0">
                <a:solidFill>
                  <a:srgbClr val="0E0E0E"/>
                </a:solidFill>
                <a:effectLst/>
                <a:latin typeface="Roboto" panose="02000000000000000000" pitchFamily="2" charset="0"/>
              </a:rPr>
              <a:t> therapies based on a person's </a:t>
            </a:r>
            <a:r>
              <a:rPr lang="en-US" b="0" i="0" err="1">
                <a:solidFill>
                  <a:srgbClr val="0E0E0E"/>
                </a:solidFill>
                <a:effectLst/>
                <a:latin typeface="Roboto" panose="02000000000000000000" pitchFamily="2" charset="0"/>
              </a:rPr>
              <a:t>tumour</a:t>
            </a:r>
            <a:r>
              <a:rPr lang="en-US" b="0" i="0">
                <a:solidFill>
                  <a:srgbClr val="0E0E0E"/>
                </a:solidFill>
                <a:effectLst/>
                <a:latin typeface="Roboto" panose="02000000000000000000" pitchFamily="2" charset="0"/>
              </a:rPr>
              <a:t> characteristics.</a:t>
            </a:r>
          </a:p>
          <a:p>
            <a:pPr algn="l" fontAlgn="base"/>
            <a:r>
              <a:rPr lang="en-US" b="0" i="0">
                <a:solidFill>
                  <a:srgbClr val="0E0E0E"/>
                </a:solidFill>
                <a:effectLst/>
                <a:latin typeface="Roboto" panose="02000000000000000000" pitchFamily="2" charset="0"/>
              </a:rPr>
              <a:t>By using emerging technologies, researchers at the Digital Pathology Unit at the University of Limerick's Digital Cancer Research Centre can also better understand the pathogenesis of these malignancies and develop novel therapeutic approaches. The researchers are particularly interested in the possibility that collagen within the </a:t>
            </a:r>
            <a:r>
              <a:rPr lang="en-US" b="0" i="0" err="1">
                <a:solidFill>
                  <a:srgbClr val="0E0E0E"/>
                </a:solidFill>
                <a:effectLst/>
                <a:latin typeface="Roboto" panose="02000000000000000000" pitchFamily="2" charset="0"/>
              </a:rPr>
              <a:t>tumour</a:t>
            </a:r>
            <a:r>
              <a:rPr lang="en-US" b="0" i="0">
                <a:solidFill>
                  <a:srgbClr val="0E0E0E"/>
                </a:solidFill>
                <a:effectLst/>
                <a:latin typeface="Roboto" panose="02000000000000000000" pitchFamily="2" charset="0"/>
              </a:rPr>
              <a:t> 'microenvironment' can cause the cancerous cells to spread around the body and to the central nervous system. Having already identified novel ways to block collagen, the research could lead to new treatments to help cure patients before the </a:t>
            </a:r>
            <a:r>
              <a:rPr lang="en-US" b="0" i="0" err="1">
                <a:solidFill>
                  <a:srgbClr val="0E0E0E"/>
                </a:solidFill>
                <a:effectLst/>
                <a:latin typeface="Roboto" panose="02000000000000000000" pitchFamily="2" charset="0"/>
              </a:rPr>
              <a:t>tumour</a:t>
            </a:r>
            <a:r>
              <a:rPr lang="en-US" b="0" i="0">
                <a:solidFill>
                  <a:srgbClr val="0E0E0E"/>
                </a:solidFill>
                <a:effectLst/>
                <a:latin typeface="Roboto" panose="02000000000000000000" pitchFamily="2" charset="0"/>
              </a:rPr>
              <a:t> spreads.</a:t>
            </a:r>
          </a:p>
          <a:p>
            <a:pPr algn="l" fontAlgn="base"/>
            <a:r>
              <a:rPr lang="en-US" b="0" i="0">
                <a:solidFill>
                  <a:srgbClr val="0E0E0E"/>
                </a:solidFill>
                <a:effectLst/>
                <a:latin typeface="Roboto" panose="02000000000000000000" pitchFamily="2" charset="0"/>
              </a:rPr>
              <a:t>"Through our partnership with the Dell Technologies team, we will be able to advance our knowledge of how cells go wrong during cancer development and find new ways to diagnose and treat cancer patients," said Paul Murray, professor of molecular pathology at the University of Limerick and scientific director of the Digital Pathology Unit at the Digital Cancer Research Centre. "This is the beginning of a very exciting research project for the team here at the University of Limerick's Digital Cancer Research Centre, and we're looking forward to accelerating this project with the digital support and insights from the team at Dell Technologies."</a:t>
            </a:r>
          </a:p>
          <a:p>
            <a:pPr algn="l" fontAlgn="base"/>
            <a:r>
              <a:rPr lang="en-US" b="0" i="0">
                <a:solidFill>
                  <a:srgbClr val="0E0E0E"/>
                </a:solidFill>
                <a:effectLst/>
                <a:latin typeface="Roboto" panose="02000000000000000000" pitchFamily="2" charset="0"/>
              </a:rPr>
              <a:t>"The new AI-driven platform developed by Dell Technologies will ultimately help researchers and healthcare professionals deliver precision treatments for patients with B-cell lymphoma by understanding how it develops," said Catherine Doyle, managing director, Ireland, Dell Technologies. "Through the creation of these digital twins, the University of Limerick and Dell are taking clinical research to a new level. Together, we are harnessing the power of data through new technologies to benefit patients and healthcare professionals globally."</a:t>
            </a:r>
          </a:p>
          <a:p>
            <a:pPr algn="l" fontAlgn="base"/>
            <a:r>
              <a:rPr lang="en-US" b="0" i="0">
                <a:solidFill>
                  <a:srgbClr val="0E0E0E"/>
                </a:solidFill>
                <a:effectLst/>
                <a:latin typeface="Roboto" panose="02000000000000000000" pitchFamily="2" charset="0"/>
              </a:rPr>
              <a:t>Details on the University of Limerick's Digital Cancer Research Centre can be found at </a:t>
            </a:r>
            <a:r>
              <a:rPr lang="en-US" b="0" i="0" u="sng">
                <a:solidFill>
                  <a:srgbClr val="007DB8"/>
                </a:solidFill>
                <a:effectLst/>
                <a:latin typeface="inherit"/>
                <a:hlinkClick r:id="rId3"/>
              </a:rPr>
              <a:t>https://www.ul.ie/limerick-dcrc</a:t>
            </a:r>
            <a:r>
              <a:rPr lang="en-US" b="0" i="0">
                <a:solidFill>
                  <a:srgbClr val="0E0E0E"/>
                </a:solidFill>
                <a:effectLst/>
                <a:latin typeface="Roboto" panose="02000000000000000000" pitchFamily="2" charset="0"/>
              </a:rPr>
              <a:t>.  </a:t>
            </a:r>
          </a:p>
          <a:p>
            <a:endParaRPr lang="en-US"/>
          </a:p>
        </p:txBody>
      </p:sp>
    </p:spTree>
    <p:extLst>
      <p:ext uri="{BB962C8B-B14F-4D97-AF65-F5344CB8AC3E}">
        <p14:creationId xmlns:p14="http://schemas.microsoft.com/office/powerpoint/2010/main" val="112970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err="1">
                <a:solidFill>
                  <a:srgbClr val="0E0E0E"/>
                </a:solidFill>
                <a:effectLst/>
                <a:latin typeface="Roboto" panose="02000000000000000000" pitchFamily="2" charset="0"/>
              </a:rPr>
              <a:t>CyberAgent's</a:t>
            </a:r>
            <a:r>
              <a:rPr lang="en-US" b="0" i="0">
                <a:solidFill>
                  <a:srgbClr val="0E0E0E"/>
                </a:solidFill>
                <a:effectLst/>
                <a:latin typeface="Roboto" panose="02000000000000000000" pitchFamily="2" charset="0"/>
              </a:rPr>
              <a:t> "Kiwami Prediction AI" service maximizes advertising effectiveness. It uses the company's own large language models </a:t>
            </a:r>
            <a:r>
              <a:rPr lang="en-US" b="0" i="1">
                <a:solidFill>
                  <a:srgbClr val="0E0E0E"/>
                </a:solidFill>
                <a:effectLst/>
                <a:latin typeface="Roboto" panose="02000000000000000000" pitchFamily="2" charset="0"/>
              </a:rPr>
              <a:t>(</a:t>
            </a:r>
            <a:r>
              <a:rPr lang="en-US" b="0" i="0">
                <a:solidFill>
                  <a:srgbClr val="0E0E0E"/>
                </a:solidFill>
                <a:effectLst/>
                <a:latin typeface="Roboto" panose="02000000000000000000" pitchFamily="2" charset="0"/>
              </a:rPr>
              <a:t>LLMs) to create advertising text tailored to individual tastes and advertising mediums. The service also uses AI to forecast advertising results before distribution.</a:t>
            </a:r>
          </a:p>
          <a:p>
            <a:pPr algn="l" fontAlgn="base"/>
            <a:r>
              <a:rPr lang="en-US" b="0" i="0">
                <a:solidFill>
                  <a:srgbClr val="0E0E0E"/>
                </a:solidFill>
                <a:effectLst/>
                <a:latin typeface="Roboto" panose="02000000000000000000" pitchFamily="2" charset="0"/>
              </a:rPr>
              <a:t>New </a:t>
            </a:r>
            <a:r>
              <a:rPr lang="en-US" b="0" i="0" u="sng">
                <a:solidFill>
                  <a:srgbClr val="007DB8"/>
                </a:solidFill>
                <a:effectLst/>
                <a:latin typeface="inherit"/>
                <a:hlinkClick r:id="rId3"/>
              </a:rPr>
              <a:t>Dell PowerEdge XE9680 servers</a:t>
            </a:r>
            <a:r>
              <a:rPr lang="en-US" b="0" i="0">
                <a:solidFill>
                  <a:srgbClr val="0E0E0E"/>
                </a:solidFill>
                <a:effectLst/>
                <a:latin typeface="Roboto" panose="02000000000000000000" pitchFamily="2" charset="0"/>
              </a:rPr>
              <a:t>, equipped with eight </a:t>
            </a:r>
            <a:r>
              <a:rPr lang="en-US" b="0" i="0" u="sng">
                <a:solidFill>
                  <a:srgbClr val="007DB8"/>
                </a:solidFill>
                <a:effectLst/>
                <a:latin typeface="inherit"/>
                <a:hlinkClick r:id="rId4"/>
              </a:rPr>
              <a:t>NVIDIA H100 Tensor Core GPUs</a:t>
            </a:r>
            <a:r>
              <a:rPr lang="en-US" b="0" i="0">
                <a:solidFill>
                  <a:srgbClr val="0E0E0E"/>
                </a:solidFill>
                <a:effectLst/>
                <a:latin typeface="Roboto" panose="02000000000000000000" pitchFamily="2" charset="0"/>
              </a:rPr>
              <a:t>, have improved the performance of </a:t>
            </a:r>
            <a:r>
              <a:rPr lang="en-US" b="0" i="0" err="1">
                <a:solidFill>
                  <a:srgbClr val="0E0E0E"/>
                </a:solidFill>
                <a:effectLst/>
                <a:latin typeface="Roboto" panose="02000000000000000000" pitchFamily="2" charset="0"/>
              </a:rPr>
              <a:t>CyberAgent's</a:t>
            </a:r>
            <a:r>
              <a:rPr lang="en-US" b="0" i="0">
                <a:solidFill>
                  <a:srgbClr val="0E0E0E"/>
                </a:solidFill>
                <a:effectLst/>
                <a:latin typeface="Roboto" panose="02000000000000000000" pitchFamily="2" charset="0"/>
              </a:rPr>
              <a:t> LLMs by 5.14 times when compared to its previous model. This improved performance will help </a:t>
            </a:r>
            <a:r>
              <a:rPr lang="en-US" b="0" i="0" err="1">
                <a:solidFill>
                  <a:srgbClr val="0E0E0E"/>
                </a:solidFill>
                <a:effectLst/>
                <a:latin typeface="Roboto" panose="02000000000000000000" pitchFamily="2" charset="0"/>
              </a:rPr>
              <a:t>CyberAgent</a:t>
            </a:r>
            <a:r>
              <a:rPr lang="en-US" b="0" i="0">
                <a:solidFill>
                  <a:srgbClr val="0E0E0E"/>
                </a:solidFill>
                <a:effectLst/>
                <a:latin typeface="Roboto" panose="02000000000000000000" pitchFamily="2" charset="0"/>
              </a:rPr>
              <a:t> deliver richer, more effective advertising content.</a:t>
            </a:r>
          </a:p>
          <a:p>
            <a:pPr algn="l" fontAlgn="base"/>
            <a:r>
              <a:rPr lang="en-US" b="0" i="0">
                <a:solidFill>
                  <a:srgbClr val="0E0E0E"/>
                </a:solidFill>
                <a:effectLst/>
                <a:latin typeface="Roboto" panose="02000000000000000000" pitchFamily="2" charset="0"/>
              </a:rPr>
              <a:t>"We develop, research and incorporate AI into our business and the services we offer," said Daisuke Takahashi, solution architect, CIU, Group IT Department, </a:t>
            </a:r>
            <a:r>
              <a:rPr lang="en-US" b="0" i="0" err="1">
                <a:solidFill>
                  <a:srgbClr val="0E0E0E"/>
                </a:solidFill>
                <a:effectLst/>
                <a:latin typeface="Roboto" panose="02000000000000000000" pitchFamily="2" charset="0"/>
              </a:rPr>
              <a:t>CyberAgent</a:t>
            </a:r>
            <a:r>
              <a:rPr lang="en-US" b="0" i="0">
                <a:solidFill>
                  <a:srgbClr val="0E0E0E"/>
                </a:solidFill>
                <a:effectLst/>
                <a:latin typeface="Roboto" panose="02000000000000000000" pitchFamily="2" charset="0"/>
              </a:rPr>
              <a:t>, Inc. "We've used Dell PowerEdge servers to power our AI platforms for many years. Adding Dell PowerEdge XE9680 servers to our IT foundation will help us further use AI to best serve our clients."</a:t>
            </a:r>
          </a:p>
          <a:p>
            <a:pPr algn="l" fontAlgn="base"/>
            <a:r>
              <a:rPr lang="en-US" b="0" i="0">
                <a:solidFill>
                  <a:srgbClr val="0E0E0E"/>
                </a:solidFill>
                <a:effectLst/>
                <a:latin typeface="Roboto" panose="02000000000000000000" pitchFamily="2" charset="0"/>
              </a:rPr>
              <a:t>Announced </a:t>
            </a:r>
            <a:r>
              <a:rPr lang="en-US" b="0" i="0" u="sng">
                <a:solidFill>
                  <a:srgbClr val="007DB8"/>
                </a:solidFill>
                <a:effectLst/>
                <a:latin typeface="inherit"/>
                <a:hlinkClick r:id="rId5"/>
              </a:rPr>
              <a:t>last November</a:t>
            </a:r>
            <a:r>
              <a:rPr lang="en-US" b="0" i="0">
                <a:solidFill>
                  <a:srgbClr val="0E0E0E"/>
                </a:solidFill>
                <a:effectLst/>
                <a:latin typeface="Roboto" panose="02000000000000000000" pitchFamily="2" charset="0"/>
              </a:rPr>
              <a:t>, the PowerEdge XE9680 servers make it possible to update </a:t>
            </a:r>
            <a:r>
              <a:rPr lang="en-US" b="0" i="0" err="1">
                <a:solidFill>
                  <a:srgbClr val="0E0E0E"/>
                </a:solidFill>
                <a:effectLst/>
                <a:latin typeface="Roboto" panose="02000000000000000000" pitchFamily="2" charset="0"/>
              </a:rPr>
              <a:t>CyberAgent's</a:t>
            </a:r>
            <a:r>
              <a:rPr lang="en-US" b="0" i="0">
                <a:solidFill>
                  <a:srgbClr val="0E0E0E"/>
                </a:solidFill>
                <a:effectLst/>
                <a:latin typeface="Roboto" panose="02000000000000000000" pitchFamily="2" charset="0"/>
              </a:rPr>
              <a:t> LLMs faster and more frequently. </a:t>
            </a:r>
            <a:r>
              <a:rPr lang="en-US" b="0" i="0" err="1">
                <a:solidFill>
                  <a:srgbClr val="0E0E0E"/>
                </a:solidFill>
                <a:effectLst/>
                <a:latin typeface="Roboto" panose="02000000000000000000" pitchFamily="2" charset="0"/>
              </a:rPr>
              <a:t>CyberAgent</a:t>
            </a:r>
            <a:r>
              <a:rPr lang="en-US" b="0" i="0">
                <a:solidFill>
                  <a:srgbClr val="0E0E0E"/>
                </a:solidFill>
                <a:effectLst/>
                <a:latin typeface="Roboto" panose="02000000000000000000" pitchFamily="2" charset="0"/>
              </a:rPr>
              <a:t> can also perform high-speed fine-tuning of machine learning models according to the latest datasets.</a:t>
            </a:r>
          </a:p>
          <a:p>
            <a:pPr algn="l" fontAlgn="base"/>
            <a:r>
              <a:rPr lang="en-US" b="0" i="0">
                <a:solidFill>
                  <a:srgbClr val="0E0E0E"/>
                </a:solidFill>
                <a:effectLst/>
                <a:latin typeface="Roboto" panose="02000000000000000000" pitchFamily="2" charset="0"/>
              </a:rPr>
              <a:t>One of the reasons for selecting Dell Technologies servers is that Dell can provide sophisticated maintenance support, such as delivering on-site support within four </a:t>
            </a:r>
            <a:r>
              <a:rPr lang="en-US" b="0" i="0" err="1">
                <a:solidFill>
                  <a:srgbClr val="0E0E0E"/>
                </a:solidFill>
                <a:effectLst/>
                <a:latin typeface="Roboto" panose="02000000000000000000" pitchFamily="2" charset="0"/>
              </a:rPr>
              <a:t>hours</a:t>
            </a:r>
            <a:r>
              <a:rPr lang="en-US" b="0" i="0" baseline="30000" err="1">
                <a:solidFill>
                  <a:srgbClr val="0E0E0E"/>
                </a:solidFill>
                <a:effectLst/>
                <a:latin typeface="inherit"/>
              </a:rPr>
              <a:t>i</a:t>
            </a:r>
            <a:r>
              <a:rPr lang="en-US" b="0" i="0">
                <a:solidFill>
                  <a:srgbClr val="0E0E0E"/>
                </a:solidFill>
                <a:effectLst/>
                <a:latin typeface="Roboto" panose="02000000000000000000" pitchFamily="2" charset="0"/>
              </a:rPr>
              <a:t>.</a:t>
            </a:r>
          </a:p>
          <a:p>
            <a:endParaRPr lang="en-US"/>
          </a:p>
        </p:txBody>
      </p:sp>
    </p:spTree>
    <p:extLst>
      <p:ext uri="{BB962C8B-B14F-4D97-AF65-F5344CB8AC3E}">
        <p14:creationId xmlns:p14="http://schemas.microsoft.com/office/powerpoint/2010/main" val="3056582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b="0" i="0"/>
              <a:t>“Finally, your selling hours are gold so here are a couple of resources: AI Central &amp; the Data Science &amp; AI </a:t>
            </a:r>
            <a:r>
              <a:rPr lang="en-US" b="0" i="0" err="1"/>
              <a:t>SalesU</a:t>
            </a:r>
            <a:r>
              <a:rPr lang="en-US" b="0" i="0"/>
              <a:t> landing page for you all to take advantage of.”</a:t>
            </a:r>
          </a:p>
          <a:p>
            <a:endParaRPr lang="en-US"/>
          </a:p>
        </p:txBody>
      </p:sp>
    </p:spTree>
    <p:extLst>
      <p:ext uri="{BB962C8B-B14F-4D97-AF65-F5344CB8AC3E}">
        <p14:creationId xmlns:p14="http://schemas.microsoft.com/office/powerpoint/2010/main" val="347383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238516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lIns="104979" tIns="52489" rIns="104979" bIns="52489"/>
          <a:lstStyle/>
          <a:p>
            <a:pPr algn="r" defTabSz="1049786">
              <a:defRPr/>
            </a:pPr>
            <a:fld id="{2EECBA12-338A-4DD4-AD19-C39AB19C7BC9}" type="slidenum">
              <a:rPr lang="en-US" sz="1500">
                <a:solidFill>
                  <a:prstClr val="black"/>
                </a:solidFill>
                <a:latin typeface="Calibri" panose="020F0502020204030204"/>
              </a:rPr>
              <a:pPr algn="r" defTabSz="1049786">
                <a:defRPr/>
              </a:pPr>
              <a:t>10</a:t>
            </a:fld>
            <a:endParaRPr lang="en-US" sz="1500">
              <a:solidFill>
                <a:prstClr val="black"/>
              </a:solidFill>
              <a:latin typeface="Calibri" panose="020F0502020204030204"/>
            </a:endParaRPr>
          </a:p>
        </p:txBody>
      </p:sp>
    </p:spTree>
    <p:extLst>
      <p:ext uri="{BB962C8B-B14F-4D97-AF65-F5344CB8AC3E}">
        <p14:creationId xmlns:p14="http://schemas.microsoft.com/office/powerpoint/2010/main" val="47981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Tree>
    <p:extLst>
      <p:ext uri="{BB962C8B-B14F-4D97-AF65-F5344CB8AC3E}">
        <p14:creationId xmlns:p14="http://schemas.microsoft.com/office/powerpoint/2010/main" val="341805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00" b="1">
                <a:solidFill>
                  <a:schemeClr val="tx2"/>
                </a:solidFill>
                <a:latin typeface="Arial"/>
                <a:cs typeface="Arial"/>
              </a:rPr>
              <a:t>First off everything starts with use cases so we need to discuss that, as these areas are the general high level use cases you may want to explore.</a:t>
            </a:r>
          </a:p>
          <a:p>
            <a:pPr rtl="0"/>
            <a:endParaRPr lang="en-US" sz="800" b="1">
              <a:solidFill>
                <a:schemeClr val="tx2"/>
              </a:solidFill>
              <a:cs typeface="Arial"/>
            </a:endParaRPr>
          </a:p>
          <a:p>
            <a:pPr rtl="0"/>
            <a:r>
              <a:rPr lang="en-US" sz="800" b="1">
                <a:solidFill>
                  <a:schemeClr val="tx2"/>
                </a:solidFill>
                <a:latin typeface="Arial"/>
                <a:cs typeface="Arial"/>
              </a:rPr>
              <a:t>What we’ve seen in the research is typically these are the top 6 horizontal use cases:</a:t>
            </a:r>
          </a:p>
          <a:p>
            <a:r>
              <a:rPr lang="en-US" sz="800" b="1">
                <a:solidFill>
                  <a:schemeClr val="tx2"/>
                </a:solidFill>
                <a:latin typeface="Arial"/>
                <a:cs typeface="Arial"/>
              </a:rPr>
              <a:t>Content creation (marketing mostly, though sometimes contracts or other things) </a:t>
            </a:r>
          </a:p>
          <a:p>
            <a:pPr rtl="0"/>
            <a:r>
              <a:rPr lang="en-US" sz="800" b="1">
                <a:solidFill>
                  <a:schemeClr val="tx2"/>
                </a:solidFill>
                <a:latin typeface="Arial"/>
                <a:cs typeface="Arial"/>
              </a:rPr>
              <a:t>Natural language search (internal within the enterprise) </a:t>
            </a:r>
            <a:endParaRPr lang="en-US" sz="800" b="1">
              <a:solidFill>
                <a:schemeClr val="tx2"/>
              </a:solidFill>
              <a:cs typeface="Arial"/>
            </a:endParaRPr>
          </a:p>
          <a:p>
            <a:pPr rtl="0"/>
            <a:r>
              <a:rPr lang="en-US" sz="800" b="1">
                <a:solidFill>
                  <a:schemeClr val="tx2"/>
                </a:solidFill>
                <a:latin typeface="Arial"/>
                <a:cs typeface="Arial"/>
              </a:rPr>
              <a:t>Code generation – using natural language prompts to write code and help with unit testing and </a:t>
            </a:r>
            <a:r>
              <a:rPr lang="en-US" sz="800" b="1" err="1">
                <a:solidFill>
                  <a:schemeClr val="tx2"/>
                </a:solidFill>
                <a:latin typeface="Arial"/>
                <a:cs typeface="Arial"/>
              </a:rPr>
              <a:t>drafing</a:t>
            </a:r>
            <a:r>
              <a:rPr lang="en-US" sz="800" b="1">
                <a:solidFill>
                  <a:schemeClr val="tx2"/>
                </a:solidFill>
                <a:latin typeface="Arial"/>
                <a:cs typeface="Arial"/>
              </a:rPr>
              <a:t> documentation</a:t>
            </a:r>
          </a:p>
          <a:p>
            <a:r>
              <a:rPr lang="en-US" sz="800" b="1">
                <a:solidFill>
                  <a:schemeClr val="tx2"/>
                </a:solidFill>
                <a:latin typeface="Arial"/>
                <a:cs typeface="Arial"/>
              </a:rPr>
              <a:t>Virtual digital assistants (call center and self-services (support)) </a:t>
            </a:r>
            <a:endParaRPr lang="en-US" sz="800" b="1">
              <a:solidFill>
                <a:schemeClr val="tx2"/>
              </a:solidFill>
              <a:cs typeface="Arial"/>
            </a:endParaRPr>
          </a:p>
          <a:p>
            <a:r>
              <a:rPr lang="en-US" sz="800" b="1">
                <a:solidFill>
                  <a:schemeClr val="tx2"/>
                </a:solidFill>
                <a:latin typeface="Arial"/>
                <a:cs typeface="Arial"/>
              </a:rPr>
              <a:t>Design and data creation – the ability to create synthetic data or creative imagery </a:t>
            </a:r>
            <a:endParaRPr lang="en-US" sz="800" b="1">
              <a:solidFill>
                <a:schemeClr val="tx2"/>
              </a:solidFill>
              <a:cs typeface="Arial"/>
            </a:endParaRPr>
          </a:p>
          <a:p>
            <a:r>
              <a:rPr lang="en-US" sz="800" b="1">
                <a:solidFill>
                  <a:schemeClr val="tx2"/>
                </a:solidFill>
                <a:latin typeface="Arial"/>
                <a:cs typeface="Arial"/>
              </a:rPr>
              <a:t>Document automation - (summarization, routing (automating policy docs) </a:t>
            </a:r>
            <a:endParaRPr lang="en-US" sz="800" b="1">
              <a:solidFill>
                <a:schemeClr val="tx2"/>
              </a:solidFill>
              <a:cs typeface="Arial"/>
            </a:endParaRPr>
          </a:p>
          <a:p>
            <a:endParaRPr lang="en-US" sz="800" b="1">
              <a:cs typeface="Arial"/>
            </a:endParaRPr>
          </a:p>
        </p:txBody>
      </p:sp>
    </p:spTree>
    <p:extLst>
      <p:ext uri="{BB962C8B-B14F-4D97-AF65-F5344CB8AC3E}">
        <p14:creationId xmlns:p14="http://schemas.microsoft.com/office/powerpoint/2010/main" val="1712254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inferencing using a pre-trained model. In this case the ask here was for a departmental document automation system. Basically these types of systems analyze large amounts of information to find and articulate the result. They can also be used for educational purposes like training a worker on a new domain or function of the job they are not familiar with. They can also be used to translate material for different audiences like taking a security report and putting it into context for a CEO who cares about very different things. </a:t>
            </a:r>
          </a:p>
          <a:p>
            <a:endParaRPr lang="en-US"/>
          </a:p>
          <a:p>
            <a:r>
              <a:rPr lang="en-US"/>
              <a:t>The main benefits here are the ability to get someone up to speed on a topic, refine that content for the right audience, standardize or structure materials into a common format, and leveraging to enhance productivity.</a:t>
            </a:r>
          </a:p>
          <a:p>
            <a:endParaRPr lang="en-US"/>
          </a:p>
          <a:p>
            <a:r>
              <a:rPr lang="en-US"/>
              <a:t>In this example we determined that inferencing with a pre-trained model because we felt it delivered enough value for these tasks and allowed us to reduce the infrastructure and data science requirements. Others might feel a different model is needed, this comes down to what capabilities are needed and what our investment appetite is.</a:t>
            </a:r>
          </a:p>
          <a:p>
            <a:endParaRPr lang="en-US"/>
          </a:p>
          <a:p>
            <a:r>
              <a:rPr lang="en-US"/>
              <a:t>What is interesting is simple inferencing depending on where its deployed, the size of the model, and the number of users accessing it can be ran on relatively modest hardware compared to our other </a:t>
            </a:r>
            <a:r>
              <a:rPr lang="en-US" err="1"/>
              <a:t>GenAI</a:t>
            </a:r>
            <a:r>
              <a:rPr lang="en-US"/>
              <a:t> patterns. This could take the form of something like Microsoft co-pilot running on a laptop. It could also be a more robust model running on a workstation or some servers and this is because inferencing is not nearly as GPU intensive as some of the other patterns.  </a:t>
            </a:r>
          </a:p>
          <a:p>
            <a:endParaRPr lang="en-US"/>
          </a:p>
          <a:p>
            <a:endParaRPr lang="en-US"/>
          </a:p>
        </p:txBody>
      </p:sp>
    </p:spTree>
    <p:extLst>
      <p:ext uri="{BB962C8B-B14F-4D97-AF65-F5344CB8AC3E}">
        <p14:creationId xmlns:p14="http://schemas.microsoft.com/office/powerpoint/2010/main" val="4010077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move onto Model Augmentation with Retrieval Augmented Generation or RAG. In this case we were looking at content creation. This use case could be anything from sales and marketing, to legal, to IT. In this case we have support IT staff and SREs who are responding to help desk tickets. They need a way to analyze historical data from their ticketing databases to understand past context and how best to respond to what they are seeing now, and potentially write documentation for remediation next steps.</a:t>
            </a:r>
          </a:p>
          <a:p>
            <a:endParaRPr lang="en-US"/>
          </a:p>
          <a:p>
            <a:r>
              <a:rPr lang="en-US"/>
              <a:t>With content creation augmented with RAG you’re able to identify, learn, from and extend best practices. It also generate recommendations and or provide content at lightning speed and provide more accuracy and completeness because it’s been augmented by your data. Last in the case you have a specific way you deliver services, or a brand voice this can help you ensure the Generative AI is acting consistently with your policies and practices. </a:t>
            </a:r>
          </a:p>
          <a:p>
            <a:endParaRPr lang="en-US"/>
          </a:p>
          <a:p>
            <a:r>
              <a:rPr lang="en-US"/>
              <a:t>In this example the reason RAG was chosen over simple inferencing was the added context the machine needed to stay aligned with this use case. We also wanted to prove this out relatively quickly RAG is a great PoC type technology. There are some limitations though and some organizations might feel like they could get better content creation if they change the logic in how transformer thinks.</a:t>
            </a:r>
          </a:p>
          <a:p>
            <a:endParaRPr lang="en-US"/>
          </a:p>
          <a:p>
            <a:r>
              <a:rPr lang="en-US"/>
              <a:t>Like inferencing RAG can be a pretty simple deployment with laptops, workstations, or servers running the model and having it pointed at a Vector Data Base that might be the front end of a larger structured or unstructured storage system or a data </a:t>
            </a:r>
            <a:r>
              <a:rPr lang="en-US" err="1"/>
              <a:t>lakehouse</a:t>
            </a:r>
            <a:r>
              <a:rPr lang="en-US"/>
              <a:t>. </a:t>
            </a:r>
          </a:p>
        </p:txBody>
      </p:sp>
    </p:spTree>
    <p:extLst>
      <p:ext uri="{BB962C8B-B14F-4D97-AF65-F5344CB8AC3E}">
        <p14:creationId xmlns:p14="http://schemas.microsoft.com/office/powerpoint/2010/main" val="9833685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1"/>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1"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0" y="2571751"/>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1" y="1303735"/>
            <a:ext cx="5976962"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14993011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5751" y="642938"/>
            <a:ext cx="8572500" cy="184667"/>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3587589703"/>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60007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3670303911"/>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42862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0" y="300039"/>
            <a:ext cx="303712"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3729038" cy="161583"/>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324611491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57925"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9"/>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1"/>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2637503053"/>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9"/>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1"/>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437515099"/>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9144000" cy="257175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0" y="600076"/>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85751" y="300039"/>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9"/>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9"/>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9"/>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26976066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909" y="2578729"/>
            <a:ext cx="6900863" cy="2007560"/>
          </a:xfrm>
          <a:prstGeom prst="rect">
            <a:avLst/>
          </a:prstGeom>
        </p:spPr>
        <p:txBody>
          <a:bodyPr wrap="square" lIns="0" tIns="0" rIns="0" bIns="0" anchor="t" anchorCtr="0">
            <a:noAutofit/>
          </a:bodyPr>
          <a:lstStyle>
            <a:lvl1pPr>
              <a:lnSpc>
                <a:spcPct val="90000"/>
              </a:lnSpc>
              <a:defRPr sz="405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4909" y="2185989"/>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33997566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1" y="2871789"/>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1" y="2871788"/>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8" indent="-171448">
              <a:lnSpc>
                <a:spcPct val="100000"/>
              </a:lnSpc>
              <a:spcBef>
                <a:spcPts val="900"/>
              </a:spcBef>
              <a:buClr>
                <a:srgbClr val="8E5CEF"/>
              </a:buClr>
              <a:buFont typeface="Arial" panose="020B0604020202020204" pitchFamily="34" charset="0"/>
              <a:buChar char="•"/>
              <a:defRPr sz="1200" b="0">
                <a:solidFill>
                  <a:schemeClr val="tx2"/>
                </a:solidFill>
              </a:defRPr>
            </a:lvl2pPr>
            <a:lvl3pPr marL="514343" indent="-171448">
              <a:lnSpc>
                <a:spcPct val="100000"/>
              </a:lnSpc>
              <a:spcBef>
                <a:spcPts val="450"/>
              </a:spcBef>
              <a:buClr>
                <a:srgbClr val="8E5CEF"/>
              </a:buClr>
              <a:buFont typeface="Arial" panose="020B0604020202020204" pitchFamily="34" charset="0"/>
              <a:buChar char="–"/>
              <a:defRPr sz="900" b="0">
                <a:solidFill>
                  <a:schemeClr val="tx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6"/>
            <a:ext cx="3600450" cy="471488"/>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BEAFFF"/>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4026999724"/>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86879940"/>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5751" y="642938"/>
            <a:ext cx="8572500" cy="184667"/>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837982126"/>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85751" y="1200150"/>
            <a:ext cx="8572500" cy="3429000"/>
          </a:xfrm>
          <a:prstGeom prst="rect">
            <a:avLst/>
          </a:prstGeom>
        </p:spPr>
        <p:txBody>
          <a:bodyPr lIns="0" tIns="0" rIns="0" bIns="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3667703"/>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ress Release">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82F8632-D97E-28AF-AD90-596CF9479D91}"/>
              </a:ext>
            </a:extLst>
          </p:cNvPr>
          <p:cNvSpPr/>
          <p:nvPr userDrawn="1"/>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971549"/>
            <a:ext cx="4572000" cy="2753579"/>
          </a:xfrm>
          <a:prstGeom prst="rect">
            <a:avLst/>
          </a:prstGeom>
        </p:spPr>
        <p:txBody>
          <a:bodyPr anchor="ctr"/>
          <a:lstStyle>
            <a:lvl1pPr marL="0" indent="0" algn="ctr">
              <a:buNone/>
              <a:defRPr>
                <a:solidFill>
                  <a:srgbClr val="FFFFFF"/>
                </a:solidFill>
              </a:defRPr>
            </a:lvl1pPr>
          </a:lstStyle>
          <a:p>
            <a:r>
              <a:rPr lang="en-US"/>
              <a:t>Click to add Image, </a:t>
            </a:r>
            <a:br>
              <a:rPr lang="en-US"/>
            </a:br>
            <a:r>
              <a:rPr lang="en-US"/>
              <a:t>then send it to back</a:t>
            </a: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505619" y="1367136"/>
            <a:ext cx="3852665" cy="761702"/>
          </a:xfrm>
          <a:prstGeom prst="rect">
            <a:avLst/>
          </a:prstGeom>
        </p:spPr>
        <p:txBody>
          <a:bodyPr lIns="0" tIns="0" rIns="0" bIns="0"/>
          <a:lstStyle>
            <a:lvl1pPr marL="0" indent="0">
              <a:lnSpc>
                <a:spcPct val="100000"/>
              </a:lnSpc>
              <a:buFontTx/>
              <a:buNone/>
              <a:defRPr sz="2100" b="0" i="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505618" y="4100978"/>
            <a:ext cx="3582956"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7610474" y="165350"/>
            <a:ext cx="1233488" cy="704850"/>
          </a:xfrm>
          <a:prstGeom prst="rect">
            <a:avLst/>
          </a:prstGeom>
          <a:noFill/>
          <a:ln>
            <a:noFill/>
          </a:ln>
        </p:spPr>
        <p:txBody>
          <a:bodyPr anchor="ctr">
            <a:noAutofit/>
          </a:bodyPr>
          <a:lstStyle>
            <a:lvl1pPr marL="0" indent="0" algn="ctr">
              <a:buNone/>
              <a:defRPr sz="700">
                <a:solidFill>
                  <a:schemeClr val="tx2"/>
                </a:solidFill>
              </a:defRPr>
            </a:lvl1pPr>
          </a:lstStyle>
          <a:p>
            <a:r>
              <a:rPr lang="en-US"/>
              <a:t>Insert transparent background PNG logo here. Logo should be white.</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500658" y="3857915"/>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6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4569570" y="4100978"/>
            <a:ext cx="4007644"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4605290" y="1420804"/>
            <a:ext cx="3971924" cy="986684"/>
          </a:xfrm>
          <a:prstGeom prst="rect">
            <a:avLst/>
          </a:prstGeom>
        </p:spPr>
        <p:txBody>
          <a:bodyPr lIns="0" tIns="0" rIns="0" bIns="0"/>
          <a:lstStyle>
            <a:lvl1pPr marL="0" indent="0">
              <a:lnSpc>
                <a:spcPct val="100000"/>
              </a:lnSpc>
              <a:buFontTx/>
              <a:buNone/>
              <a:defRPr sz="105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4605290" y="2489644"/>
            <a:ext cx="3971925" cy="160688"/>
          </a:xfrm>
          <a:prstGeom prst="rect">
            <a:avLst/>
          </a:prstGeom>
        </p:spPr>
        <p:txBody>
          <a:bodyPr lIns="0" tIns="0" rIns="0" bIns="0"/>
          <a:lstStyle>
            <a:lvl1pPr marL="0" indent="0">
              <a:buFontTx/>
              <a:buNone/>
              <a:defRPr sz="1050" b="1"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4605290" y="2670734"/>
            <a:ext cx="3971925" cy="279635"/>
          </a:xfrm>
          <a:prstGeom prst="rect">
            <a:avLst/>
          </a:prstGeom>
        </p:spPr>
        <p:txBody>
          <a:bodyPr lIns="0" tIns="0" rIns="0" bIns="0"/>
          <a:lstStyle>
            <a:lvl1pPr marL="0" indent="0">
              <a:buFontTx/>
              <a:buNone/>
              <a:defRPr sz="1050" b="0"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title, Company</a:t>
            </a:r>
          </a:p>
        </p:txBody>
      </p:sp>
    </p:spTree>
    <p:extLst>
      <p:ext uri="{BB962C8B-B14F-4D97-AF65-F5344CB8AC3E}">
        <p14:creationId xmlns:p14="http://schemas.microsoft.com/office/powerpoint/2010/main" val="1642472693"/>
      </p:ext>
    </p:extLst>
  </p:cSld>
  <p:clrMapOvr>
    <a:masterClrMapping/>
  </p:clrMapOvr>
  <p:transition spd="slow">
    <p:wipe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2"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9116" y="642938"/>
            <a:ext cx="8569147" cy="184667"/>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4" name="Content Placeholder 2"/>
          <p:cNvSpPr>
            <a:spLocks noGrp="1"/>
          </p:cNvSpPr>
          <p:nvPr>
            <p:ph idx="10"/>
          </p:nvPr>
        </p:nvSpPr>
        <p:spPr>
          <a:xfrm>
            <a:off x="289116" y="1200150"/>
            <a:ext cx="8569147" cy="3429000"/>
          </a:xfrm>
          <a:prstGeom prst="rect">
            <a:avLst/>
          </a:prstGeom>
        </p:spPr>
        <p:txBody>
          <a:bodyPr lIns="0" tIns="0" rIns="0" bIns="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5265609"/>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2857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defRPr>
            </a:lvl2pPr>
            <a:lvl3pPr marL="857237" indent="-171448">
              <a:lnSpc>
                <a:spcPct val="100000"/>
              </a:lnSpc>
              <a:spcBef>
                <a:spcPts val="450"/>
              </a:spcBef>
              <a:buClr>
                <a:srgbClr val="808080"/>
              </a:buClr>
              <a:buFont typeface="Wingdings" panose="05000000000000000000" pitchFamily="2" charset="2"/>
              <a:buChar char="§"/>
              <a:defRPr sz="1050">
                <a:solidFill>
                  <a:schemeClr val="bg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7434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defRPr>
            </a:lvl2pPr>
            <a:lvl3pPr marL="857237" indent="-171448">
              <a:lnSpc>
                <a:spcPct val="100000"/>
              </a:lnSpc>
              <a:spcBef>
                <a:spcPts val="450"/>
              </a:spcBef>
              <a:buClr>
                <a:srgbClr val="808080"/>
              </a:buClr>
              <a:buFont typeface="Wingdings" panose="05000000000000000000" pitchFamily="2" charset="2"/>
              <a:buChar char="§"/>
              <a:defRPr sz="1050">
                <a:solidFill>
                  <a:schemeClr val="bg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7468710"/>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6" indent="-173036">
              <a:lnSpc>
                <a:spcPct val="100000"/>
              </a:lnSpc>
              <a:spcBef>
                <a:spcPts val="900"/>
              </a:spcBef>
              <a:buClr>
                <a:srgbClr val="808080"/>
              </a:buClr>
              <a:defRPr sz="1350">
                <a:solidFill>
                  <a:schemeClr val="bg2"/>
                </a:solidFill>
              </a:defRPr>
            </a:lvl2pPr>
            <a:lvl3pPr marL="514343" indent="-173036">
              <a:lnSpc>
                <a:spcPct val="100000"/>
              </a:lnSpc>
              <a:spcBef>
                <a:spcPts val="450"/>
              </a:spcBef>
              <a:buClr>
                <a:srgbClr val="808080"/>
              </a:buClr>
              <a:buFont typeface="Arial" panose="020B0604020202020204" pitchFamily="34" charset="0"/>
              <a:buChar char="–"/>
              <a:defRPr sz="1050">
                <a:solidFill>
                  <a:schemeClr val="bg2"/>
                </a:solidFill>
              </a:defRPr>
            </a:lvl3pPr>
            <a:lvl4pPr marL="855650" indent="-168273">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7434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6" indent="-173036">
              <a:lnSpc>
                <a:spcPct val="100000"/>
              </a:lnSpc>
              <a:spcBef>
                <a:spcPts val="900"/>
              </a:spcBef>
              <a:buClr>
                <a:srgbClr val="808080"/>
              </a:buClr>
              <a:defRPr sz="1350">
                <a:solidFill>
                  <a:schemeClr val="bg2"/>
                </a:solidFill>
              </a:defRPr>
            </a:lvl2pPr>
            <a:lvl3pPr marL="514343" indent="-173036">
              <a:lnSpc>
                <a:spcPct val="100000"/>
              </a:lnSpc>
              <a:spcBef>
                <a:spcPts val="450"/>
              </a:spcBef>
              <a:buClr>
                <a:srgbClr val="808080"/>
              </a:buClr>
              <a:buFont typeface="Arial" panose="020B0604020202020204" pitchFamily="34" charset="0"/>
              <a:buChar char="–"/>
              <a:defRPr sz="1050">
                <a:solidFill>
                  <a:schemeClr val="bg2"/>
                </a:solidFill>
              </a:defRPr>
            </a:lvl3pPr>
            <a:lvl4pPr marL="855650" indent="-168273">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696803"/>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285751"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8" indent="-171448">
              <a:lnSpc>
                <a:spcPct val="100000"/>
              </a:lnSpc>
              <a:spcBef>
                <a:spcPts val="900"/>
              </a:spcBef>
              <a:buClr>
                <a:srgbClr val="808080"/>
              </a:buClr>
              <a:buFont typeface="Arial" panose="020B0604020202020204" pitchFamily="34" charset="0"/>
              <a:buChar char="•"/>
              <a:defRPr sz="1200">
                <a:solidFill>
                  <a:schemeClr val="bg2"/>
                </a:solidFill>
              </a:defRPr>
            </a:lvl2pPr>
            <a:lvl3pPr marL="514343" indent="-171448">
              <a:lnSpc>
                <a:spcPct val="100000"/>
              </a:lnSpc>
              <a:spcBef>
                <a:spcPts val="450"/>
              </a:spcBef>
              <a:buClr>
                <a:srgbClr val="808080"/>
              </a:buClr>
              <a:buFont typeface="Arial" panose="020B0604020202020204" pitchFamily="34" charset="0"/>
              <a:buChar char="–"/>
              <a:defRPr sz="900">
                <a:solidFill>
                  <a:schemeClr val="bg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3249628"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8" indent="-171448">
              <a:lnSpc>
                <a:spcPct val="100000"/>
              </a:lnSpc>
              <a:spcBef>
                <a:spcPts val="900"/>
              </a:spcBef>
              <a:buClr>
                <a:srgbClr val="808080"/>
              </a:buClr>
              <a:buFont typeface="Arial" panose="020B0604020202020204" pitchFamily="34" charset="0"/>
              <a:buChar char="•"/>
              <a:defRPr sz="1200">
                <a:solidFill>
                  <a:schemeClr val="bg2"/>
                </a:solidFill>
              </a:defRPr>
            </a:lvl2pPr>
            <a:lvl3pPr marL="514343" indent="-171448">
              <a:lnSpc>
                <a:spcPct val="100000"/>
              </a:lnSpc>
              <a:spcBef>
                <a:spcPts val="450"/>
              </a:spcBef>
              <a:buClr>
                <a:srgbClr val="808080"/>
              </a:buClr>
              <a:buFont typeface="Arial" panose="020B0604020202020204" pitchFamily="34" charset="0"/>
              <a:buChar char="–"/>
              <a:defRPr sz="900">
                <a:solidFill>
                  <a:schemeClr val="bg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6213173"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8" indent="-171448">
              <a:lnSpc>
                <a:spcPct val="100000"/>
              </a:lnSpc>
              <a:spcBef>
                <a:spcPts val="900"/>
              </a:spcBef>
              <a:buClr>
                <a:srgbClr val="808080"/>
              </a:buClr>
              <a:buFont typeface="Arial" panose="020B0604020202020204" pitchFamily="34" charset="0"/>
              <a:buChar char="•"/>
              <a:defRPr sz="1200">
                <a:solidFill>
                  <a:schemeClr val="bg2"/>
                </a:solidFill>
              </a:defRPr>
            </a:lvl2pPr>
            <a:lvl3pPr marL="514343" indent="-171448">
              <a:lnSpc>
                <a:spcPct val="100000"/>
              </a:lnSpc>
              <a:spcBef>
                <a:spcPts val="450"/>
              </a:spcBef>
              <a:buClr>
                <a:srgbClr val="808080"/>
              </a:buClr>
              <a:buFont typeface="Arial" panose="020B0604020202020204" pitchFamily="34" charset="0"/>
              <a:buChar char="–"/>
              <a:defRPr sz="900">
                <a:solidFill>
                  <a:schemeClr val="bg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35176679"/>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1" y="-342899"/>
            <a:ext cx="7886700" cy="296862"/>
          </a:xfrm>
          <a:prstGeom prst="rect">
            <a:avLst/>
          </a:prstGeom>
        </p:spPr>
        <p:txBody>
          <a:bodyPr/>
          <a:lstStyle>
            <a:lvl1pPr algn="ctr">
              <a:defRPr sz="1800">
                <a:solidFill>
                  <a:schemeClr val="tx1"/>
                </a:solidFill>
              </a:defRPr>
            </a:lvl1pPr>
          </a:lstStyle>
          <a:p>
            <a:r>
              <a:rPr lang="en-US"/>
              <a:t>Click to edit Master title style</a:t>
            </a:r>
          </a:p>
        </p:txBody>
      </p:sp>
    </p:spTree>
    <p:extLst>
      <p:ext uri="{BB962C8B-B14F-4D97-AF65-F5344CB8AC3E}">
        <p14:creationId xmlns:p14="http://schemas.microsoft.com/office/powerpoint/2010/main" val="3203887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628651" y="-342899"/>
            <a:ext cx="7886700" cy="296862"/>
          </a:xfrm>
          <a:prstGeom prst="rect">
            <a:avLst/>
          </a:prstGeom>
        </p:spPr>
        <p:txBody>
          <a:bodyPr/>
          <a:lstStyle>
            <a:lvl1pPr algn="ctr">
              <a:defRPr sz="18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Tree>
    <p:extLst>
      <p:ext uri="{BB962C8B-B14F-4D97-AF65-F5344CB8AC3E}">
        <p14:creationId xmlns:p14="http://schemas.microsoft.com/office/powerpoint/2010/main" val="2209990315"/>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DTA 2023 Case Study Blue Dark">
    <p:bg>
      <p:bgPr>
        <a:solidFill>
          <a:schemeClr val="accent1"/>
        </a:solidFill>
        <a:effectLst/>
      </p:bgPr>
    </p:bg>
    <p:spTree>
      <p:nvGrpSpPr>
        <p:cNvPr id="1" name=""/>
        <p:cNvGrpSpPr/>
        <p:nvPr/>
      </p:nvGrpSpPr>
      <p:grpSpPr>
        <a:xfrm>
          <a:off x="0" y="0"/>
          <a:ext cx="0" cy="0"/>
          <a:chOff x="0" y="0"/>
          <a:chExt cx="0" cy="0"/>
        </a:xfrm>
      </p:grpSpPr>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1"/>
            <a:ext cx="9144000" cy="2755232"/>
          </a:xfrm>
          <a:prstGeom prst="rect">
            <a:avLst/>
          </a:prstGeom>
        </p:spPr>
        <p:txBody>
          <a:bodyPr anchor="ctr"/>
          <a:lstStyle>
            <a:lvl1pPr marL="0" indent="0" algn="ctr">
              <a:buNone/>
              <a:defRPr>
                <a:solidFill>
                  <a:srgbClr val="FFFFFF"/>
                </a:solidFill>
              </a:defRPr>
            </a:lvl1pPr>
          </a:lstStyle>
          <a:p>
            <a:r>
              <a:rPr lang="en-US"/>
              <a:t>Image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DTA 2023 Case Study</a:t>
            </a:r>
          </a:p>
        </p:txBody>
      </p:sp>
      <p:sp>
        <p:nvSpPr>
          <p:cNvPr id="6" name="Rectangle 5">
            <a:extLst>
              <a:ext uri="{FF2B5EF4-FFF2-40B4-BE49-F238E27FC236}">
                <a16:creationId xmlns:a16="http://schemas.microsoft.com/office/drawing/2014/main" id="{278E137C-A8DC-B902-CD5D-86B2E9BE4225}"/>
              </a:ext>
            </a:extLst>
          </p:cNvPr>
          <p:cNvSpPr/>
          <p:nvPr userDrawn="1"/>
        </p:nvSpPr>
        <p:spPr>
          <a:xfrm>
            <a:off x="1" y="-1"/>
            <a:ext cx="7499684" cy="2755232"/>
          </a:xfrm>
          <a:prstGeom prst="rect">
            <a:avLst/>
          </a:prstGeom>
          <a:gradFill flip="none" rotWithShape="1">
            <a:gsLst>
              <a:gs pos="0">
                <a:srgbClr val="000000">
                  <a:alpha val="65000"/>
                </a:srgbClr>
              </a:gs>
              <a:gs pos="35000">
                <a:srgbClr val="000000">
                  <a:alpha val="50000"/>
                </a:srgbClr>
              </a:gs>
              <a:gs pos="50000">
                <a:srgbClr val="000000">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vl="0"/>
            <a:endParaRPr lang="en-US" sz="1000">
              <a:solidFill>
                <a:schemeClr val="tx2"/>
              </a:solidFill>
              <a:latin typeface="Arial" panose="020B0604020202020204" pitchFamily="34" charset="0"/>
            </a:endParaRPr>
          </a:p>
        </p:txBody>
      </p:sp>
      <p:sp>
        <p:nvSpPr>
          <p:cNvPr id="10" name="Text Placeholder 13">
            <a:extLst>
              <a:ext uri="{FF2B5EF4-FFF2-40B4-BE49-F238E27FC236}">
                <a16:creationId xmlns:a16="http://schemas.microsoft.com/office/drawing/2014/main" id="{EE220F9F-B1DF-D8B8-88EA-56093313A41B}"/>
              </a:ext>
            </a:extLst>
          </p:cNvPr>
          <p:cNvSpPr>
            <a:spLocks noGrp="1"/>
          </p:cNvSpPr>
          <p:nvPr>
            <p:ph type="body" sz="quarter" idx="13"/>
          </p:nvPr>
        </p:nvSpPr>
        <p:spPr>
          <a:xfrm>
            <a:off x="285750" y="1143000"/>
            <a:ext cx="4286250" cy="1106694"/>
          </a:xfrm>
          <a:prstGeom prst="rect">
            <a:avLst/>
          </a:prstGeom>
        </p:spPr>
        <p:txBody>
          <a:bodyPr lIns="0" rIns="228600" anchor="ctr"/>
          <a:lstStyle>
            <a:lvl1pPr marL="0" indent="0">
              <a:lnSpc>
                <a:spcPct val="100000"/>
              </a:lnSpc>
              <a:buNone/>
              <a:defRPr sz="2100">
                <a:solidFill>
                  <a:srgbClr val="FFFFFF"/>
                </a:solidFill>
                <a:latin typeface="+mj-lt"/>
              </a:defRPr>
            </a:lvl1pPr>
          </a:lstStyle>
          <a:p>
            <a:pPr lvl="0"/>
            <a:r>
              <a:rPr lang="en-US"/>
              <a:t>Click to edit Master text styles</a:t>
            </a:r>
          </a:p>
        </p:txBody>
      </p:sp>
      <p:sp>
        <p:nvSpPr>
          <p:cNvPr id="11" name="Picture Placeholder 15">
            <a:extLst>
              <a:ext uri="{FF2B5EF4-FFF2-40B4-BE49-F238E27FC236}">
                <a16:creationId xmlns:a16="http://schemas.microsoft.com/office/drawing/2014/main" id="{9840BA81-8B8B-845C-D4AA-3A6340EE5235}"/>
              </a:ext>
            </a:extLst>
          </p:cNvPr>
          <p:cNvSpPr>
            <a:spLocks noGrp="1"/>
          </p:cNvSpPr>
          <p:nvPr>
            <p:ph type="pic" sz="quarter" idx="14" hasCustomPrompt="1"/>
          </p:nvPr>
        </p:nvSpPr>
        <p:spPr>
          <a:xfrm>
            <a:off x="285750" y="228600"/>
            <a:ext cx="1600200" cy="914400"/>
          </a:xfrm>
          <a:prstGeom prst="rect">
            <a:avLst/>
          </a:prstGeom>
        </p:spPr>
        <p:txBody>
          <a:bodyPr anchor="ctr"/>
          <a:lstStyle>
            <a:lvl1pPr marL="0" indent="0" algn="ctr">
              <a:buNone/>
              <a:defRPr>
                <a:solidFill>
                  <a:srgbClr val="FFFFFF"/>
                </a:solidFill>
              </a:defRPr>
            </a:lvl1pPr>
          </a:lstStyle>
          <a:p>
            <a:r>
              <a:rPr lang="en-US"/>
              <a:t>LOGO</a:t>
            </a:r>
          </a:p>
        </p:txBody>
      </p:sp>
      <p:sp>
        <p:nvSpPr>
          <p:cNvPr id="12" name="Text Placeholder 5">
            <a:extLst>
              <a:ext uri="{FF2B5EF4-FFF2-40B4-BE49-F238E27FC236}">
                <a16:creationId xmlns:a16="http://schemas.microsoft.com/office/drawing/2014/main" id="{01771948-A25F-DEB7-DCC1-BB51DFE89AF3}"/>
              </a:ext>
            </a:extLst>
          </p:cNvPr>
          <p:cNvSpPr>
            <a:spLocks noGrp="1"/>
          </p:cNvSpPr>
          <p:nvPr>
            <p:ph type="body" sz="quarter" idx="20"/>
          </p:nvPr>
        </p:nvSpPr>
        <p:spPr>
          <a:xfrm>
            <a:off x="285750" y="2249695"/>
            <a:ext cx="2743200" cy="1005840"/>
          </a:xfrm>
          <a:prstGeom prst="rect">
            <a:avLst/>
          </a:prstGeom>
          <a:solidFill>
            <a:srgbClr val="E5F8FF"/>
          </a:solidFill>
        </p:spPr>
        <p:txBody>
          <a:bodyPr lIns="228600" tIns="137160" rIns="228600" bIns="0" anchor="t"/>
          <a:lstStyle>
            <a:lvl1pPr marL="0" indent="0" algn="l">
              <a:buNone/>
              <a:defRPr sz="1650" b="0">
                <a:solidFill>
                  <a:srgbClr val="0C32A4"/>
                </a:solidFill>
              </a:defRPr>
            </a:lvl1pPr>
            <a:lvl2pPr marL="4763" indent="0" algn="l">
              <a:lnSpc>
                <a:spcPct val="100000"/>
              </a:lnSpc>
              <a:spcBef>
                <a:spcPts val="0"/>
              </a:spcBef>
              <a:buNone/>
              <a:tabLst/>
              <a:defRPr sz="1050">
                <a:solidFill>
                  <a:srgbClr val="000000"/>
                </a:solidFill>
              </a:defRPr>
            </a:lvl2pPr>
            <a:lvl3pPr marL="685766" indent="0">
              <a:buNone/>
              <a:defRPr/>
            </a:lvl3pPr>
            <a:lvl4pPr marL="1028649" indent="0">
              <a:buNone/>
              <a:defRPr/>
            </a:lvl4pPr>
            <a:lvl5pPr marL="1371532" indent="0">
              <a:buNone/>
              <a:defRPr/>
            </a:lvl5pPr>
          </a:lstStyle>
          <a:p>
            <a:pPr lvl="0"/>
            <a:r>
              <a:rPr lang="en-US"/>
              <a:t>Click to edit</a:t>
            </a:r>
          </a:p>
          <a:p>
            <a:pPr lvl="1"/>
            <a:r>
              <a:rPr lang="en-US"/>
              <a:t>Second level</a:t>
            </a:r>
          </a:p>
        </p:txBody>
      </p:sp>
      <p:sp>
        <p:nvSpPr>
          <p:cNvPr id="25" name="Rectangle 24">
            <a:extLst>
              <a:ext uri="{FF2B5EF4-FFF2-40B4-BE49-F238E27FC236}">
                <a16:creationId xmlns:a16="http://schemas.microsoft.com/office/drawing/2014/main" id="{210A4AA6-8D90-F365-18A2-115F979BBC6F}"/>
              </a:ext>
            </a:extLst>
          </p:cNvPr>
          <p:cNvSpPr>
            <a:spLocks noChangeAspect="1"/>
          </p:cNvSpPr>
          <p:nvPr userDrawn="1"/>
        </p:nvSpPr>
        <p:spPr>
          <a:xfrm rot="16200000">
            <a:off x="-194310" y="4039497"/>
            <a:ext cx="1280160" cy="320040"/>
          </a:xfrm>
          <a:prstGeom prst="rect">
            <a:avLst/>
          </a:prstGeom>
          <a:solidFill>
            <a:srgbClr val="0B316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29" name="Text Placeholder 5">
            <a:extLst>
              <a:ext uri="{FF2B5EF4-FFF2-40B4-BE49-F238E27FC236}">
                <a16:creationId xmlns:a16="http://schemas.microsoft.com/office/drawing/2014/main" id="{6ED0D932-CF5C-5214-59DB-CD0820734FD3}"/>
              </a:ext>
            </a:extLst>
          </p:cNvPr>
          <p:cNvSpPr>
            <a:spLocks noGrp="1"/>
          </p:cNvSpPr>
          <p:nvPr>
            <p:ph type="body" sz="quarter" idx="22"/>
          </p:nvPr>
        </p:nvSpPr>
        <p:spPr>
          <a:xfrm>
            <a:off x="3202686" y="2249695"/>
            <a:ext cx="2743200" cy="1005840"/>
          </a:xfrm>
          <a:prstGeom prst="rect">
            <a:avLst/>
          </a:prstGeom>
          <a:solidFill>
            <a:srgbClr val="E5F8FF"/>
          </a:solidFill>
        </p:spPr>
        <p:txBody>
          <a:bodyPr lIns="228600" tIns="137160" rIns="228600" bIns="0" anchor="t"/>
          <a:lstStyle>
            <a:lvl1pPr marL="0" indent="0" algn="l">
              <a:buNone/>
              <a:defRPr sz="1650" b="0">
                <a:solidFill>
                  <a:srgbClr val="0C32A4"/>
                </a:solidFill>
              </a:defRPr>
            </a:lvl1pPr>
            <a:lvl2pPr marL="4763" indent="0" algn="l">
              <a:lnSpc>
                <a:spcPct val="100000"/>
              </a:lnSpc>
              <a:spcBef>
                <a:spcPts val="0"/>
              </a:spcBef>
              <a:buNone/>
              <a:tabLst/>
              <a:defRPr sz="1050">
                <a:solidFill>
                  <a:srgbClr val="000000"/>
                </a:solidFill>
              </a:defRPr>
            </a:lvl2pPr>
            <a:lvl3pPr marL="685766" indent="0">
              <a:buNone/>
              <a:defRPr/>
            </a:lvl3pPr>
            <a:lvl4pPr marL="1028649" indent="0">
              <a:buNone/>
              <a:defRPr/>
            </a:lvl4pPr>
            <a:lvl5pPr marL="1371532" indent="0">
              <a:buNone/>
              <a:defRPr/>
            </a:lvl5pPr>
          </a:lstStyle>
          <a:p>
            <a:pPr lvl="0"/>
            <a:r>
              <a:rPr lang="en-US"/>
              <a:t>Click to edit</a:t>
            </a:r>
          </a:p>
          <a:p>
            <a:pPr lvl="1"/>
            <a:r>
              <a:rPr lang="en-US"/>
              <a:t>Second level</a:t>
            </a:r>
          </a:p>
        </p:txBody>
      </p:sp>
      <p:sp>
        <p:nvSpPr>
          <p:cNvPr id="30" name="Text Placeholder 5">
            <a:extLst>
              <a:ext uri="{FF2B5EF4-FFF2-40B4-BE49-F238E27FC236}">
                <a16:creationId xmlns:a16="http://schemas.microsoft.com/office/drawing/2014/main" id="{F5BD6BE5-65D8-D4C0-13FE-352766BB0476}"/>
              </a:ext>
            </a:extLst>
          </p:cNvPr>
          <p:cNvSpPr>
            <a:spLocks noGrp="1"/>
          </p:cNvSpPr>
          <p:nvPr>
            <p:ph type="body" sz="quarter" idx="23"/>
          </p:nvPr>
        </p:nvSpPr>
        <p:spPr>
          <a:xfrm>
            <a:off x="6119622" y="2249695"/>
            <a:ext cx="2743200" cy="1005840"/>
          </a:xfrm>
          <a:prstGeom prst="rect">
            <a:avLst/>
          </a:prstGeom>
          <a:solidFill>
            <a:srgbClr val="E5F8FF"/>
          </a:solidFill>
        </p:spPr>
        <p:txBody>
          <a:bodyPr lIns="228600" tIns="137160" rIns="228600" bIns="0" anchor="t"/>
          <a:lstStyle>
            <a:lvl1pPr marL="0" indent="0" algn="l">
              <a:buNone/>
              <a:defRPr sz="1650" b="0">
                <a:solidFill>
                  <a:srgbClr val="0C32A4"/>
                </a:solidFill>
              </a:defRPr>
            </a:lvl1pPr>
            <a:lvl2pPr marL="4763" indent="0" algn="l">
              <a:lnSpc>
                <a:spcPct val="100000"/>
              </a:lnSpc>
              <a:spcBef>
                <a:spcPts val="0"/>
              </a:spcBef>
              <a:buNone/>
              <a:tabLst/>
              <a:defRPr sz="1050">
                <a:solidFill>
                  <a:srgbClr val="000000"/>
                </a:solidFill>
              </a:defRPr>
            </a:lvl2pPr>
            <a:lvl3pPr marL="685766" indent="0">
              <a:buNone/>
              <a:defRPr/>
            </a:lvl3pPr>
            <a:lvl4pPr marL="1028649" indent="0">
              <a:buNone/>
              <a:defRPr/>
            </a:lvl4pPr>
            <a:lvl5pPr marL="1371532" indent="0">
              <a:buNone/>
              <a:defRPr/>
            </a:lvl5pPr>
          </a:lstStyle>
          <a:p>
            <a:pPr lvl="0"/>
            <a:r>
              <a:rPr lang="en-US"/>
              <a:t>Click to edit</a:t>
            </a:r>
          </a:p>
          <a:p>
            <a:pPr lvl="1"/>
            <a:r>
              <a:rPr lang="en-US"/>
              <a:t>Second level</a:t>
            </a:r>
          </a:p>
        </p:txBody>
      </p:sp>
      <p:sp>
        <p:nvSpPr>
          <p:cNvPr id="42" name="TextBox 41">
            <a:extLst>
              <a:ext uri="{FF2B5EF4-FFF2-40B4-BE49-F238E27FC236}">
                <a16:creationId xmlns:a16="http://schemas.microsoft.com/office/drawing/2014/main" id="{8436882C-BAD4-4CC8-98D2-D59B6BED17B3}"/>
              </a:ext>
            </a:extLst>
          </p:cNvPr>
          <p:cNvSpPr txBox="1"/>
          <p:nvPr userDrawn="1"/>
        </p:nvSpPr>
        <p:spPr>
          <a:xfrm>
            <a:off x="6119622" y="3559439"/>
            <a:ext cx="2738628" cy="153888"/>
          </a:xfrm>
          <a:prstGeom prst="rect">
            <a:avLst/>
          </a:prstGeom>
          <a:noFill/>
        </p:spPr>
        <p:txBody>
          <a:bodyPr wrap="square" lIns="0" tIns="0" rIns="0" bIns="0">
            <a:spAutoFit/>
          </a:bodyPr>
          <a:lstStyle/>
          <a:p>
            <a:pPr marL="0" marR="0" lvl="0" indent="0" algn="l" defTabSz="685766"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000" b="1" i="0" u="none" strike="noStrike" kern="1200" cap="none" spc="0" normalizeH="0" baseline="0" noProof="0">
                <a:ln>
                  <a:noFill/>
                </a:ln>
                <a:solidFill>
                  <a:srgbClr val="9FDDFF"/>
                </a:solidFill>
                <a:effectLst/>
                <a:uLnTx/>
                <a:uFillTx/>
                <a:latin typeface="Arial"/>
                <a:ea typeface="+mn-ea"/>
                <a:cs typeface="+mn-cs"/>
              </a:rPr>
              <a:t>Powered by:</a:t>
            </a:r>
          </a:p>
        </p:txBody>
      </p:sp>
      <p:sp>
        <p:nvSpPr>
          <p:cNvPr id="5" name="Text Placeholder 4">
            <a:extLst>
              <a:ext uri="{FF2B5EF4-FFF2-40B4-BE49-F238E27FC236}">
                <a16:creationId xmlns:a16="http://schemas.microsoft.com/office/drawing/2014/main" id="{223AACAC-83C1-CA41-023A-BDE905D257F7}"/>
              </a:ext>
            </a:extLst>
          </p:cNvPr>
          <p:cNvSpPr>
            <a:spLocks noGrp="1"/>
          </p:cNvSpPr>
          <p:nvPr>
            <p:ph type="body" sz="quarter" idx="25"/>
          </p:nvPr>
        </p:nvSpPr>
        <p:spPr>
          <a:xfrm>
            <a:off x="6115052" y="3713327"/>
            <a:ext cx="2738627" cy="1125483"/>
          </a:xfrm>
          <a:prstGeom prst="rect">
            <a:avLst/>
          </a:prstGeom>
        </p:spPr>
        <p:txBody>
          <a:bodyPr lIns="0" tIns="91440" rIns="0" bIns="0"/>
          <a:lstStyle>
            <a:lvl1pPr marL="117469" indent="-117469">
              <a:spcBef>
                <a:spcPts val="0"/>
              </a:spcBef>
              <a:spcAft>
                <a:spcPts val="400"/>
              </a:spcAft>
              <a:buClr>
                <a:srgbClr val="9FDDFF"/>
              </a:buClr>
              <a:buFont typeface="Wingdings" pitchFamily="2" charset="2"/>
              <a:buChar char="§"/>
              <a:tabLst/>
              <a:defRPr sz="1050">
                <a:solidFill>
                  <a:srgbClr val="FFFFFF"/>
                </a:solidFill>
              </a:defRPr>
            </a:lvl1pPr>
            <a:lvl2pPr marL="342884" indent="0">
              <a:buNone/>
              <a:defRPr/>
            </a:lvl2pPr>
          </a:lstStyle>
          <a:p>
            <a:pPr lvl="0"/>
            <a:r>
              <a:rPr lang="en-US"/>
              <a:t>Click to edit Master text styles</a:t>
            </a:r>
          </a:p>
        </p:txBody>
      </p:sp>
      <p:pic>
        <p:nvPicPr>
          <p:cNvPr id="8" name="Picture 7">
            <a:extLst>
              <a:ext uri="{FF2B5EF4-FFF2-40B4-BE49-F238E27FC236}">
                <a16:creationId xmlns:a16="http://schemas.microsoft.com/office/drawing/2014/main" id="{9C0D90DA-73CF-0BD0-57CF-20D8A3A77B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4" name="Text Placeholder 8">
            <a:extLst>
              <a:ext uri="{FF2B5EF4-FFF2-40B4-BE49-F238E27FC236}">
                <a16:creationId xmlns:a16="http://schemas.microsoft.com/office/drawing/2014/main" id="{B033C81A-7487-75E8-4450-F91CD06A6F2C}"/>
              </a:ext>
            </a:extLst>
          </p:cNvPr>
          <p:cNvSpPr>
            <a:spLocks noGrp="1"/>
          </p:cNvSpPr>
          <p:nvPr>
            <p:ph type="body" sz="quarter" idx="26"/>
          </p:nvPr>
        </p:nvSpPr>
        <p:spPr>
          <a:xfrm>
            <a:off x="765810" y="3579757"/>
            <a:ext cx="5180077" cy="1279371"/>
          </a:xfrm>
          <a:prstGeom prst="rect">
            <a:avLst/>
          </a:prstGeom>
        </p:spPr>
        <p:txBody>
          <a:bodyPr lIns="0" tIns="0" rIns="0" bIns="0"/>
          <a:lstStyle>
            <a:lvl1pPr marL="0" indent="0">
              <a:lnSpc>
                <a:spcPct val="100000"/>
              </a:lnSpc>
              <a:buNone/>
              <a:defRPr sz="1400">
                <a:solidFill>
                  <a:srgbClr val="FFFFFF"/>
                </a:solidFill>
              </a:defRPr>
            </a:lvl1pPr>
            <a:lvl2pPr marL="7938" indent="0">
              <a:lnSpc>
                <a:spcPct val="100000"/>
              </a:lnSpc>
              <a:spcBef>
                <a:spcPts val="600"/>
              </a:spcBef>
              <a:buNone/>
              <a:tabLst/>
              <a:defRPr sz="1200">
                <a:solidFill>
                  <a:srgbClr val="9FDDFF"/>
                </a:solidFill>
              </a:defRPr>
            </a:lvl2pPr>
          </a:lstStyle>
          <a:p>
            <a:pPr lvl="0"/>
            <a:r>
              <a:rPr lang="en-US"/>
              <a:t>Click to edit Master text styles</a:t>
            </a:r>
          </a:p>
          <a:p>
            <a:pPr lvl="1"/>
            <a:r>
              <a:rPr lang="en-US"/>
              <a:t>Second level</a:t>
            </a:r>
          </a:p>
        </p:txBody>
      </p:sp>
      <p:sp>
        <p:nvSpPr>
          <p:cNvPr id="15" name="fl" descr="                              Dell - Internal Use - Confidential&#10;">
            <a:extLst>
              <a:ext uri="{FF2B5EF4-FFF2-40B4-BE49-F238E27FC236}">
                <a16:creationId xmlns:a16="http://schemas.microsoft.com/office/drawing/2014/main" id="{AA653861-342F-B175-1CBA-A20EB07D99AD}"/>
              </a:ext>
            </a:extLst>
          </p:cNvPr>
          <p:cNvSpPr txBox="1"/>
          <p:nvPr userDrawn="1"/>
        </p:nvSpPr>
        <p:spPr>
          <a:xfrm>
            <a:off x="4037401" y="5025753"/>
            <a:ext cx="1069203" cy="62325"/>
          </a:xfrm>
          <a:prstGeom prst="rect">
            <a:avLst/>
          </a:prstGeom>
          <a:noFill/>
        </p:spPr>
        <p:txBody>
          <a:bodyPr vert="horz" wrap="none" lIns="0" tIns="0" rIns="0" bIns="0" rtlCol="0" anchor="ctr" anchorCtr="0">
            <a:spAutoFit/>
          </a:bodyPr>
          <a:lstStyle/>
          <a:p>
            <a:pPr marL="0" marR="0" indent="0" algn="ctr" defTabSz="914355"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16" name="TextBox 19">
            <a:extLst>
              <a:ext uri="{FF2B5EF4-FFF2-40B4-BE49-F238E27FC236}">
                <a16:creationId xmlns:a16="http://schemas.microsoft.com/office/drawing/2014/main" id="{921BEC82-2621-C28B-5E7D-E3601E7B617B}"/>
              </a:ext>
            </a:extLst>
          </p:cNvPr>
          <p:cNvSpPr txBox="1"/>
          <p:nvPr userDrawn="1"/>
        </p:nvSpPr>
        <p:spPr>
          <a:xfrm>
            <a:off x="3840588" y="5026523"/>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14201345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ress Release">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82F8632-D97E-28AF-AD90-596CF9479D91}"/>
              </a:ext>
            </a:extLst>
          </p:cNvPr>
          <p:cNvSpPr/>
          <p:nvPr userDrawn="1"/>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7" name="Picture Placeholder 15">
            <a:extLst>
              <a:ext uri="{FF2B5EF4-FFF2-40B4-BE49-F238E27FC236}">
                <a16:creationId xmlns:a16="http://schemas.microsoft.com/office/drawing/2014/main" id="{97B9344D-6762-258E-07F4-14997F61F015}"/>
              </a:ext>
            </a:extLst>
          </p:cNvPr>
          <p:cNvSpPr>
            <a:spLocks noGrp="1"/>
          </p:cNvSpPr>
          <p:nvPr>
            <p:ph type="pic" sz="quarter" idx="19" hasCustomPrompt="1"/>
          </p:nvPr>
        </p:nvSpPr>
        <p:spPr>
          <a:xfrm>
            <a:off x="0" y="971549"/>
            <a:ext cx="4572000" cy="2753579"/>
          </a:xfrm>
          <a:prstGeom prst="rect">
            <a:avLst/>
          </a:prstGeom>
        </p:spPr>
        <p:txBody>
          <a:bodyPr anchor="ctr"/>
          <a:lstStyle>
            <a:lvl1pPr marL="0" indent="0" algn="ctr">
              <a:buNone/>
              <a:defRPr>
                <a:solidFill>
                  <a:srgbClr val="FFFFFF"/>
                </a:solidFill>
              </a:defRPr>
            </a:lvl1pPr>
          </a:lstStyle>
          <a:p>
            <a:r>
              <a:rPr lang="en-US"/>
              <a:t>Click to add Image, </a:t>
            </a:r>
            <a:br>
              <a:rPr lang="en-US"/>
            </a:br>
            <a:r>
              <a:rPr lang="en-US"/>
              <a:t>then send it to back</a:t>
            </a: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505619" y="1367136"/>
            <a:ext cx="3852665" cy="761702"/>
          </a:xfrm>
          <a:prstGeom prst="rect">
            <a:avLst/>
          </a:prstGeom>
        </p:spPr>
        <p:txBody>
          <a:bodyPr lIns="0" tIns="0" rIns="0" bIns="0"/>
          <a:lstStyle>
            <a:lvl1pPr marL="0" indent="0">
              <a:lnSpc>
                <a:spcPct val="100000"/>
              </a:lnSpc>
              <a:buFontTx/>
              <a:buNone/>
              <a:defRPr sz="2100" b="0" i="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505618" y="4100978"/>
            <a:ext cx="3582956"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7610474" y="165350"/>
            <a:ext cx="1233488" cy="704850"/>
          </a:xfrm>
          <a:prstGeom prst="rect">
            <a:avLst/>
          </a:prstGeom>
          <a:noFill/>
          <a:ln>
            <a:noFill/>
          </a:ln>
        </p:spPr>
        <p:txBody>
          <a:bodyPr anchor="ctr">
            <a:noAutofit/>
          </a:bodyPr>
          <a:lstStyle>
            <a:lvl1pPr marL="0" indent="0" algn="ctr">
              <a:buNone/>
              <a:defRPr sz="700">
                <a:solidFill>
                  <a:schemeClr val="tx2"/>
                </a:solidFill>
              </a:defRPr>
            </a:lvl1pPr>
          </a:lstStyle>
          <a:p>
            <a:r>
              <a:rPr lang="en-US"/>
              <a:t>Insert transparent background PNG logo here. Logo should be white.</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500658" y="3857915"/>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6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4569570" y="4100978"/>
            <a:ext cx="4007644"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4605290" y="1420804"/>
            <a:ext cx="3971924" cy="986684"/>
          </a:xfrm>
          <a:prstGeom prst="rect">
            <a:avLst/>
          </a:prstGeom>
        </p:spPr>
        <p:txBody>
          <a:bodyPr lIns="0" tIns="0" rIns="0" bIns="0"/>
          <a:lstStyle>
            <a:lvl1pPr marL="0" indent="0">
              <a:lnSpc>
                <a:spcPct val="100000"/>
              </a:lnSpc>
              <a:buFontTx/>
              <a:buNone/>
              <a:defRPr sz="105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4605290" y="2489644"/>
            <a:ext cx="3971925" cy="160688"/>
          </a:xfrm>
          <a:prstGeom prst="rect">
            <a:avLst/>
          </a:prstGeom>
        </p:spPr>
        <p:txBody>
          <a:bodyPr lIns="0" tIns="0" rIns="0" bIns="0"/>
          <a:lstStyle>
            <a:lvl1pPr marL="0" indent="0">
              <a:buFontTx/>
              <a:buNone/>
              <a:defRPr sz="1050" b="1"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4605290" y="2670734"/>
            <a:ext cx="3971925" cy="279635"/>
          </a:xfrm>
          <a:prstGeom prst="rect">
            <a:avLst/>
          </a:prstGeom>
        </p:spPr>
        <p:txBody>
          <a:bodyPr lIns="0" tIns="0" rIns="0" bIns="0"/>
          <a:lstStyle>
            <a:lvl1pPr marL="0" indent="0">
              <a:buFontTx/>
              <a:buNone/>
              <a:defRPr sz="1050" b="0"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title, Company</a:t>
            </a:r>
          </a:p>
        </p:txBody>
      </p:sp>
    </p:spTree>
    <p:extLst>
      <p:ext uri="{BB962C8B-B14F-4D97-AF65-F5344CB8AC3E}">
        <p14:creationId xmlns:p14="http://schemas.microsoft.com/office/powerpoint/2010/main" val="4066720742"/>
      </p:ext>
    </p:extLst>
  </p:cSld>
  <p:clrMapOvr>
    <a:masterClrMapping/>
  </p:clrMapOvr>
  <p:transition spd="slow">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Press Release">
    <p:bg>
      <p:bgPr>
        <a:solidFill>
          <a:schemeClr val="tx2"/>
        </a:solidFill>
        <a:effectLst/>
      </p:bgPr>
    </p:bg>
    <p:spTree>
      <p:nvGrpSpPr>
        <p:cNvPr id="1" name=""/>
        <p:cNvGrpSpPr/>
        <p:nvPr/>
      </p:nvGrpSpPr>
      <p:grpSpPr>
        <a:xfrm>
          <a:off x="0" y="0"/>
          <a:ext cx="0" cy="0"/>
          <a:chOff x="0" y="0"/>
          <a:chExt cx="0" cy="0"/>
        </a:xfrm>
      </p:grpSpPr>
      <p:pic>
        <p:nvPicPr>
          <p:cNvPr id="3" name="Picture Placeholder 82" descr="A blue glowing brain in space&#10;&#10;Description automatically generated">
            <a:extLst>
              <a:ext uri="{FF2B5EF4-FFF2-40B4-BE49-F238E27FC236}">
                <a16:creationId xmlns:a16="http://schemas.microsoft.com/office/drawing/2014/main" id="{043F4A6D-4D6D-971B-82C5-BC18CA140C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70945"/>
            <a:ext cx="4572000" cy="2753579"/>
          </a:xfrm>
          <a:prstGeom prst="rect">
            <a:avLst/>
          </a:prstGeom>
        </p:spPr>
      </p:pic>
      <p:sp>
        <p:nvSpPr>
          <p:cNvPr id="21" name="Rectangle 20">
            <a:extLst>
              <a:ext uri="{FF2B5EF4-FFF2-40B4-BE49-F238E27FC236}">
                <a16:creationId xmlns:a16="http://schemas.microsoft.com/office/drawing/2014/main" id="{D82F8632-D97E-28AF-AD90-596CF9479D91}"/>
              </a:ext>
            </a:extLst>
          </p:cNvPr>
          <p:cNvSpPr/>
          <p:nvPr userDrawn="1"/>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505619" y="1367136"/>
            <a:ext cx="3852665" cy="761702"/>
          </a:xfrm>
          <a:prstGeom prst="rect">
            <a:avLst/>
          </a:prstGeom>
        </p:spPr>
        <p:txBody>
          <a:bodyPr lIns="0" tIns="0" rIns="0" bIns="0"/>
          <a:lstStyle>
            <a:lvl1pPr marL="0" indent="0">
              <a:lnSpc>
                <a:spcPct val="100000"/>
              </a:lnSpc>
              <a:buFontTx/>
              <a:buNone/>
              <a:defRPr sz="2100" b="0" i="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505618" y="4100978"/>
            <a:ext cx="3582956"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7610474" y="165350"/>
            <a:ext cx="1233488" cy="704850"/>
          </a:xfrm>
          <a:prstGeom prst="rect">
            <a:avLst/>
          </a:prstGeom>
          <a:noFill/>
          <a:ln>
            <a:noFill/>
          </a:ln>
        </p:spPr>
        <p:txBody>
          <a:bodyPr anchor="ctr">
            <a:noAutofit/>
          </a:bodyPr>
          <a:lstStyle>
            <a:lvl1pPr marL="0" indent="0" algn="ctr">
              <a:buNone/>
              <a:defRPr sz="700">
                <a:solidFill>
                  <a:schemeClr val="bg2"/>
                </a:solidFill>
              </a:defRPr>
            </a:lvl1pPr>
          </a:lstStyle>
          <a:p>
            <a:r>
              <a:rPr lang="en-US"/>
              <a:t>Insert logo here. Ideal is white background or transparent background. PNG or JPEG.</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500658" y="3857915"/>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6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4569570" y="4100978"/>
            <a:ext cx="4007644"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4605290" y="1420804"/>
            <a:ext cx="3971924" cy="986684"/>
          </a:xfrm>
          <a:prstGeom prst="rect">
            <a:avLst/>
          </a:prstGeom>
        </p:spPr>
        <p:txBody>
          <a:bodyPr lIns="0" tIns="0" rIns="0" bIns="0"/>
          <a:lstStyle>
            <a:lvl1pPr marL="0" indent="0">
              <a:lnSpc>
                <a:spcPct val="100000"/>
              </a:lnSpc>
              <a:buFontTx/>
              <a:buNone/>
              <a:defRPr sz="105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4605290" y="2489644"/>
            <a:ext cx="3971925" cy="160688"/>
          </a:xfrm>
          <a:prstGeom prst="rect">
            <a:avLst/>
          </a:prstGeom>
        </p:spPr>
        <p:txBody>
          <a:bodyPr lIns="0" tIns="0" rIns="0" bIns="0"/>
          <a:lstStyle>
            <a:lvl1pPr marL="0" indent="0">
              <a:buFontTx/>
              <a:buNone/>
              <a:defRPr sz="1050" b="1"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4605290" y="2670734"/>
            <a:ext cx="3971925" cy="279635"/>
          </a:xfrm>
          <a:prstGeom prst="rect">
            <a:avLst/>
          </a:prstGeom>
        </p:spPr>
        <p:txBody>
          <a:bodyPr lIns="0" tIns="0" rIns="0" bIns="0"/>
          <a:lstStyle>
            <a:lvl1pPr marL="0" indent="0">
              <a:buFontTx/>
              <a:buNone/>
              <a:defRPr sz="1050" b="0"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title, Company</a:t>
            </a:r>
          </a:p>
        </p:txBody>
      </p:sp>
    </p:spTree>
    <p:extLst>
      <p:ext uri="{BB962C8B-B14F-4D97-AF65-F5344CB8AC3E}">
        <p14:creationId xmlns:p14="http://schemas.microsoft.com/office/powerpoint/2010/main" val="573119895"/>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889"/>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42735022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ress Release">
    <p:bg>
      <p:bgPr>
        <a:solidFill>
          <a:schemeClr val="tx2"/>
        </a:solidFill>
        <a:effectLst/>
      </p:bgPr>
    </p:bg>
    <p:spTree>
      <p:nvGrpSpPr>
        <p:cNvPr id="1" name=""/>
        <p:cNvGrpSpPr/>
        <p:nvPr/>
      </p:nvGrpSpPr>
      <p:grpSpPr>
        <a:xfrm>
          <a:off x="0" y="0"/>
          <a:ext cx="0" cy="0"/>
          <a:chOff x="0" y="0"/>
          <a:chExt cx="0" cy="0"/>
        </a:xfrm>
      </p:grpSpPr>
      <p:pic>
        <p:nvPicPr>
          <p:cNvPr id="3" name="Picture Placeholder 82" descr="A blue glowing brain in space&#10;&#10;Description automatically generated">
            <a:extLst>
              <a:ext uri="{FF2B5EF4-FFF2-40B4-BE49-F238E27FC236}">
                <a16:creationId xmlns:a16="http://schemas.microsoft.com/office/drawing/2014/main" id="{043F4A6D-4D6D-971B-82C5-BC18CA140C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70945"/>
            <a:ext cx="4572000" cy="2753579"/>
          </a:xfrm>
          <a:prstGeom prst="rect">
            <a:avLst/>
          </a:prstGeom>
        </p:spPr>
      </p:pic>
      <p:sp>
        <p:nvSpPr>
          <p:cNvPr id="21" name="Rectangle 20">
            <a:extLst>
              <a:ext uri="{FF2B5EF4-FFF2-40B4-BE49-F238E27FC236}">
                <a16:creationId xmlns:a16="http://schemas.microsoft.com/office/drawing/2014/main" id="{D82F8632-D97E-28AF-AD90-596CF9479D91}"/>
              </a:ext>
            </a:extLst>
          </p:cNvPr>
          <p:cNvSpPr/>
          <p:nvPr userDrawn="1"/>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505619" y="1367136"/>
            <a:ext cx="3852665" cy="761702"/>
          </a:xfrm>
          <a:prstGeom prst="rect">
            <a:avLst/>
          </a:prstGeom>
        </p:spPr>
        <p:txBody>
          <a:bodyPr lIns="0" tIns="0" rIns="0" bIns="0"/>
          <a:lstStyle>
            <a:lvl1pPr marL="0" indent="0">
              <a:lnSpc>
                <a:spcPct val="100000"/>
              </a:lnSpc>
              <a:buFontTx/>
              <a:buNone/>
              <a:defRPr sz="2100" b="0" i="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505618" y="4100978"/>
            <a:ext cx="3582956"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7610474" y="165350"/>
            <a:ext cx="1233488" cy="704850"/>
          </a:xfrm>
          <a:prstGeom prst="rect">
            <a:avLst/>
          </a:prstGeom>
          <a:noFill/>
          <a:ln>
            <a:noFill/>
          </a:ln>
        </p:spPr>
        <p:txBody>
          <a:bodyPr anchor="ctr">
            <a:noAutofit/>
          </a:bodyPr>
          <a:lstStyle>
            <a:lvl1pPr marL="0" indent="0" algn="ctr">
              <a:buNone/>
              <a:defRPr sz="700">
                <a:solidFill>
                  <a:schemeClr val="bg2"/>
                </a:solidFill>
              </a:defRPr>
            </a:lvl1pPr>
          </a:lstStyle>
          <a:p>
            <a:r>
              <a:rPr lang="en-US"/>
              <a:t>Insert logo here. Ideal is white background or transparent background. PNG or JPEG.</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500658" y="3857915"/>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6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4569570" y="4100978"/>
            <a:ext cx="4007644"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4605290" y="1420804"/>
            <a:ext cx="3971924" cy="986684"/>
          </a:xfrm>
          <a:prstGeom prst="rect">
            <a:avLst/>
          </a:prstGeom>
        </p:spPr>
        <p:txBody>
          <a:bodyPr lIns="0" tIns="0" rIns="0" bIns="0"/>
          <a:lstStyle>
            <a:lvl1pPr marL="0" indent="0">
              <a:lnSpc>
                <a:spcPct val="100000"/>
              </a:lnSpc>
              <a:buFontTx/>
              <a:buNone/>
              <a:defRPr sz="105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4605290" y="2489644"/>
            <a:ext cx="3971925" cy="160688"/>
          </a:xfrm>
          <a:prstGeom prst="rect">
            <a:avLst/>
          </a:prstGeom>
        </p:spPr>
        <p:txBody>
          <a:bodyPr lIns="0" tIns="0" rIns="0" bIns="0"/>
          <a:lstStyle>
            <a:lvl1pPr marL="0" indent="0">
              <a:buFontTx/>
              <a:buNone/>
              <a:defRPr sz="1050" b="1"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4605290" y="2670734"/>
            <a:ext cx="3971925" cy="279635"/>
          </a:xfrm>
          <a:prstGeom prst="rect">
            <a:avLst/>
          </a:prstGeom>
        </p:spPr>
        <p:txBody>
          <a:bodyPr lIns="0" tIns="0" rIns="0" bIns="0"/>
          <a:lstStyle>
            <a:lvl1pPr marL="0" indent="0">
              <a:buFontTx/>
              <a:buNone/>
              <a:defRPr sz="1050" b="0"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title, Company</a:t>
            </a:r>
          </a:p>
        </p:txBody>
      </p:sp>
    </p:spTree>
    <p:extLst>
      <p:ext uri="{BB962C8B-B14F-4D97-AF65-F5344CB8AC3E}">
        <p14:creationId xmlns:p14="http://schemas.microsoft.com/office/powerpoint/2010/main" val="1886852742"/>
      </p:ext>
    </p:extLst>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46614114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6864" y="276226"/>
            <a:ext cx="4732813" cy="332399"/>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pic>
        <p:nvPicPr>
          <p:cNvPr id="4" name="Picture 3">
            <a:extLst>
              <a:ext uri="{FF2B5EF4-FFF2-40B4-BE49-F238E27FC236}">
                <a16:creationId xmlns:a16="http://schemas.microsoft.com/office/drawing/2014/main" id="{298A2B9F-341D-4E27-581F-627186F28D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5" name="fl" descr="                              Dell - Internal Use - Confidential&#10;">
            <a:extLst>
              <a:ext uri="{FF2B5EF4-FFF2-40B4-BE49-F238E27FC236}">
                <a16:creationId xmlns:a16="http://schemas.microsoft.com/office/drawing/2014/main" id="{58E0BD08-CB81-16D1-04B6-9A34879CC1E2}"/>
              </a:ext>
            </a:extLst>
          </p:cNvPr>
          <p:cNvSpPr txBox="1"/>
          <p:nvPr userDrawn="1"/>
        </p:nvSpPr>
        <p:spPr>
          <a:xfrm>
            <a:off x="4037401" y="5025753"/>
            <a:ext cx="1069203" cy="62325"/>
          </a:xfrm>
          <a:prstGeom prst="rect">
            <a:avLst/>
          </a:prstGeom>
          <a:noFill/>
        </p:spPr>
        <p:txBody>
          <a:bodyPr vert="horz" wrap="none" lIns="0" tIns="0" rIns="0" bIns="0" rtlCol="0" anchor="ctr" anchorCtr="0">
            <a:spAutoFit/>
          </a:bodyPr>
          <a:lstStyle/>
          <a:p>
            <a:pPr marL="0" marR="0" lvl="0" indent="0" algn="ctr" defTabSz="914355" rtl="0" eaLnBrk="1" fontAlgn="base" latinLnBrk="0" hangingPunct="1">
              <a:lnSpc>
                <a:spcPct val="90000"/>
              </a:lnSpc>
              <a:spcBef>
                <a:spcPts val="100"/>
              </a:spcBef>
              <a:spcAft>
                <a:spcPts val="100"/>
              </a:spcAft>
              <a:buClrTx/>
              <a:buSzTx/>
              <a:buFontTx/>
              <a:buNone/>
              <a:tabLst/>
              <a:defRPr/>
            </a:pPr>
            <a:r>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t>Copyright © Dell Inc. All Rights Reserved.</a:t>
            </a:r>
          </a:p>
        </p:txBody>
      </p:sp>
      <p:sp>
        <p:nvSpPr>
          <p:cNvPr id="6" name="TextBox 19">
            <a:extLst>
              <a:ext uri="{FF2B5EF4-FFF2-40B4-BE49-F238E27FC236}">
                <a16:creationId xmlns:a16="http://schemas.microsoft.com/office/drawing/2014/main" id="{A0B07809-E37C-61A6-5597-31AA8EF139BC}"/>
              </a:ext>
            </a:extLst>
          </p:cNvPr>
          <p:cNvSpPr txBox="1"/>
          <p:nvPr userDrawn="1"/>
        </p:nvSpPr>
        <p:spPr>
          <a:xfrm>
            <a:off x="3840588" y="5026523"/>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672CB"/>
              </a:buClr>
              <a:buSzTx/>
              <a:buFontTx/>
              <a:buNone/>
              <a:tabLst/>
              <a:defRPr/>
            </a:pPr>
            <a:fld id="{58EC7406-F4CC-4ABF-902E-2AF4E70E5C0F}" type="slidenum">
              <a:rPr kumimoji="0" lang="en-US" sz="450" b="0" i="0" u="none" strike="noStrike" kern="1200" cap="none" spc="0" normalizeH="0" baseline="0" noProof="0" smtClean="0">
                <a:ln>
                  <a:noFill/>
                </a:ln>
                <a:solidFill>
                  <a:srgbClr val="FFFFFF">
                    <a:lumMod val="75000"/>
                  </a:srgbClr>
                </a:solidFill>
                <a:effectLst/>
                <a:uLnTx/>
                <a:uFillTx/>
                <a:latin typeface="Arial" panose="020B0604020202020204" pitchFamily="34" charset="0"/>
                <a:ea typeface="+mn-ea"/>
                <a:cs typeface="+mn-cs"/>
              </a:rPr>
              <a:pPr marL="0" marR="0" lvl="0" indent="0" algn="r" defTabSz="685766" rtl="0" eaLnBrk="1" fontAlgn="base" latinLnBrk="0" hangingPunct="1">
                <a:lnSpc>
                  <a:spcPct val="90000"/>
                </a:lnSpc>
                <a:spcBef>
                  <a:spcPct val="0"/>
                </a:spcBef>
                <a:spcAft>
                  <a:spcPct val="0"/>
                </a:spcAft>
                <a:buClr>
                  <a:srgbClr val="0672CB"/>
                </a:buClr>
                <a:buSzTx/>
                <a:buFontTx/>
                <a:buNone/>
                <a:tabLst/>
                <a:defRPr/>
              </a:pPr>
              <a:t>‹#›</a:t>
            </a:fld>
            <a:endParaRPr kumimoji="0" lang="en-US" sz="450" b="0" i="0" u="none" strike="noStrike" kern="1200" cap="none" spc="0" normalizeH="0" baseline="0" noProof="0" err="1">
              <a:ln>
                <a:noFill/>
              </a:ln>
              <a:solidFill>
                <a:srgbClr val="FFFFFF">
                  <a:lumMod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9496693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0" y="-342900"/>
            <a:ext cx="7886700" cy="296862"/>
          </a:xfrm>
          <a:prstGeom prst="rect">
            <a:avLst/>
          </a:prstGeom>
        </p:spPr>
        <p:txBody>
          <a:bodyPr/>
          <a:lstStyle>
            <a:lvl1pPr algn="ctr">
              <a:defRPr sz="1800">
                <a:solidFill>
                  <a:schemeClr val="tx1"/>
                </a:solidFill>
              </a:defRPr>
            </a:lvl1pPr>
          </a:lstStyle>
          <a:p>
            <a:r>
              <a:rPr lang="en-US"/>
              <a:t>Click to edit Master title style</a:t>
            </a:r>
          </a:p>
        </p:txBody>
      </p:sp>
    </p:spTree>
    <p:extLst>
      <p:ext uri="{BB962C8B-B14F-4D97-AF65-F5344CB8AC3E}">
        <p14:creationId xmlns:p14="http://schemas.microsoft.com/office/powerpoint/2010/main" val="599428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lstStyle>
            <a:lvl1pPr marL="171450" indent="-171450">
              <a:lnSpc>
                <a:spcPct val="100000"/>
              </a:lnSpc>
              <a:spcBef>
                <a:spcPts val="12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50" indent="-171450">
              <a:lnSpc>
                <a:spcPct val="100000"/>
              </a:lnSpc>
              <a:spcBef>
                <a:spcPts val="300"/>
              </a:spcBef>
              <a:buClr>
                <a:srgbClr val="808080"/>
              </a:buClr>
              <a:buFont typeface="Arial" panose="020B0604020202020204" pitchFamily="34" charset="0"/>
              <a:buChar char="–"/>
              <a:defRPr sz="1400">
                <a:solidFill>
                  <a:schemeClr val="bg2"/>
                </a:solidFill>
                <a:latin typeface="Arial" panose="020B0604020202020204" pitchFamily="34" charset="0"/>
              </a:defRPr>
            </a:lvl2pPr>
            <a:lvl3pPr marL="800100" indent="-114300">
              <a:lnSpc>
                <a:spcPct val="100000"/>
              </a:lnSpc>
              <a:spcBef>
                <a:spcPts val="300"/>
              </a:spcBef>
              <a:buClr>
                <a:srgbClr val="808080"/>
              </a:buClr>
              <a:buFont typeface="Arial" panose="020B0604020202020204" pitchFamily="34" charset="0"/>
              <a:buChar char="▪"/>
              <a:defRPr sz="1100">
                <a:solidFill>
                  <a:schemeClr val="bg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91356823"/>
      </p:ext>
    </p:extLst>
  </p:cSld>
  <p:clrMapOvr>
    <a:masterClrMapping/>
  </p:clrMapOvr>
  <p:extLst>
    <p:ext uri="{DCECCB84-F9BA-43D5-87BE-67443E8EF086}">
      <p15:sldGuideLst xmlns:p15="http://schemas.microsoft.com/office/powerpoint/2012/main">
        <p15:guide id="1" orient="horz" pos="144">
          <p15:clr>
            <a:srgbClr val="FBAE40"/>
          </p15:clr>
        </p15:guide>
        <p15:guide id="2" orient="horz" pos="75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0"/>
            <a:ext cx="7286625" cy="560923"/>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5"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22" indent="-213122">
              <a:lnSpc>
                <a:spcPct val="100000"/>
              </a:lnSpc>
              <a:spcBef>
                <a:spcPts val="450"/>
              </a:spcBef>
              <a:buClr>
                <a:schemeClr val="bg1"/>
              </a:buClr>
              <a:buFont typeface="Arial" panose="020B0604020202020204" pitchFamily="34" charset="0"/>
              <a:buChar char="–"/>
              <a:defRPr sz="1350">
                <a:solidFill>
                  <a:schemeClr val="tx2"/>
                </a:solidFill>
              </a:defRPr>
            </a:lvl2pPr>
            <a:lvl3pPr marL="857228" indent="-171446">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18837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ubtitle &amp; content light blue">
    <p:bg>
      <p:bgPr>
        <a:solidFill>
          <a:srgbClr val="E5F8FF"/>
        </a:solidFill>
        <a:effectLst/>
      </p:bgPr>
    </p:bg>
    <p:spTree>
      <p:nvGrpSpPr>
        <p:cNvPr id="1" name=""/>
        <p:cNvGrpSpPr/>
        <p:nvPr/>
      </p:nvGrpSpPr>
      <p:grpSpPr>
        <a:xfrm>
          <a:off x="0" y="0"/>
          <a:ext cx="0" cy="0"/>
          <a:chOff x="0" y="0"/>
          <a:chExt cx="0" cy="0"/>
        </a:xfrm>
      </p:grpSpPr>
      <p:sp>
        <p:nvSpPr>
          <p:cNvPr id="4" name="Content Placeholder 2"/>
          <p:cNvSpPr>
            <a:spLocks noGrp="1"/>
          </p:cNvSpPr>
          <p:nvPr>
            <p:ph idx="10"/>
          </p:nvPr>
        </p:nvSpPr>
        <p:spPr>
          <a:xfrm>
            <a:off x="289115" y="1540060"/>
            <a:ext cx="8569147" cy="3089090"/>
          </a:xfrm>
          <a:prstGeom prst="rect">
            <a:avLst/>
          </a:prstGeom>
        </p:spPr>
        <p:txBody>
          <a:bodyPr lIns="0" tIns="0" rIns="0" bIns="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5" name="Title 1">
            <a:extLst>
              <a:ext uri="{FF2B5EF4-FFF2-40B4-BE49-F238E27FC236}">
                <a16:creationId xmlns:a16="http://schemas.microsoft.com/office/drawing/2014/main" id="{9C52C39E-09A3-F7FE-268A-7E553B402AF8}"/>
              </a:ext>
            </a:extLst>
          </p:cNvPr>
          <p:cNvSpPr>
            <a:spLocks noGrp="1"/>
          </p:cNvSpPr>
          <p:nvPr>
            <p:ph type="title"/>
          </p:nvPr>
        </p:nvSpPr>
        <p:spPr>
          <a:xfrm>
            <a:off x="285750" y="6000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6" name="Subtitle 2">
            <a:extLst>
              <a:ext uri="{FF2B5EF4-FFF2-40B4-BE49-F238E27FC236}">
                <a16:creationId xmlns:a16="http://schemas.microsoft.com/office/drawing/2014/main" id="{34053235-599C-13D4-9B03-BBA52157EF02}"/>
              </a:ext>
            </a:extLst>
          </p:cNvPr>
          <p:cNvSpPr>
            <a:spLocks noGrp="1"/>
          </p:cNvSpPr>
          <p:nvPr>
            <p:ph type="subTitle" idx="1"/>
          </p:nvPr>
        </p:nvSpPr>
        <p:spPr>
          <a:xfrm>
            <a:off x="285750" y="985838"/>
            <a:ext cx="8572500" cy="184666"/>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Rectangle 6">
            <a:extLst>
              <a:ext uri="{FF2B5EF4-FFF2-40B4-BE49-F238E27FC236}">
                <a16:creationId xmlns:a16="http://schemas.microsoft.com/office/drawing/2014/main" id="{E06C7668-A034-5273-16D2-FC5BE28454C3}"/>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263826811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889"/>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57925"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25101307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ress Release">
    <p:bg>
      <p:bgPr>
        <a:solidFill>
          <a:schemeClr val="tx2"/>
        </a:solidFill>
        <a:effectLst/>
      </p:bgPr>
    </p:bg>
    <p:spTree>
      <p:nvGrpSpPr>
        <p:cNvPr id="1" name=""/>
        <p:cNvGrpSpPr/>
        <p:nvPr/>
      </p:nvGrpSpPr>
      <p:grpSpPr>
        <a:xfrm>
          <a:off x="0" y="0"/>
          <a:ext cx="0" cy="0"/>
          <a:chOff x="0" y="0"/>
          <a:chExt cx="0" cy="0"/>
        </a:xfrm>
      </p:grpSpPr>
      <p:pic>
        <p:nvPicPr>
          <p:cNvPr id="3" name="Picture Placeholder 82" descr="A blue glowing brain in space&#10;&#10;Description automatically generated">
            <a:extLst>
              <a:ext uri="{FF2B5EF4-FFF2-40B4-BE49-F238E27FC236}">
                <a16:creationId xmlns:a16="http://schemas.microsoft.com/office/drawing/2014/main" id="{043F4A6D-4D6D-971B-82C5-BC18CA140CF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70945"/>
            <a:ext cx="4572000" cy="2753579"/>
          </a:xfrm>
          <a:prstGeom prst="rect">
            <a:avLst/>
          </a:prstGeom>
        </p:spPr>
      </p:pic>
      <p:sp>
        <p:nvSpPr>
          <p:cNvPr id="21" name="Rectangle 20">
            <a:extLst>
              <a:ext uri="{FF2B5EF4-FFF2-40B4-BE49-F238E27FC236}">
                <a16:creationId xmlns:a16="http://schemas.microsoft.com/office/drawing/2014/main" id="{D82F8632-D97E-28AF-AD90-596CF9479D91}"/>
              </a:ext>
            </a:extLst>
          </p:cNvPr>
          <p:cNvSpPr/>
          <p:nvPr userDrawn="1"/>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20" name="Text Placeholder 12">
            <a:extLst>
              <a:ext uri="{FF2B5EF4-FFF2-40B4-BE49-F238E27FC236}">
                <a16:creationId xmlns:a16="http://schemas.microsoft.com/office/drawing/2014/main" id="{6D391CE5-32D9-04CD-14B3-240FEF5159A9}"/>
              </a:ext>
            </a:extLst>
          </p:cNvPr>
          <p:cNvSpPr>
            <a:spLocks noGrp="1"/>
          </p:cNvSpPr>
          <p:nvPr>
            <p:ph type="body" sz="quarter" idx="24" hasCustomPrompt="1"/>
          </p:nvPr>
        </p:nvSpPr>
        <p:spPr>
          <a:xfrm>
            <a:off x="505619" y="1367136"/>
            <a:ext cx="3852665" cy="761702"/>
          </a:xfrm>
          <a:prstGeom prst="rect">
            <a:avLst/>
          </a:prstGeom>
        </p:spPr>
        <p:txBody>
          <a:bodyPr lIns="0" tIns="0" rIns="0" bIns="0"/>
          <a:lstStyle>
            <a:lvl1pPr marL="0" indent="0">
              <a:lnSpc>
                <a:spcPct val="100000"/>
              </a:lnSpc>
              <a:buFontTx/>
              <a:buNone/>
              <a:defRPr sz="2100" b="0" i="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headline</a:t>
            </a:r>
          </a:p>
        </p:txBody>
      </p:sp>
      <p:sp>
        <p:nvSpPr>
          <p:cNvPr id="2" name="Title 1">
            <a:extLst>
              <a:ext uri="{FF2B5EF4-FFF2-40B4-BE49-F238E27FC236}">
                <a16:creationId xmlns:a16="http://schemas.microsoft.com/office/drawing/2014/main" id="{A1221CDB-95CE-458B-A911-027A05894B80}"/>
              </a:ext>
            </a:extLst>
          </p:cNvPr>
          <p:cNvSpPr>
            <a:spLocks noGrp="1"/>
          </p:cNvSpPr>
          <p:nvPr>
            <p:ph type="title" hasCustomPrompt="1"/>
          </p:nvPr>
        </p:nvSpPr>
        <p:spPr>
          <a:xfrm>
            <a:off x="285750" y="-342900"/>
            <a:ext cx="8577072" cy="296862"/>
          </a:xfrm>
          <a:prstGeom prst="rect">
            <a:avLst/>
          </a:prstGeom>
        </p:spPr>
        <p:txBody>
          <a:bodyPr/>
          <a:lstStyle>
            <a:lvl1pPr algn="ctr">
              <a:defRPr sz="1800">
                <a:solidFill>
                  <a:srgbClr val="FFFFFF"/>
                </a:solidFill>
              </a:defRPr>
            </a:lvl1pPr>
          </a:lstStyle>
          <a:p>
            <a:r>
              <a:rPr lang="en-US"/>
              <a:t>Press Release</a:t>
            </a:r>
          </a:p>
        </p:txBody>
      </p:sp>
      <p:sp>
        <p:nvSpPr>
          <p:cNvPr id="4" name="Text Placeholder 12">
            <a:extLst>
              <a:ext uri="{FF2B5EF4-FFF2-40B4-BE49-F238E27FC236}">
                <a16:creationId xmlns:a16="http://schemas.microsoft.com/office/drawing/2014/main" id="{6F893508-B995-ACF3-1683-554C10237EEB}"/>
              </a:ext>
            </a:extLst>
          </p:cNvPr>
          <p:cNvSpPr>
            <a:spLocks noGrp="1"/>
          </p:cNvSpPr>
          <p:nvPr>
            <p:ph type="body" sz="quarter" idx="11"/>
          </p:nvPr>
        </p:nvSpPr>
        <p:spPr>
          <a:xfrm>
            <a:off x="505618" y="4100978"/>
            <a:ext cx="3582956"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5" name="Picture Placeholder 11">
            <a:extLst>
              <a:ext uri="{FF2B5EF4-FFF2-40B4-BE49-F238E27FC236}">
                <a16:creationId xmlns:a16="http://schemas.microsoft.com/office/drawing/2014/main" id="{FEDAB76B-E947-11EE-FA60-A251B96ADA34}"/>
              </a:ext>
            </a:extLst>
          </p:cNvPr>
          <p:cNvSpPr>
            <a:spLocks noGrp="1"/>
          </p:cNvSpPr>
          <p:nvPr>
            <p:ph type="pic" sz="quarter" idx="20" hasCustomPrompt="1"/>
          </p:nvPr>
        </p:nvSpPr>
        <p:spPr>
          <a:xfrm>
            <a:off x="7610474" y="165350"/>
            <a:ext cx="1233488" cy="704850"/>
          </a:xfrm>
          <a:prstGeom prst="rect">
            <a:avLst/>
          </a:prstGeom>
          <a:noFill/>
          <a:ln>
            <a:noFill/>
          </a:ln>
        </p:spPr>
        <p:txBody>
          <a:bodyPr anchor="ctr">
            <a:noAutofit/>
          </a:bodyPr>
          <a:lstStyle>
            <a:lvl1pPr marL="0" indent="0" algn="ctr">
              <a:buNone/>
              <a:defRPr sz="700">
                <a:solidFill>
                  <a:schemeClr val="bg2"/>
                </a:solidFill>
              </a:defRPr>
            </a:lvl1pPr>
          </a:lstStyle>
          <a:p>
            <a:r>
              <a:rPr lang="en-US"/>
              <a:t>Insert logo here. Ideal is white background or transparent background. PNG or JPEG.</a:t>
            </a:r>
          </a:p>
        </p:txBody>
      </p:sp>
      <p:sp>
        <p:nvSpPr>
          <p:cNvPr id="6" name="Text Placeholder 11">
            <a:extLst>
              <a:ext uri="{FF2B5EF4-FFF2-40B4-BE49-F238E27FC236}">
                <a16:creationId xmlns:a16="http://schemas.microsoft.com/office/drawing/2014/main" id="{59BDCBF9-93F9-3B57-0A57-AF31D35201CE}"/>
              </a:ext>
            </a:extLst>
          </p:cNvPr>
          <p:cNvSpPr txBox="1">
            <a:spLocks/>
          </p:cNvSpPr>
          <p:nvPr userDrawn="1"/>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1"/>
                </a:solidFill>
              </a:rPr>
              <a:t>PRESS RELEASE</a:t>
            </a:r>
          </a:p>
        </p:txBody>
      </p:sp>
      <p:sp>
        <p:nvSpPr>
          <p:cNvPr id="8" name="Rectangle 7">
            <a:extLst>
              <a:ext uri="{FF2B5EF4-FFF2-40B4-BE49-F238E27FC236}">
                <a16:creationId xmlns:a16="http://schemas.microsoft.com/office/drawing/2014/main" id="{3E9D9B92-0F9C-45F3-2D35-340AA32D403F}"/>
              </a:ext>
            </a:extLst>
          </p:cNvPr>
          <p:cNvSpPr/>
          <p:nvPr userDrawn="1"/>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0" name="Text Placeholder 11">
            <a:extLst>
              <a:ext uri="{FF2B5EF4-FFF2-40B4-BE49-F238E27FC236}">
                <a16:creationId xmlns:a16="http://schemas.microsoft.com/office/drawing/2014/main" id="{457E15FC-3858-863C-8B87-8D352E336EB1}"/>
              </a:ext>
            </a:extLst>
          </p:cNvPr>
          <p:cNvSpPr txBox="1">
            <a:spLocks/>
          </p:cNvSpPr>
          <p:nvPr userDrawn="1"/>
        </p:nvSpPr>
        <p:spPr>
          <a:xfrm>
            <a:off x="500658" y="3857915"/>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900" b="1" spc="225">
                <a:solidFill>
                  <a:schemeClr val="bg2">
                    <a:lumMod val="50000"/>
                    <a:lumOff val="50000"/>
                  </a:schemeClr>
                </a:solidFill>
              </a:rPr>
              <a:t>NEWS SUMMARY</a:t>
            </a:r>
          </a:p>
        </p:txBody>
      </p:sp>
      <p:sp>
        <p:nvSpPr>
          <p:cNvPr id="12" name="Rectangle 11">
            <a:extLst>
              <a:ext uri="{FF2B5EF4-FFF2-40B4-BE49-F238E27FC236}">
                <a16:creationId xmlns:a16="http://schemas.microsoft.com/office/drawing/2014/main" id="{6737B871-D7A6-D388-B461-FAC80C53CD75}"/>
              </a:ext>
            </a:extLst>
          </p:cNvPr>
          <p:cNvSpPr/>
          <p:nvPr userDrawn="1"/>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Text Placeholder 11">
            <a:extLst>
              <a:ext uri="{FF2B5EF4-FFF2-40B4-BE49-F238E27FC236}">
                <a16:creationId xmlns:a16="http://schemas.microsoft.com/office/drawing/2014/main" id="{9D370272-E35F-4436-DCC0-1BAAD975FDCA}"/>
              </a:ext>
            </a:extLst>
          </p:cNvPr>
          <p:cNvSpPr txBox="1">
            <a:spLocks/>
          </p:cNvSpPr>
          <p:nvPr userDrawn="1"/>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6000">
                <a:solidFill>
                  <a:schemeClr val="bg1"/>
                </a:solidFill>
                <a:latin typeface="Arial Nova Light" panose="020B0304020202020204" pitchFamily="34" charset="0"/>
              </a:rPr>
              <a:t>“</a:t>
            </a:r>
          </a:p>
        </p:txBody>
      </p:sp>
      <p:sp>
        <p:nvSpPr>
          <p:cNvPr id="15" name="Text Placeholder 12">
            <a:extLst>
              <a:ext uri="{FF2B5EF4-FFF2-40B4-BE49-F238E27FC236}">
                <a16:creationId xmlns:a16="http://schemas.microsoft.com/office/drawing/2014/main" id="{3FCC8D84-BCF6-0C13-AB5E-B2C4C51D85FF}"/>
              </a:ext>
            </a:extLst>
          </p:cNvPr>
          <p:cNvSpPr>
            <a:spLocks noGrp="1"/>
          </p:cNvSpPr>
          <p:nvPr>
            <p:ph type="body" sz="quarter" idx="21"/>
          </p:nvPr>
        </p:nvSpPr>
        <p:spPr>
          <a:xfrm>
            <a:off x="4569570" y="4100978"/>
            <a:ext cx="4007644" cy="641133"/>
          </a:xfrm>
          <a:prstGeom prst="rect">
            <a:avLst/>
          </a:prstGeom>
        </p:spPr>
        <p:txBody>
          <a:bodyPr lIns="0" tIns="0" rIns="0" bIns="0"/>
          <a:lstStyle>
            <a:lvl1pPr marL="137160" indent="-137160">
              <a:buClr>
                <a:schemeClr val="bg1"/>
              </a:buClr>
              <a:buFont typeface="Arial" panose="020B0604020202020204" pitchFamily="34" charset="0"/>
              <a:buChar char="•"/>
              <a:defRPr sz="1050">
                <a:solidFill>
                  <a:schemeClr val="bg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FDAE42B-2C35-7159-FBCE-046CC8E50816}"/>
              </a:ext>
            </a:extLst>
          </p:cNvPr>
          <p:cNvSpPr>
            <a:spLocks noGrp="1"/>
          </p:cNvSpPr>
          <p:nvPr>
            <p:ph type="body" sz="quarter" idx="22"/>
          </p:nvPr>
        </p:nvSpPr>
        <p:spPr>
          <a:xfrm>
            <a:off x="4605290" y="1420804"/>
            <a:ext cx="3971924" cy="986684"/>
          </a:xfrm>
          <a:prstGeom prst="rect">
            <a:avLst/>
          </a:prstGeom>
        </p:spPr>
        <p:txBody>
          <a:bodyPr lIns="0" tIns="0" rIns="0" bIns="0"/>
          <a:lstStyle>
            <a:lvl1pPr marL="0" indent="0">
              <a:lnSpc>
                <a:spcPct val="100000"/>
              </a:lnSpc>
              <a:buFontTx/>
              <a:buNone/>
              <a:defRPr sz="1050">
                <a:solidFill>
                  <a:schemeClr val="tx2"/>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DEC6DB95-886D-7791-6F34-46FE05067204}"/>
              </a:ext>
            </a:extLst>
          </p:cNvPr>
          <p:cNvSpPr>
            <a:spLocks noGrp="1"/>
          </p:cNvSpPr>
          <p:nvPr>
            <p:ph type="body" sz="quarter" idx="23" hasCustomPrompt="1"/>
          </p:nvPr>
        </p:nvSpPr>
        <p:spPr>
          <a:xfrm>
            <a:off x="4605290" y="2489644"/>
            <a:ext cx="3971925" cy="160688"/>
          </a:xfrm>
          <a:prstGeom prst="rect">
            <a:avLst/>
          </a:prstGeom>
        </p:spPr>
        <p:txBody>
          <a:bodyPr lIns="0" tIns="0" rIns="0" bIns="0"/>
          <a:lstStyle>
            <a:lvl1pPr marL="0" indent="0">
              <a:buFontTx/>
              <a:buNone/>
              <a:defRPr sz="1050" b="1"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Name, </a:t>
            </a:r>
          </a:p>
        </p:txBody>
      </p:sp>
      <p:sp>
        <p:nvSpPr>
          <p:cNvPr id="22" name="Text Placeholder 12">
            <a:extLst>
              <a:ext uri="{FF2B5EF4-FFF2-40B4-BE49-F238E27FC236}">
                <a16:creationId xmlns:a16="http://schemas.microsoft.com/office/drawing/2014/main" id="{9B0E7AAE-E2E6-F101-5033-E1FD34536A56}"/>
              </a:ext>
            </a:extLst>
          </p:cNvPr>
          <p:cNvSpPr>
            <a:spLocks noGrp="1"/>
          </p:cNvSpPr>
          <p:nvPr>
            <p:ph type="body" sz="quarter" idx="25" hasCustomPrompt="1"/>
          </p:nvPr>
        </p:nvSpPr>
        <p:spPr>
          <a:xfrm>
            <a:off x="4605290" y="2670734"/>
            <a:ext cx="3971925" cy="279635"/>
          </a:xfrm>
          <a:prstGeom prst="rect">
            <a:avLst/>
          </a:prstGeom>
        </p:spPr>
        <p:txBody>
          <a:bodyPr lIns="0" tIns="0" rIns="0" bIns="0"/>
          <a:lstStyle>
            <a:lvl1pPr marL="0" indent="0">
              <a:buFontTx/>
              <a:buNone/>
              <a:defRPr sz="1050" b="0" i="1">
                <a:solidFill>
                  <a:schemeClr val="bg1">
                    <a:lumMod val="60000"/>
                    <a:lumOff val="40000"/>
                  </a:schemeClr>
                </a:solidFill>
              </a:defRPr>
            </a:lvl1pPr>
            <a:lvl2pPr marL="342892" indent="0">
              <a:buNone/>
              <a:defRPr sz="1200">
                <a:solidFill>
                  <a:schemeClr val="bg2"/>
                </a:solidFill>
              </a:defRPr>
            </a:lvl2pPr>
            <a:lvl3pPr marL="685783" indent="0">
              <a:buNone/>
              <a:defRPr sz="1100">
                <a:solidFill>
                  <a:schemeClr val="bg2"/>
                </a:solidFill>
              </a:defRPr>
            </a:lvl3pPr>
            <a:lvl4pPr marL="1028675" indent="0">
              <a:buNone/>
              <a:defRPr sz="1050">
                <a:solidFill>
                  <a:schemeClr val="bg2"/>
                </a:solidFill>
              </a:defRPr>
            </a:lvl4pPr>
            <a:lvl5pPr marL="1371566" indent="0">
              <a:buNone/>
              <a:defRPr sz="1050">
                <a:solidFill>
                  <a:schemeClr val="bg2"/>
                </a:solidFill>
              </a:defRPr>
            </a:lvl5pPr>
          </a:lstStyle>
          <a:p>
            <a:pPr lvl="0"/>
            <a:r>
              <a:rPr lang="en-US"/>
              <a:t>Click to add title, Company</a:t>
            </a:r>
          </a:p>
        </p:txBody>
      </p:sp>
    </p:spTree>
    <p:extLst>
      <p:ext uri="{BB962C8B-B14F-4D97-AF65-F5344CB8AC3E}">
        <p14:creationId xmlns:p14="http://schemas.microsoft.com/office/powerpoint/2010/main" val="76978342"/>
      </p:ext>
    </p:extLst>
  </p:cSld>
  <p:clrMapOvr>
    <a:masterClrMapping/>
  </p:clrMapOvr>
  <p:transition spd="slow">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pic>
        <p:nvPicPr>
          <p:cNvPr id="5" name="Picture 4">
            <a:extLst>
              <a:ext uri="{FF2B5EF4-FFF2-40B4-BE49-F238E27FC236}">
                <a16:creationId xmlns:a16="http://schemas.microsoft.com/office/drawing/2014/main" id="{21E70B5B-5A68-81EB-CF9D-8162A651FBB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6" name="fl" descr="                              Dell - Internal Use - Confidential&#10;">
            <a:extLst>
              <a:ext uri="{FF2B5EF4-FFF2-40B4-BE49-F238E27FC236}">
                <a16:creationId xmlns:a16="http://schemas.microsoft.com/office/drawing/2014/main" id="{4C6875C4-B3AB-FFD2-B745-8C31AC08D284}"/>
              </a:ext>
            </a:extLst>
          </p:cNvPr>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78" rtl="0" eaLnBrk="1" fontAlgn="base" latinLnBrk="0" hangingPunct="1">
              <a:lnSpc>
                <a:spcPct val="90000"/>
              </a:lnSpc>
              <a:spcBef>
                <a:spcPts val="100"/>
              </a:spcBef>
              <a:spcAft>
                <a:spcPts val="100"/>
              </a:spcAft>
              <a:buClrTx/>
              <a:buSzTx/>
              <a:buFontTx/>
              <a:buNone/>
              <a:tabLst/>
              <a:defRPr/>
            </a:pPr>
            <a:r>
              <a:rPr lang="en-US" sz="450" b="0" i="0" u="none" baseline="0">
                <a:solidFill>
                  <a:schemeClr val="tx2">
                    <a:lumMod val="75000"/>
                  </a:schemeClr>
                </a:solidFill>
                <a:latin typeface="Arial" panose="020B0604020202020204" pitchFamily="34" charset="0"/>
              </a:rPr>
              <a:t>Copyright © Dell Inc. All Rights Reserved.</a:t>
            </a:r>
          </a:p>
        </p:txBody>
      </p:sp>
      <p:sp>
        <p:nvSpPr>
          <p:cNvPr id="7" name="TextBox 19">
            <a:extLst>
              <a:ext uri="{FF2B5EF4-FFF2-40B4-BE49-F238E27FC236}">
                <a16:creationId xmlns:a16="http://schemas.microsoft.com/office/drawing/2014/main" id="{2BBA4879-1E97-D4D7-E0A4-0CA2CA90A466}"/>
              </a:ext>
            </a:extLst>
          </p:cNvPr>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chemeClr val="tx2">
                    <a:lumMod val="75000"/>
                  </a:schemeClr>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chemeClr val="tx2">
                  <a:lumMod val="75000"/>
                </a:schemeClr>
              </a:solidFill>
              <a:latin typeface="Arial" panose="020B0604020202020204" pitchFamily="34" charset="0"/>
              <a:ea typeface="+mn-ea"/>
              <a:cs typeface="+mn-cs"/>
            </a:endParaRPr>
          </a:p>
        </p:txBody>
      </p:sp>
    </p:spTree>
    <p:extLst>
      <p:ext uri="{BB962C8B-B14F-4D97-AF65-F5344CB8AC3E}">
        <p14:creationId xmlns:p14="http://schemas.microsoft.com/office/powerpoint/2010/main" val="141942418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4D54-06AF-1254-353C-B00F100915AB}"/>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7800BE-BB0D-1F04-61F6-B3DD6A8A6E3D}"/>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34971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2_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51435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p:cNvSpPr>
            <a:spLocks noGrp="1"/>
          </p:cNvSpPr>
          <p:nvPr>
            <p:ph type="title"/>
          </p:nvPr>
        </p:nvSpPr>
        <p:spPr>
          <a:xfrm>
            <a:off x="286864" y="276226"/>
            <a:ext cx="4732813" cy="332399"/>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pic>
        <p:nvPicPr>
          <p:cNvPr id="4" name="Picture 3">
            <a:extLst>
              <a:ext uri="{FF2B5EF4-FFF2-40B4-BE49-F238E27FC236}">
                <a16:creationId xmlns:a16="http://schemas.microsoft.com/office/drawing/2014/main" id="{298A2B9F-341D-4E27-581F-627186F28DD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5" name="fl" descr="                              Dell - Internal Use - Confidential&#10;">
            <a:extLst>
              <a:ext uri="{FF2B5EF4-FFF2-40B4-BE49-F238E27FC236}">
                <a16:creationId xmlns:a16="http://schemas.microsoft.com/office/drawing/2014/main" id="{58E0BD08-CB81-16D1-04B6-9A34879CC1E2}"/>
              </a:ext>
            </a:extLst>
          </p:cNvPr>
          <p:cNvSpPr txBox="1"/>
          <p:nvPr userDrawn="1"/>
        </p:nvSpPr>
        <p:spPr>
          <a:xfrm>
            <a:off x="4037401" y="5025753"/>
            <a:ext cx="1069203" cy="62325"/>
          </a:xfrm>
          <a:prstGeom prst="rect">
            <a:avLst/>
          </a:prstGeom>
          <a:noFill/>
        </p:spPr>
        <p:txBody>
          <a:bodyPr vert="horz" wrap="none" lIns="0" tIns="0" rIns="0" bIns="0" rtlCol="0" anchor="ctr" anchorCtr="0">
            <a:spAutoFit/>
          </a:bodyPr>
          <a:lstStyle/>
          <a:p>
            <a:pPr marL="0" marR="0" lvl="0" indent="0" algn="ctr" defTabSz="914355" rtl="0" eaLnBrk="1" fontAlgn="base" latinLnBrk="0" hangingPunct="1">
              <a:lnSpc>
                <a:spcPct val="90000"/>
              </a:lnSpc>
              <a:spcBef>
                <a:spcPts val="100"/>
              </a:spcBef>
              <a:spcAft>
                <a:spcPts val="100"/>
              </a:spcAft>
              <a:buClrTx/>
              <a:buSzTx/>
              <a:buFontTx/>
              <a:buNone/>
              <a:tabLst/>
              <a:defRPr/>
            </a:pPr>
            <a:r>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t>Copyright © Dell Inc. All Rights Reserved.</a:t>
            </a:r>
          </a:p>
        </p:txBody>
      </p:sp>
      <p:sp>
        <p:nvSpPr>
          <p:cNvPr id="6" name="TextBox 19">
            <a:extLst>
              <a:ext uri="{FF2B5EF4-FFF2-40B4-BE49-F238E27FC236}">
                <a16:creationId xmlns:a16="http://schemas.microsoft.com/office/drawing/2014/main" id="{A0B07809-E37C-61A6-5597-31AA8EF139BC}"/>
              </a:ext>
            </a:extLst>
          </p:cNvPr>
          <p:cNvSpPr txBox="1"/>
          <p:nvPr userDrawn="1"/>
        </p:nvSpPr>
        <p:spPr>
          <a:xfrm>
            <a:off x="3840588" y="5026523"/>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66" rtl="0" eaLnBrk="1" fontAlgn="base" latinLnBrk="0" hangingPunct="1">
              <a:lnSpc>
                <a:spcPct val="90000"/>
              </a:lnSpc>
              <a:spcBef>
                <a:spcPct val="0"/>
              </a:spcBef>
              <a:spcAft>
                <a:spcPct val="0"/>
              </a:spcAft>
              <a:buClr>
                <a:srgbClr val="0672CB"/>
              </a:buClr>
              <a:buSzTx/>
              <a:buFontTx/>
              <a:buNone/>
              <a:tabLst/>
              <a:defRPr/>
            </a:pPr>
            <a:fld id="{58EC7406-F4CC-4ABF-902E-2AF4E70E5C0F}" type="slidenum">
              <a:rPr kumimoji="0" lang="en-US" sz="450" b="0" i="0" u="none" strike="noStrike" kern="1200" cap="none" spc="0" normalizeH="0" baseline="0" noProof="0" smtClean="0">
                <a:ln>
                  <a:noFill/>
                </a:ln>
                <a:solidFill>
                  <a:srgbClr val="FFFFFF">
                    <a:lumMod val="75000"/>
                  </a:srgbClr>
                </a:solidFill>
                <a:effectLst/>
                <a:uLnTx/>
                <a:uFillTx/>
                <a:latin typeface="Arial" panose="020B0604020202020204" pitchFamily="34" charset="0"/>
                <a:ea typeface="+mn-ea"/>
                <a:cs typeface="+mn-cs"/>
              </a:rPr>
              <a:pPr marL="0" marR="0" lvl="0" indent="0" algn="r" defTabSz="685766" rtl="0" eaLnBrk="1" fontAlgn="base" latinLnBrk="0" hangingPunct="1">
                <a:lnSpc>
                  <a:spcPct val="90000"/>
                </a:lnSpc>
                <a:spcBef>
                  <a:spcPct val="0"/>
                </a:spcBef>
                <a:spcAft>
                  <a:spcPct val="0"/>
                </a:spcAft>
                <a:buClr>
                  <a:srgbClr val="0672CB"/>
                </a:buClr>
                <a:buSzTx/>
                <a:buFontTx/>
                <a:buNone/>
                <a:tabLst/>
                <a:defRPr/>
              </a:pPr>
              <a:t>‹#›</a:t>
            </a:fld>
            <a:endParaRPr kumimoji="0" lang="en-US" sz="450" b="0" i="0" u="none" strike="noStrike" kern="1200" cap="none" spc="0" normalizeH="0" baseline="0" noProof="0" err="1">
              <a:ln>
                <a:noFill/>
              </a:ln>
              <a:solidFill>
                <a:srgbClr val="FFFFFF">
                  <a:lumMod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88930205"/>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1"/>
            <a:ext cx="7286625" cy="560923"/>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6"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08" indent="-213117">
              <a:lnSpc>
                <a:spcPct val="100000"/>
              </a:lnSpc>
              <a:spcBef>
                <a:spcPts val="450"/>
              </a:spcBef>
              <a:buClr>
                <a:schemeClr val="bg1"/>
              </a:buClr>
              <a:buFont typeface="Arial" panose="020B0604020202020204" pitchFamily="34" charset="0"/>
              <a:buChar char="–"/>
              <a:defRPr sz="1350">
                <a:solidFill>
                  <a:schemeClr val="tx2"/>
                </a:solidFill>
              </a:defRPr>
            </a:lvl2pPr>
            <a:lvl3pPr marL="857207" indent="-171442">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683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0" y="2571750"/>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4"/>
            <a:ext cx="5976962"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53516030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0" y="2571750"/>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4"/>
            <a:ext cx="5976962" cy="1121846"/>
          </a:xfrm>
          <a:prstGeom prst="rect">
            <a:avLst/>
          </a:prstGeom>
        </p:spPr>
        <p:txBody>
          <a:bodyPr wrap="square" lIns="0" tIns="0" rIns="0" bIns="0" anchor="b" anchorCtr="0">
            <a:spAutoFit/>
          </a:bodyPr>
          <a:lstStyle>
            <a:lvl1pPr>
              <a:defRPr lang="en-US" sz="405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112111911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0"/>
            <a:ext cx="7286625" cy="560923"/>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5"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22" indent="-213122">
              <a:lnSpc>
                <a:spcPct val="100000"/>
              </a:lnSpc>
              <a:spcBef>
                <a:spcPts val="450"/>
              </a:spcBef>
              <a:buClr>
                <a:schemeClr val="bg1"/>
              </a:buClr>
              <a:buFont typeface="Arial" panose="020B0604020202020204" pitchFamily="34" charset="0"/>
              <a:buChar char="–"/>
              <a:defRPr sz="1350">
                <a:solidFill>
                  <a:schemeClr val="tx2"/>
                </a:solidFill>
              </a:defRPr>
            </a:lvl2pPr>
            <a:lvl3pPr marL="857228" indent="-171446">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9329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3257550"/>
            <a:ext cx="6020921"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202384640"/>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2696628"/>
            <a:ext cx="3343275" cy="1682768"/>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2828926" cy="323165"/>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3065114904"/>
      </p:ext>
    </p:extLst>
  </p:cSld>
  <p:clrMapOvr>
    <a:masterClrMapping/>
  </p:clrMapOvr>
  <p:extLst>
    <p:ext uri="{DCECCB84-F9BA-43D5-87BE-67443E8EF086}">
      <p15:sldGuideLst xmlns:p15="http://schemas.microsoft.com/office/powerpoint/2012/main">
        <p15:guide id="1" orient="horz" pos="2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285750" y="1200150"/>
            <a:ext cx="8572500" cy="3314700"/>
          </a:xfrm>
          <a:prstGeom prst="rect">
            <a:avLst/>
          </a:prstGeom>
        </p:spPr>
        <p:txBody>
          <a:bodyPr lIns="0" tIns="0" rIns="0" bIns="0">
            <a:normAutofit/>
          </a:bodyPr>
          <a:lstStyle>
            <a:lvl1pPr marL="171446" indent="-171446">
              <a:lnSpc>
                <a:spcPct val="100000"/>
              </a:lnSpc>
              <a:spcBef>
                <a:spcPts val="1200"/>
              </a:spcBef>
              <a:buClr>
                <a:schemeClr val="bg1"/>
              </a:buClr>
              <a:buFont typeface="Arial" panose="020B0604020202020204" pitchFamily="34" charset="0"/>
              <a:buChar char="•"/>
              <a:defRPr sz="1200">
                <a:solidFill>
                  <a:schemeClr val="bg2"/>
                </a:solidFill>
                <a:latin typeface="Arial" panose="020B0604020202020204" pitchFamily="34" charset="0"/>
              </a:defRPr>
            </a:lvl1pPr>
            <a:lvl2pPr marL="514337" indent="-171446">
              <a:lnSpc>
                <a:spcPct val="100000"/>
              </a:lnSpc>
              <a:spcBef>
                <a:spcPts val="300"/>
              </a:spcBef>
              <a:buClr>
                <a:schemeClr val="bg1"/>
              </a:buClr>
              <a:buFont typeface="Arial" panose="020B0604020202020204" pitchFamily="34" charset="0"/>
              <a:buChar char="–"/>
              <a:defRPr sz="1200">
                <a:solidFill>
                  <a:schemeClr val="bg2"/>
                </a:solidFill>
                <a:latin typeface="Arial" panose="020B0604020202020204" pitchFamily="34" charset="0"/>
              </a:defRPr>
            </a:lvl2pPr>
            <a:lvl3pPr marL="800080" indent="-114297">
              <a:lnSpc>
                <a:spcPct val="100000"/>
              </a:lnSpc>
              <a:spcBef>
                <a:spcPts val="300"/>
              </a:spcBef>
              <a:buClr>
                <a:schemeClr val="bg1"/>
              </a:buClr>
              <a:buFont typeface="Arial" panose="020B0604020202020204" pitchFamily="34" charset="0"/>
              <a:buChar char="•"/>
              <a:defRPr sz="1200">
                <a:solidFill>
                  <a:schemeClr val="bg2"/>
                </a:solidFill>
                <a:latin typeface="Arial" panose="020B0604020202020204" pitchFamily="34" charset="0"/>
              </a:defRPr>
            </a:lvl3pPr>
            <a:lvl4pPr marL="1200120" indent="-171446">
              <a:lnSpc>
                <a:spcPct val="100000"/>
              </a:lnSpc>
              <a:spcBef>
                <a:spcPts val="300"/>
              </a:spcBef>
              <a:buClr>
                <a:schemeClr val="bg1"/>
              </a:buClr>
              <a:buSzPct val="125000"/>
              <a:buFont typeface="Arial" panose="020B0604020202020204" pitchFamily="34" charset="0"/>
              <a:buChar char="▪"/>
              <a:defRPr sz="1200">
                <a:solidFill>
                  <a:schemeClr val="bg2"/>
                </a:solidFill>
              </a:defRPr>
            </a:lvl4pPr>
            <a:lvl5pPr marL="1543012" indent="-171446">
              <a:lnSpc>
                <a:spcPct val="100000"/>
              </a:lnSpc>
              <a:spcBef>
                <a:spcPts val="300"/>
              </a:spcBef>
              <a:buClr>
                <a:schemeClr val="bg1"/>
              </a:buClr>
              <a:buFont typeface="Arial" panose="020B0604020202020204" pitchFamily="34" charset="0"/>
              <a:buChar cha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53166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888"/>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57925"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99262276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888"/>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103266200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2571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5"/>
            <a:ext cx="2999263"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07266538"/>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98917" y="2578728"/>
            <a:ext cx="6900863" cy="2007560"/>
          </a:xfrm>
          <a:prstGeom prst="rect">
            <a:avLst/>
          </a:prstGeom>
        </p:spPr>
        <p:txBody>
          <a:bodyPr wrap="square" lIns="0" tIns="0" rIns="0" bIns="0" anchor="t" anchorCtr="0">
            <a:no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98917" y="218598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2897430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220941152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80C7FB"/>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80C7FB"/>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80C7FB"/>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18567144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288128541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86500"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36013573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4214096158"/>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9144000" cy="257175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1" y="600075"/>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39106812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bar title &amp;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9616-16DF-46A5-9DC1-3FEC945A7B92}"/>
              </a:ext>
            </a:extLst>
          </p:cNvPr>
          <p:cNvSpPr>
            <a:spLocks noGrp="1"/>
          </p:cNvSpPr>
          <p:nvPr>
            <p:ph type="title"/>
          </p:nvPr>
        </p:nvSpPr>
        <p:spPr>
          <a:xfrm>
            <a:off x="285750" y="1990056"/>
            <a:ext cx="2000250" cy="1163395"/>
          </a:xfrm>
          <a:prstGeom prst="rect">
            <a:avLst/>
          </a:prstGeom>
        </p:spPr>
        <p:txBody>
          <a:bodyPr wrap="square" lIns="0" tIns="0" rIns="0" bIns="0" anchor="ctr" anchorCtr="0">
            <a:spAutoFit/>
          </a:bodyPr>
          <a:lstStyle>
            <a:lvl1pPr>
              <a:defRPr lang="en-US" sz="2800">
                <a:solidFill>
                  <a:schemeClr val="tx2"/>
                </a:solidFill>
                <a:latin typeface="Arial" panose="020B0604020202020204" pitchFamily="34" charset="0"/>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D7A344DA-EAAC-40AD-8267-C721F13C1A3B}"/>
              </a:ext>
            </a:extLst>
          </p:cNvPr>
          <p:cNvSpPr>
            <a:spLocks noGrp="1"/>
          </p:cNvSpPr>
          <p:nvPr>
            <p:ph idx="1"/>
          </p:nvPr>
        </p:nvSpPr>
        <p:spPr>
          <a:xfrm>
            <a:off x="2916549" y="416382"/>
            <a:ext cx="5941703" cy="4310743"/>
          </a:xfrm>
          <a:prstGeom prst="rect">
            <a:avLst/>
          </a:prstGeom>
        </p:spPr>
        <p:txBody>
          <a:bodyPr lIns="0" tIns="0" rIns="0" bIns="0" anchor="ctr" anchorCtr="0"/>
          <a:lstStyle>
            <a:lvl1pPr marL="171438" indent="-171438">
              <a:lnSpc>
                <a:spcPct val="100000"/>
              </a:lnSpc>
              <a:spcBef>
                <a:spcPts val="1200"/>
              </a:spcBef>
              <a:buClr>
                <a:srgbClr val="808080"/>
              </a:buClr>
              <a:buFont typeface="Arial" panose="020B0604020202020204" pitchFamily="34" charset="0"/>
              <a:buChar char="•"/>
              <a:defRPr sz="2000">
                <a:solidFill>
                  <a:schemeClr val="bg2"/>
                </a:solidFill>
                <a:latin typeface="Arial" panose="020B0604020202020204" pitchFamily="34" charset="0"/>
              </a:defRPr>
            </a:lvl1pPr>
            <a:lvl2pPr marL="573046" indent="-230171">
              <a:lnSpc>
                <a:spcPct val="100000"/>
              </a:lnSpc>
              <a:spcBef>
                <a:spcPts val="300"/>
              </a:spcBef>
              <a:buClr>
                <a:srgbClr val="808080"/>
              </a:buClr>
              <a:buFont typeface="Arial" panose="020B0604020202020204" pitchFamily="34" charset="0"/>
              <a:buChar char="–"/>
              <a:defRPr sz="1600">
                <a:solidFill>
                  <a:schemeClr val="bg2"/>
                </a:solidFill>
                <a:latin typeface="Arial" panose="020B0604020202020204" pitchFamily="34" charset="0"/>
              </a:defRPr>
            </a:lvl2pPr>
            <a:lvl3pPr marL="800040" indent="-114291">
              <a:lnSpc>
                <a:spcPct val="100000"/>
              </a:lnSpc>
              <a:spcBef>
                <a:spcPts val="300"/>
              </a:spcBef>
              <a:buClr>
                <a:srgbClr val="808080"/>
              </a:buClr>
              <a:buFont typeface="Arial" panose="020B0604020202020204" pitchFamily="34" charset="0"/>
              <a:buChar char="▪"/>
              <a:defRPr sz="1200">
                <a:solidFill>
                  <a:schemeClr val="bg2"/>
                </a:solidFill>
                <a:latin typeface="Arial" panose="020B0604020202020204" pitchFamily="34" charset="0"/>
              </a:defRPr>
            </a:lvl3pPr>
            <a:lvl4pPr marL="1200060" indent="-171438">
              <a:lnSpc>
                <a:spcPct val="100000"/>
              </a:lnSpc>
              <a:spcBef>
                <a:spcPts val="300"/>
              </a:spcBef>
              <a:buClr>
                <a:schemeClr val="bg1">
                  <a:lumMod val="60000"/>
                  <a:lumOff val="40000"/>
                </a:schemeClr>
              </a:buClr>
              <a:buFont typeface="Arial" panose="020B0604020202020204" pitchFamily="34" charset="0"/>
              <a:buChar char="•"/>
              <a:defRPr sz="900"/>
            </a:lvl4pPr>
            <a:lvl5pPr marL="1542935" indent="-17143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728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72746" y="2578728"/>
            <a:ext cx="6900863" cy="2007560"/>
          </a:xfrm>
          <a:prstGeom prst="rect">
            <a:avLst/>
          </a:prstGeom>
        </p:spPr>
        <p:txBody>
          <a:bodyPr wrap="square" lIns="0" tIns="0" rIns="0" bIns="0" anchor="t" anchorCtr="0">
            <a:noAutofit/>
          </a:bodyPr>
          <a:lstStyle>
            <a:lvl1pPr>
              <a:lnSpc>
                <a:spcPct val="90000"/>
              </a:lnSpc>
              <a:defRPr sz="405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5750" y="218598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rgbClr val="9FFF99"/>
              </a:solidFill>
            </a:endParaRPr>
          </a:p>
        </p:txBody>
      </p:sp>
    </p:spTree>
    <p:extLst>
      <p:ext uri="{BB962C8B-B14F-4D97-AF65-F5344CB8AC3E}">
        <p14:creationId xmlns:p14="http://schemas.microsoft.com/office/powerpoint/2010/main" val="3401849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9FFF99"/>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9FFF99"/>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9FFF99"/>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301361187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60007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654584385"/>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368886747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86500"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115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74520846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0" y="3115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0"/>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42481314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9144000" cy="257175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5"/>
            <a:ext cx="304212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149424481"/>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1986" y="2578728"/>
            <a:ext cx="6900863" cy="2007560"/>
          </a:xfrm>
          <a:prstGeom prst="rect">
            <a:avLst/>
          </a:prstGeom>
        </p:spPr>
        <p:txBody>
          <a:bodyPr wrap="square" lIns="0" tIns="0" rIns="0" bIns="0" anchor="t" anchorCtr="0">
            <a:noAutofit/>
          </a:bodyPr>
          <a:lstStyle>
            <a:lvl1pPr>
              <a:lnSpc>
                <a:spcPct val="90000"/>
              </a:lnSpc>
              <a:defRPr sz="405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1986" y="21859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14335691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853"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chemeClr val="accent3"/>
              </a:buClr>
              <a:buFont typeface="Arial" panose="020B0604020202020204" pitchFamily="34" charset="0"/>
              <a:buChar char="•"/>
              <a:defRPr sz="1200" b="0">
                <a:solidFill>
                  <a:schemeClr val="tx2"/>
                </a:solidFill>
              </a:defRPr>
            </a:lvl2pPr>
            <a:lvl3pPr marL="514337" indent="-171446">
              <a:lnSpc>
                <a:spcPct val="100000"/>
              </a:lnSpc>
              <a:spcBef>
                <a:spcPts val="450"/>
              </a:spcBef>
              <a:buClr>
                <a:schemeClr val="accent3"/>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chemeClr val="accent3"/>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285568042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vide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60007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87663590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114491"/>
      </p:ext>
    </p:extLst>
  </p:cSld>
  <p:clrMapOvr>
    <a:masterClrMapping/>
  </p:clrMapOvr>
  <p:transition spd="slow">
    <p:wipe dir="r"/>
  </p:transition>
  <p:extLst>
    <p:ext uri="{DCECCB84-F9BA-43D5-87BE-67443E8EF086}">
      <p15:sldGuideLst xmlns:p15="http://schemas.microsoft.com/office/powerpoint/2012/main">
        <p15:guide id="1" orient="horz" pos="14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purpl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a:glow rad="127000">
              <a:srgbClr val="612CB0"/>
            </a:glow>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0"/>
            <a:ext cx="4286250" cy="1121846"/>
          </a:xfrm>
          <a:prstGeom prst="rect">
            <a:avLst/>
          </a:prstGeom>
        </p:spPr>
        <p:txBody>
          <a:bodyPr wrap="square" lIns="0" tIns="0" rIns="0" bIns="0" anchor="b" anchorCtr="0">
            <a:spAutoFit/>
          </a:bodyPr>
          <a:lstStyle>
            <a:lvl1pPr>
              <a:defRPr lang="en-US" sz="4050" dirty="0">
                <a:solidFill>
                  <a:srgbClr val="DEDDFF"/>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B5EEE0E6-B40B-48FE-B61F-E4FEF9010735}"/>
              </a:ext>
              <a:ext uri="{C183D7F6-B498-43B3-948B-1728B52AA6E4}">
                <adec:decorative xmlns:adec="http://schemas.microsoft.com/office/drawing/2017/decorative" val="1"/>
              </a:ext>
            </a:extLst>
          </p:cNvPr>
          <p:cNvSpPr>
            <a:spLocks noChangeAspect="1"/>
          </p:cNvSpPr>
          <p:nvPr userDrawn="1"/>
        </p:nvSpPr>
        <p:spPr>
          <a:xfrm>
            <a:off x="285750" y="300038"/>
            <a:ext cx="303712"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F57C5113-2576-4463-9E20-05EC188AF684}"/>
              </a:ext>
            </a:extLst>
          </p:cNvPr>
          <p:cNvSpPr>
            <a:spLocks noGrp="1"/>
          </p:cNvSpPr>
          <p:nvPr>
            <p:ph type="body" sz="quarter" idx="11"/>
          </p:nvPr>
        </p:nvSpPr>
        <p:spPr>
          <a:xfrm>
            <a:off x="800100" y="262109"/>
            <a:ext cx="3729038" cy="161583"/>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a:t>Click to edit Master text styles</a:t>
            </a:r>
          </a:p>
        </p:txBody>
      </p:sp>
    </p:spTree>
    <p:extLst>
      <p:ext uri="{BB962C8B-B14F-4D97-AF65-F5344CB8AC3E}">
        <p14:creationId xmlns:p14="http://schemas.microsoft.com/office/powerpoint/2010/main" val="1597201212"/>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de bar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8"/>
            <a:ext cx="6257925" cy="4371975"/>
          </a:xfrm>
          <a:prstGeom prst="rect">
            <a:avLst/>
          </a:prstGeom>
        </p:spPr>
        <p:txBody>
          <a:bodyPr lIns="0" tIns="0" rIns="0" bIns="0" anchor="ctr" anchorCtr="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8"/>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0"/>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217305698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de bar purple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8658" y="600076"/>
            <a:ext cx="1711592" cy="997196"/>
          </a:xfrm>
          <a:prstGeom prst="rect">
            <a:avLst/>
          </a:prstGeom>
        </p:spPr>
        <p:txBody>
          <a:bodyPr wrap="square" lIns="0" tIns="0" rIns="0" bIns="0">
            <a:spAutoFit/>
          </a:bodyPr>
          <a:lstStyle>
            <a:lvl1pPr>
              <a:defRPr sz="2400">
                <a:solidFill>
                  <a:srgbClr val="DEDD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93792" y="300038"/>
            <a:ext cx="342900" cy="85725"/>
          </a:xfrm>
          <a:prstGeom prst="rect">
            <a:avLst/>
          </a:prstGeom>
          <a:solidFill>
            <a:srgbClr val="AA96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9171" y="1885950"/>
            <a:ext cx="1711205" cy="2786063"/>
          </a:xfrm>
          <a:prstGeom prst="rect">
            <a:avLst/>
          </a:prstGeom>
        </p:spPr>
        <p:txBody>
          <a:bodyPr wrap="square" lIns="0" tIns="0" rIns="0" bIns="0">
            <a:noAutofit/>
          </a:bodyPr>
          <a:lstStyle>
            <a:lvl1pPr marL="0" indent="0" algn="l">
              <a:lnSpc>
                <a:spcPct val="100000"/>
              </a:lnSpc>
              <a:spcBef>
                <a:spcPts val="900"/>
              </a:spcBef>
              <a:buNone/>
              <a:defRPr sz="120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8E2FDEF9-3FD6-AC6B-BD4C-4D538691DE6E}"/>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905093623"/>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bar purple">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1D998F-1CEA-4933-A37B-06244CD6DC67}"/>
              </a:ext>
            </a:extLst>
          </p:cNvPr>
          <p:cNvSpPr/>
          <p:nvPr userDrawn="1"/>
        </p:nvSpPr>
        <p:spPr>
          <a:xfrm>
            <a:off x="0" y="0"/>
            <a:ext cx="9144000" cy="2571750"/>
          </a:xfrm>
          <a:prstGeom prst="rect">
            <a:avLst/>
          </a:prstGeom>
          <a:solidFill>
            <a:srgbClr val="2A145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0" y="600075"/>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Lst>
          </p:cNvPr>
          <p:cNvSpPr>
            <a:spLocks noChangeAspect="1"/>
          </p:cNvSpPr>
          <p:nvPr userDrawn="1"/>
        </p:nvSpPr>
        <p:spPr>
          <a:xfrm>
            <a:off x="285750" y="300038"/>
            <a:ext cx="342900" cy="85725"/>
          </a:xfrm>
          <a:prstGeom prst="rect">
            <a:avLst/>
          </a:prstGeom>
          <a:solidFill>
            <a:srgbClr val="8E5CE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8"/>
            <a:ext cx="2486025" cy="2486025"/>
          </a:xfrm>
          <a:prstGeom prst="rect">
            <a:avLst/>
          </a:prstGeom>
          <a:solidFill>
            <a:srgbClr val="DEDD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44357602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tement purple">
    <p:bg>
      <p:bgPr>
        <a:solidFill>
          <a:srgbClr val="612C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909" y="2578728"/>
            <a:ext cx="6900863" cy="2007560"/>
          </a:xfrm>
          <a:prstGeom prst="rect">
            <a:avLst/>
          </a:prstGeom>
        </p:spPr>
        <p:txBody>
          <a:bodyPr wrap="square" lIns="0" tIns="0" rIns="0" bIns="0" anchor="t" anchorCtr="0">
            <a:noAutofit/>
          </a:bodyPr>
          <a:lstStyle>
            <a:lvl1pPr>
              <a:lnSpc>
                <a:spcPct val="90000"/>
              </a:lnSpc>
              <a:defRPr sz="4050">
                <a:solidFill>
                  <a:schemeClr val="tx2"/>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4909" y="2185988"/>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12915019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bar w/photo half purple">
    <p:bg>
      <p:bgPr>
        <a:solidFill>
          <a:srgbClr val="2A145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612CB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0" y="2871788"/>
            <a:ext cx="342900" cy="85725"/>
          </a:xfrm>
          <a:prstGeom prst="rect">
            <a:avLst/>
          </a:prstGeom>
          <a:solidFill>
            <a:srgbClr val="BEA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0" y="2871787"/>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6" indent="-171446">
              <a:lnSpc>
                <a:spcPct val="100000"/>
              </a:lnSpc>
              <a:spcBef>
                <a:spcPts val="900"/>
              </a:spcBef>
              <a:buClr>
                <a:srgbClr val="8E5CEF"/>
              </a:buClr>
              <a:buFont typeface="Arial" panose="020B0604020202020204" pitchFamily="34" charset="0"/>
              <a:buChar char="•"/>
              <a:defRPr sz="1200" b="0">
                <a:solidFill>
                  <a:schemeClr val="tx2"/>
                </a:solidFill>
              </a:defRPr>
            </a:lvl2pPr>
            <a:lvl3pPr marL="514337" indent="-171446">
              <a:lnSpc>
                <a:spcPct val="100000"/>
              </a:lnSpc>
              <a:spcBef>
                <a:spcPts val="450"/>
              </a:spcBef>
              <a:buClr>
                <a:srgbClr val="8E5CEF"/>
              </a:buClr>
              <a:buFont typeface="Arial" panose="020B0604020202020204" pitchFamily="34" charset="0"/>
              <a:buChar char="–"/>
              <a:defRPr sz="900" b="0">
                <a:solidFill>
                  <a:schemeClr val="tx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5"/>
            <a:ext cx="3600450" cy="471488"/>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BEAFFF"/>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3820649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976715262"/>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5750" y="642938"/>
            <a:ext cx="8572500" cy="184666"/>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Tree>
    <p:extLst>
      <p:ext uri="{BB962C8B-B14F-4D97-AF65-F5344CB8AC3E}">
        <p14:creationId xmlns:p14="http://schemas.microsoft.com/office/powerpoint/2010/main" val="1124274056"/>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285750" y="1200150"/>
            <a:ext cx="8572500" cy="3429000"/>
          </a:xfrm>
          <a:prstGeom prst="rect">
            <a:avLst/>
          </a:prstGeom>
        </p:spPr>
        <p:txBody>
          <a:bodyPr lIns="0" tIns="0" rIns="0" bIns="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18317800"/>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5"/>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
        <p:nvSpPr>
          <p:cNvPr id="3" name="Subtitle 2"/>
          <p:cNvSpPr>
            <a:spLocks noGrp="1"/>
          </p:cNvSpPr>
          <p:nvPr>
            <p:ph type="subTitle" idx="1"/>
          </p:nvPr>
        </p:nvSpPr>
        <p:spPr>
          <a:xfrm>
            <a:off x="289115" y="642938"/>
            <a:ext cx="8569147" cy="184666"/>
          </a:xfrm>
          <a:prstGeom prst="rect">
            <a:avLst/>
          </a:prstGeom>
        </p:spPr>
        <p:txBody>
          <a:bodyPr wrap="square" lIns="0" tIns="0" rIns="0" bIns="0">
            <a:spAutoFit/>
          </a:bodyPr>
          <a:lstStyle>
            <a:lvl1pPr marL="0" indent="0" algn="l">
              <a:lnSpc>
                <a:spcPct val="100000"/>
              </a:lnSpc>
              <a:spcBef>
                <a:spcPts val="0"/>
              </a:spcBef>
              <a:buNone/>
              <a:defRPr sz="1200">
                <a:solidFill>
                  <a:schemeClr val="bg2"/>
                </a:solidFill>
                <a:latin typeface="Arial" panose="020B0604020202020204" pitchFamily="34" charset="0"/>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Content Placeholder 2"/>
          <p:cNvSpPr>
            <a:spLocks noGrp="1"/>
          </p:cNvSpPr>
          <p:nvPr>
            <p:ph idx="10"/>
          </p:nvPr>
        </p:nvSpPr>
        <p:spPr>
          <a:xfrm>
            <a:off x="289115" y="1200150"/>
            <a:ext cx="8569147" cy="3429000"/>
          </a:xfrm>
          <a:prstGeom prst="rect">
            <a:avLst/>
          </a:prstGeom>
        </p:spPr>
        <p:txBody>
          <a:bodyPr lIns="0" tIns="0" rIns="0" bIns="0"/>
          <a:lstStyle>
            <a:lvl1pPr marL="171446" indent="-171446">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0" indent="-114297">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20" indent="-171446">
              <a:lnSpc>
                <a:spcPct val="100000"/>
              </a:lnSpc>
              <a:spcBef>
                <a:spcPts val="300"/>
              </a:spcBef>
              <a:buClr>
                <a:schemeClr val="bg1">
                  <a:lumMod val="60000"/>
                  <a:lumOff val="40000"/>
                </a:schemeClr>
              </a:buClr>
              <a:buFont typeface="Arial" panose="020B0604020202020204" pitchFamily="34" charset="0"/>
              <a:buChar char="•"/>
              <a:defRPr sz="900"/>
            </a:lvl4pPr>
            <a:lvl5pPr marL="1543012" indent="-171446">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8781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2571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6"/>
            <a:ext cx="2999263"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1562442757"/>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10" name="Content Placeholder 9"/>
          <p:cNvSpPr>
            <a:spLocks noGrp="1"/>
          </p:cNvSpPr>
          <p:nvPr>
            <p:ph sz="quarter" idx="10"/>
          </p:nvPr>
        </p:nvSpPr>
        <p:spPr>
          <a:xfrm>
            <a:off x="2857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defRPr>
            </a:lvl2pPr>
            <a:lvl3pPr marL="857228" indent="-171446">
              <a:lnSpc>
                <a:spcPct val="100000"/>
              </a:lnSpc>
              <a:spcBef>
                <a:spcPts val="45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1" name="Content Placeholder 9"/>
          <p:cNvSpPr>
            <a:spLocks noGrp="1"/>
          </p:cNvSpPr>
          <p:nvPr>
            <p:ph sz="quarter" idx="11"/>
          </p:nvPr>
        </p:nvSpPr>
        <p:spPr>
          <a:xfrm>
            <a:off x="4743450" y="1200150"/>
            <a:ext cx="4114800" cy="3429000"/>
          </a:xfrm>
          <a:prstGeom prst="rect">
            <a:avLst/>
          </a:prstGeom>
        </p:spPr>
        <p:txBody>
          <a:bodyPr lIns="0" tIns="0" rIns="0" bIns="0"/>
          <a:lstStyle>
            <a:lvl1pPr>
              <a:lnSpc>
                <a:spcPct val="100000"/>
              </a:lnSpc>
              <a:spcBef>
                <a:spcPts val="900"/>
              </a:spcBef>
              <a:buClr>
                <a:srgbClr val="808080"/>
              </a:buClr>
              <a:defRPr sz="1800">
                <a:solidFill>
                  <a:schemeClr val="bg2"/>
                </a:solidFill>
              </a:defRPr>
            </a:lvl1pPr>
            <a:lvl2pPr marL="514337" indent="-171446">
              <a:lnSpc>
                <a:spcPct val="100000"/>
              </a:lnSpc>
              <a:spcBef>
                <a:spcPts val="450"/>
              </a:spcBef>
              <a:buClr>
                <a:srgbClr val="808080"/>
              </a:buClr>
              <a:buFont typeface="Arial" panose="020B0604020202020204" pitchFamily="34" charset="0"/>
              <a:buChar char="–"/>
              <a:defRPr sz="1350">
                <a:solidFill>
                  <a:schemeClr val="bg2"/>
                </a:solidFill>
              </a:defRPr>
            </a:lvl2pPr>
            <a:lvl3pPr marL="857228" indent="-171446">
              <a:lnSpc>
                <a:spcPct val="100000"/>
              </a:lnSpc>
              <a:spcBef>
                <a:spcPts val="450"/>
              </a:spcBef>
              <a:buClr>
                <a:srgbClr val="808080"/>
              </a:buClr>
              <a:buFont typeface="Wingdings" panose="05000000000000000000" pitchFamily="2" charset="2"/>
              <a:buChar char="§"/>
              <a:defRPr sz="105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33252285"/>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4" name="Content Placeholder 3">
            <a:extLst>
              <a:ext uri="{FF2B5EF4-FFF2-40B4-BE49-F238E27FC236}">
                <a16:creationId xmlns:a16="http://schemas.microsoft.com/office/drawing/2014/main" id="{C1F1CEAD-C06E-4DD6-958D-A69C28387D94}"/>
              </a:ext>
            </a:extLst>
          </p:cNvPr>
          <p:cNvSpPr>
            <a:spLocks noGrp="1"/>
          </p:cNvSpPr>
          <p:nvPr>
            <p:ph sz="quarter" idx="13"/>
          </p:nvPr>
        </p:nvSpPr>
        <p:spPr>
          <a:xfrm>
            <a:off x="2857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4" indent="-173034">
              <a:lnSpc>
                <a:spcPct val="100000"/>
              </a:lnSpc>
              <a:spcBef>
                <a:spcPts val="900"/>
              </a:spcBef>
              <a:buClr>
                <a:srgbClr val="808080"/>
              </a:buClr>
              <a:defRPr sz="1350">
                <a:solidFill>
                  <a:schemeClr val="bg2"/>
                </a:solidFill>
              </a:defRPr>
            </a:lvl2pPr>
            <a:lvl3pPr marL="514337" indent="-173034">
              <a:lnSpc>
                <a:spcPct val="100000"/>
              </a:lnSpc>
              <a:spcBef>
                <a:spcPts val="450"/>
              </a:spcBef>
              <a:buClr>
                <a:srgbClr val="808080"/>
              </a:buClr>
              <a:buFont typeface="Arial" panose="020B0604020202020204" pitchFamily="34" charset="0"/>
              <a:buChar char="–"/>
              <a:defRPr sz="1050">
                <a:solidFill>
                  <a:schemeClr val="bg2"/>
                </a:solidFill>
              </a:defRPr>
            </a:lvl3pPr>
            <a:lvl4pPr marL="855641" indent="-168271">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3">
            <a:extLst>
              <a:ext uri="{FF2B5EF4-FFF2-40B4-BE49-F238E27FC236}">
                <a16:creationId xmlns:a16="http://schemas.microsoft.com/office/drawing/2014/main" id="{A0C49344-5A94-4BB8-B1F8-EC9EB43874D0}"/>
              </a:ext>
            </a:extLst>
          </p:cNvPr>
          <p:cNvSpPr>
            <a:spLocks noGrp="1"/>
          </p:cNvSpPr>
          <p:nvPr>
            <p:ph sz="quarter" idx="14"/>
          </p:nvPr>
        </p:nvSpPr>
        <p:spPr>
          <a:xfrm>
            <a:off x="4743450" y="1030778"/>
            <a:ext cx="4114800" cy="3598372"/>
          </a:xfrm>
          <a:prstGeom prst="rect">
            <a:avLst/>
          </a:prstGeom>
        </p:spPr>
        <p:txBody>
          <a:bodyPr lIns="0" tIns="0" rIns="0" bIns="91440"/>
          <a:lstStyle>
            <a:lvl1pPr marL="0" indent="0">
              <a:lnSpc>
                <a:spcPct val="100000"/>
              </a:lnSpc>
              <a:spcBef>
                <a:spcPts val="1350"/>
              </a:spcBef>
              <a:buNone/>
              <a:defRPr sz="1500" b="1" baseline="0">
                <a:solidFill>
                  <a:schemeClr val="bg1"/>
                </a:solidFill>
              </a:defRPr>
            </a:lvl1pPr>
            <a:lvl2pPr marL="173034" indent="-173034">
              <a:lnSpc>
                <a:spcPct val="100000"/>
              </a:lnSpc>
              <a:spcBef>
                <a:spcPts val="900"/>
              </a:spcBef>
              <a:buClr>
                <a:srgbClr val="808080"/>
              </a:buClr>
              <a:defRPr sz="1350">
                <a:solidFill>
                  <a:schemeClr val="bg2"/>
                </a:solidFill>
              </a:defRPr>
            </a:lvl2pPr>
            <a:lvl3pPr marL="514337" indent="-173034">
              <a:lnSpc>
                <a:spcPct val="100000"/>
              </a:lnSpc>
              <a:spcBef>
                <a:spcPts val="450"/>
              </a:spcBef>
              <a:buClr>
                <a:srgbClr val="808080"/>
              </a:buClr>
              <a:buFont typeface="Arial" panose="020B0604020202020204" pitchFamily="34" charset="0"/>
              <a:buChar char="–"/>
              <a:defRPr sz="1050">
                <a:solidFill>
                  <a:schemeClr val="bg2"/>
                </a:solidFill>
              </a:defRPr>
            </a:lvl3pPr>
            <a:lvl4pPr marL="855641" indent="-168271">
              <a:lnSpc>
                <a:spcPct val="100000"/>
              </a:lnSpc>
              <a:spcBef>
                <a:spcPts val="450"/>
              </a:spcBef>
              <a:buClr>
                <a:srgbClr val="808080"/>
              </a:buClr>
              <a:buFont typeface="Wingdings" panose="05000000000000000000" pitchFamily="2" charset="2"/>
              <a:buChar char="§"/>
              <a:defRPr sz="900">
                <a:solidFill>
                  <a:schemeClr val="bg2"/>
                </a:solidFill>
              </a:defRPr>
            </a:lvl4pPr>
            <a:lvl5pPr>
              <a:lnSpc>
                <a:spcPct val="100000"/>
              </a:lnSpc>
              <a:spcBef>
                <a:spcPts val="300"/>
              </a:spcBef>
              <a:buClr>
                <a:srgbClr val="808080"/>
              </a:buClr>
              <a:defRPr sz="1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16104979"/>
      </p:ext>
    </p:extLst>
  </p:cSld>
  <p:clrMapOvr>
    <a:masterClrMapping/>
  </p:clrMapOvr>
  <p:extLst>
    <p:ext uri="{DCECCB84-F9BA-43D5-87BE-67443E8EF086}">
      <p15:sldGuideLst xmlns:p15="http://schemas.microsoft.com/office/powerpoint/2012/main">
        <p15:guide id="1" orient="horz" pos="12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umns w subtitles">
    <p:spTree>
      <p:nvGrpSpPr>
        <p:cNvPr id="1" name=""/>
        <p:cNvGrpSpPr/>
        <p:nvPr/>
      </p:nvGrpSpPr>
      <p:grpSpPr>
        <a:xfrm>
          <a:off x="0" y="0"/>
          <a:ext cx="0" cy="0"/>
          <a:chOff x="0" y="0"/>
          <a:chExt cx="0" cy="0"/>
        </a:xfrm>
      </p:grpSpPr>
      <p:sp>
        <p:nvSpPr>
          <p:cNvPr id="2" name="Title 1"/>
          <p:cNvSpPr>
            <a:spLocks noGrp="1"/>
          </p:cNvSpPr>
          <p:nvPr>
            <p:ph type="title"/>
          </p:nvPr>
        </p:nvSpPr>
        <p:spPr>
          <a:xfrm>
            <a:off x="285750" y="257175"/>
            <a:ext cx="8572500" cy="332399"/>
          </a:xfrm>
          <a:prstGeom prst="rect">
            <a:avLst/>
          </a:prstGeom>
        </p:spPr>
        <p:txBody>
          <a:bodyPr wrap="square" lIns="0" tIns="0" rIns="0" bIns="0">
            <a:spAutoFit/>
          </a:bodyPr>
          <a:lstStyle>
            <a:lvl1pPr>
              <a:defRPr lang="en-US" sz="2400" dirty="0">
                <a:solidFill>
                  <a:schemeClr val="bg1"/>
                </a:solidFill>
                <a:latin typeface="+mj-lt"/>
              </a:defRPr>
            </a:lvl1pPr>
          </a:lstStyle>
          <a:p>
            <a:pPr lvl="0"/>
            <a:r>
              <a:rPr lang="en-US"/>
              <a:t>Click to edit Master title style</a:t>
            </a:r>
          </a:p>
        </p:txBody>
      </p:sp>
      <p:sp>
        <p:nvSpPr>
          <p:cNvPr id="9" name="Content Placeholder 9"/>
          <p:cNvSpPr>
            <a:spLocks noGrp="1"/>
          </p:cNvSpPr>
          <p:nvPr>
            <p:ph sz="quarter" idx="13"/>
          </p:nvPr>
        </p:nvSpPr>
        <p:spPr>
          <a:xfrm>
            <a:off x="285751"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ontent Placeholder 9">
            <a:extLst>
              <a:ext uri="{FF2B5EF4-FFF2-40B4-BE49-F238E27FC236}">
                <a16:creationId xmlns:a16="http://schemas.microsoft.com/office/drawing/2014/main" id="{3C9CA1AB-E8E8-4338-8BB5-4C9F95D3899A}"/>
              </a:ext>
            </a:extLst>
          </p:cNvPr>
          <p:cNvSpPr>
            <a:spLocks noGrp="1"/>
          </p:cNvSpPr>
          <p:nvPr>
            <p:ph sz="quarter" idx="14"/>
          </p:nvPr>
        </p:nvSpPr>
        <p:spPr>
          <a:xfrm>
            <a:off x="3249628"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Content Placeholder 9">
            <a:extLst>
              <a:ext uri="{FF2B5EF4-FFF2-40B4-BE49-F238E27FC236}">
                <a16:creationId xmlns:a16="http://schemas.microsoft.com/office/drawing/2014/main" id="{B6586213-13AB-4801-9939-C1924B01D7D1}"/>
              </a:ext>
            </a:extLst>
          </p:cNvPr>
          <p:cNvSpPr>
            <a:spLocks noGrp="1"/>
          </p:cNvSpPr>
          <p:nvPr>
            <p:ph sz="quarter" idx="15"/>
          </p:nvPr>
        </p:nvSpPr>
        <p:spPr>
          <a:xfrm>
            <a:off x="6213173" y="1028700"/>
            <a:ext cx="2644745" cy="3600450"/>
          </a:xfrm>
          <a:prstGeom prst="rect">
            <a:avLst/>
          </a:prstGeom>
        </p:spPr>
        <p:txBody>
          <a:bodyPr lIns="0" tIns="0" rIns="0" bIns="0"/>
          <a:lstStyle>
            <a:lvl1pPr marL="0" indent="0">
              <a:lnSpc>
                <a:spcPct val="100000"/>
              </a:lnSpc>
              <a:spcBef>
                <a:spcPts val="1350"/>
              </a:spcBef>
              <a:buClr>
                <a:srgbClr val="808080"/>
              </a:buClr>
              <a:buNone/>
              <a:defRPr sz="1350" b="1">
                <a:solidFill>
                  <a:schemeClr val="bg1"/>
                </a:solidFill>
              </a:defRPr>
            </a:lvl1pPr>
            <a:lvl2pPr marL="171446" indent="-171446">
              <a:lnSpc>
                <a:spcPct val="100000"/>
              </a:lnSpc>
              <a:spcBef>
                <a:spcPts val="900"/>
              </a:spcBef>
              <a:buClr>
                <a:srgbClr val="808080"/>
              </a:buClr>
              <a:buFont typeface="Arial" panose="020B0604020202020204" pitchFamily="34" charset="0"/>
              <a:buChar char="•"/>
              <a:defRPr sz="1200">
                <a:solidFill>
                  <a:schemeClr val="bg2"/>
                </a:solidFill>
              </a:defRPr>
            </a:lvl2pPr>
            <a:lvl3pPr marL="514337" indent="-171446">
              <a:lnSpc>
                <a:spcPct val="100000"/>
              </a:lnSpc>
              <a:spcBef>
                <a:spcPts val="450"/>
              </a:spcBef>
              <a:buClr>
                <a:srgbClr val="808080"/>
              </a:buClr>
              <a:buFont typeface="Arial" panose="020B0604020202020204" pitchFamily="34" charset="0"/>
              <a:buChar char="–"/>
              <a:defRPr sz="900">
                <a:solidFill>
                  <a:schemeClr val="bg2"/>
                </a:solidFill>
              </a:defRPr>
            </a:lvl3pPr>
            <a:lvl4pPr marL="1200120" indent="-171446">
              <a:buClr>
                <a:srgbClr val="808080"/>
              </a:buClr>
              <a:buFont typeface="Arial" panose="020B0604020202020204" pitchFamily="34" charset="0"/>
              <a:buChar char="–"/>
              <a:defRPr sz="1400">
                <a:solidFill>
                  <a:schemeClr val="bg2"/>
                </a:solidFill>
              </a:defRPr>
            </a:lvl4pPr>
            <a:lvl5pPr marL="1543012" indent="-171446">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58985207"/>
      </p:ext>
    </p:extLst>
  </p:cSld>
  <p:clrMapOvr>
    <a:masterClrMapping/>
  </p:clrMapOvr>
  <p:extLst>
    <p:ext uri="{DCECCB84-F9BA-43D5-87BE-67443E8EF086}">
      <p15:sldGuideLst xmlns:p15="http://schemas.microsoft.com/office/powerpoint/2012/main">
        <p15:guide id="1" orient="horz" pos="129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1CDB-95CE-458B-A911-027A05894B80}"/>
              </a:ext>
            </a:extLst>
          </p:cNvPr>
          <p:cNvSpPr>
            <a:spLocks noGrp="1"/>
          </p:cNvSpPr>
          <p:nvPr>
            <p:ph type="title"/>
          </p:nvPr>
        </p:nvSpPr>
        <p:spPr>
          <a:xfrm>
            <a:off x="628650" y="-342900"/>
            <a:ext cx="7886700" cy="296862"/>
          </a:xfrm>
          <a:prstGeom prst="rect">
            <a:avLst/>
          </a:prstGeom>
        </p:spPr>
        <p:txBody>
          <a:bodyPr/>
          <a:lstStyle>
            <a:lvl1pPr algn="ctr">
              <a:defRPr sz="1800">
                <a:solidFill>
                  <a:schemeClr val="tx1"/>
                </a:solidFill>
              </a:defRPr>
            </a:lvl1pPr>
          </a:lstStyle>
          <a:p>
            <a:r>
              <a:rPr lang="en-US"/>
              <a:t>Click to edit Master title style</a:t>
            </a:r>
          </a:p>
        </p:txBody>
      </p:sp>
    </p:spTree>
    <p:extLst>
      <p:ext uri="{BB962C8B-B14F-4D97-AF65-F5344CB8AC3E}">
        <p14:creationId xmlns:p14="http://schemas.microsoft.com/office/powerpoint/2010/main" val="1182818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End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0B410-C7E4-4036-89E5-3C58E91B269B}"/>
              </a:ext>
            </a:extLst>
          </p:cNvPr>
          <p:cNvSpPr>
            <a:spLocks noGrp="1"/>
          </p:cNvSpPr>
          <p:nvPr>
            <p:ph type="title"/>
          </p:nvPr>
        </p:nvSpPr>
        <p:spPr>
          <a:xfrm>
            <a:off x="628650" y="-342900"/>
            <a:ext cx="7886700" cy="296862"/>
          </a:xfrm>
          <a:prstGeom prst="rect">
            <a:avLst/>
          </a:prstGeom>
        </p:spPr>
        <p:txBody>
          <a:bodyPr/>
          <a:lstStyle>
            <a:lvl1pPr algn="ctr">
              <a:defRPr sz="1800"/>
            </a:lvl1pPr>
          </a:lstStyle>
          <a:p>
            <a:r>
              <a:rPr lang="en-US"/>
              <a:t>Click to edit Master title style</a:t>
            </a:r>
          </a:p>
        </p:txBody>
      </p:sp>
      <p:sp>
        <p:nvSpPr>
          <p:cNvPr id="209" name="Rectangle 208">
            <a:extLst>
              <a:ext uri="{FF2B5EF4-FFF2-40B4-BE49-F238E27FC236}">
                <a16:creationId xmlns:a16="http://schemas.microsoft.com/office/drawing/2014/main" id="{5BC7EE9C-562A-4519-B67A-EB99114D5C54}"/>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pic>
        <p:nvPicPr>
          <p:cNvPr id="210" name="Picture 209">
            <a:extLst>
              <a:ext uri="{FF2B5EF4-FFF2-40B4-BE49-F238E27FC236}">
                <a16:creationId xmlns:a16="http://schemas.microsoft.com/office/drawing/2014/main" id="{9F395D62-9AFB-429C-85A8-BAAB83043A5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Tree>
    <p:extLst>
      <p:ext uri="{BB962C8B-B14F-4D97-AF65-F5344CB8AC3E}">
        <p14:creationId xmlns:p14="http://schemas.microsoft.com/office/powerpoint/2010/main" val="603909801"/>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Dark blu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4" name="Title 1">
            <a:extLst>
              <a:ext uri="{FF2B5EF4-FFF2-40B4-BE49-F238E27FC236}">
                <a16:creationId xmlns:a16="http://schemas.microsoft.com/office/drawing/2014/main" id="{BDD09882-682C-BB0B-8743-616FFD7CFDF4}"/>
              </a:ext>
            </a:extLst>
          </p:cNvPr>
          <p:cNvSpPr>
            <a:spLocks noGrp="1"/>
          </p:cNvSpPr>
          <p:nvPr>
            <p:ph type="title"/>
          </p:nvPr>
        </p:nvSpPr>
        <p:spPr>
          <a:xfrm>
            <a:off x="286864" y="600076"/>
            <a:ext cx="5793427" cy="332399"/>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5" name="Rectangle 4">
            <a:extLst>
              <a:ext uri="{FF2B5EF4-FFF2-40B4-BE49-F238E27FC236}">
                <a16:creationId xmlns:a16="http://schemas.microsoft.com/office/drawing/2014/main" id="{9BA1277F-79D9-78FA-9CA4-C6A4103FCB41}"/>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15851834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1" y="2571751"/>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5"/>
            <a:ext cx="5976962"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90161376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2"/>
            <a:ext cx="7286625" cy="560922"/>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5"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28" indent="-213125">
              <a:lnSpc>
                <a:spcPct val="100000"/>
              </a:lnSpc>
              <a:spcBef>
                <a:spcPts val="450"/>
              </a:spcBef>
              <a:buClr>
                <a:schemeClr val="bg1"/>
              </a:buClr>
              <a:buFont typeface="Arial" panose="020B0604020202020204" pitchFamily="34" charset="0"/>
              <a:buChar char="–"/>
              <a:defRPr sz="1350">
                <a:solidFill>
                  <a:schemeClr val="tx2"/>
                </a:solidFill>
              </a:defRPr>
            </a:lvl2pPr>
            <a:lvl3pPr marL="857237" indent="-171448">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66821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3257551"/>
            <a:ext cx="6020921"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3405817395"/>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889"/>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57925"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332163371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1533536487"/>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1" y="287178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4572001" y="2871788"/>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8" indent="-171448">
              <a:lnSpc>
                <a:spcPct val="100000"/>
              </a:lnSpc>
              <a:spcBef>
                <a:spcPts val="900"/>
              </a:spcBef>
              <a:buClr>
                <a:srgbClr val="80C7FB"/>
              </a:buClr>
              <a:buFont typeface="Arial" panose="020B0604020202020204" pitchFamily="34" charset="0"/>
              <a:buChar char="•"/>
              <a:defRPr sz="1200" b="0">
                <a:solidFill>
                  <a:schemeClr val="tx2"/>
                </a:solidFill>
              </a:defRPr>
            </a:lvl2pPr>
            <a:lvl3pPr marL="514343" indent="-171448">
              <a:lnSpc>
                <a:spcPct val="100000"/>
              </a:lnSpc>
              <a:spcBef>
                <a:spcPts val="450"/>
              </a:spcBef>
              <a:buClr>
                <a:srgbClr val="80C7FB"/>
              </a:buClr>
              <a:buFont typeface="Arial" panose="020B0604020202020204" pitchFamily="34" charset="0"/>
              <a:buChar char="–"/>
              <a:defRPr sz="900" b="0">
                <a:solidFill>
                  <a:schemeClr val="tx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285750" y="4200526"/>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482068633"/>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65274"/>
            <a:ext cx="7955280" cy="664797"/>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a:t>Click to edit content page title</a:t>
            </a:r>
          </a:p>
        </p:txBody>
      </p:sp>
    </p:spTree>
    <p:extLst>
      <p:ext uri="{BB962C8B-B14F-4D97-AF65-F5344CB8AC3E}">
        <p14:creationId xmlns:p14="http://schemas.microsoft.com/office/powerpoint/2010/main" val="2465550636"/>
      </p:ext>
    </p:extLst>
  </p:cSld>
  <p:clrMapOvr>
    <a:masterClrMapping/>
  </p:clrMapOvr>
  <p:transition spd="med">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314654"/>
      </p:ext>
    </p:extLst>
  </p:cSld>
  <p:clrMapOvr>
    <a:masterClrMapping/>
  </p:clrMapOvr>
  <p:transition spd="slow">
    <p:wipe dir="r"/>
  </p:transition>
  <p:extLst>
    <p:ext uri="{DCECCB84-F9BA-43D5-87BE-67443E8EF086}">
      <p15:sldGuideLst xmlns:p15="http://schemas.microsoft.com/office/powerpoint/2012/main">
        <p15:guide id="1" orient="horz" pos="32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91368" tIns="45684" rIns="91368" bIns="45684"/>
          <a:lstStyle>
            <a:lvl1pPr>
              <a:defRPr baseline="0">
                <a:latin typeface="Arial" panose="020B0604020202020204" pitchFamily="34" charset="0"/>
                <a:cs typeface="Arial" panose="020B0604020202020204" pitchFamily="34" charset="0"/>
              </a:defRPr>
            </a:lvl1pPr>
          </a:lstStyle>
          <a:p>
            <a:r>
              <a:rPr lang="en-US"/>
              <a:t>Click to edit content page title</a:t>
            </a:r>
          </a:p>
        </p:txBody>
      </p:sp>
      <p:sp>
        <p:nvSpPr>
          <p:cNvPr id="6" name="Content Placeholder 2"/>
          <p:cNvSpPr>
            <a:spLocks noGrp="1"/>
          </p:cNvSpPr>
          <p:nvPr>
            <p:ph sz="half" idx="1" hasCustomPrompt="1"/>
          </p:nvPr>
        </p:nvSpPr>
        <p:spPr>
          <a:xfrm>
            <a:off x="274356" y="1280160"/>
            <a:ext cx="7955279" cy="32004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cs typeface="Arial" panose="020B0604020202020204" pitchFamily="34" charset="0"/>
              </a:defRPr>
            </a:lvl1pPr>
            <a:lvl2pPr marL="572570" indent="-231554">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4231799096"/>
      </p:ext>
    </p:extLst>
  </p:cSld>
  <p:clrMapOvr>
    <a:masterClrMapping/>
  </p:clrMapOvr>
  <p:transition spd="med">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1" y="2571751"/>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5"/>
            <a:ext cx="5976962"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22058114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A49A41B-9CF1-4CD6-B1E3-F736C63833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0878" y="4629150"/>
            <a:ext cx="2057400" cy="267464"/>
          </a:xfrm>
          <a:prstGeom prst="rect">
            <a:avLst/>
          </a:prstGeom>
        </p:spPr>
      </p:pic>
      <p:sp>
        <p:nvSpPr>
          <p:cNvPr id="11" name="Subtitle 2">
            <a:extLst>
              <a:ext uri="{FF2B5EF4-FFF2-40B4-BE49-F238E27FC236}">
                <a16:creationId xmlns:a16="http://schemas.microsoft.com/office/drawing/2014/main" id="{A67014B0-AEAB-4CC8-BCED-661FF1CA2731}"/>
              </a:ext>
            </a:extLst>
          </p:cNvPr>
          <p:cNvSpPr>
            <a:spLocks noGrp="1"/>
          </p:cNvSpPr>
          <p:nvPr userDrawn="1">
            <p:ph type="subTitle" idx="1"/>
          </p:nvPr>
        </p:nvSpPr>
        <p:spPr>
          <a:xfrm>
            <a:off x="285750" y="3153695"/>
            <a:ext cx="5978331" cy="542925"/>
          </a:xfrm>
          <a:prstGeom prst="rect">
            <a:avLst/>
          </a:prstGeom>
        </p:spPr>
        <p:txBody>
          <a:bodyPr lIns="0" tIns="0" rIns="0" bIns="0"/>
          <a:lstStyle>
            <a:lvl1pPr marL="0" indent="0" algn="l">
              <a:lnSpc>
                <a:spcPct val="100000"/>
              </a:lnSpc>
              <a:spcBef>
                <a:spcPts val="0"/>
              </a:spcBef>
              <a:buNone/>
              <a:defRPr sz="1350">
                <a:solidFill>
                  <a:schemeClr val="tx2"/>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6" name="Rectangle 5">
            <a:extLst>
              <a:ext uri="{FF2B5EF4-FFF2-40B4-BE49-F238E27FC236}">
                <a16:creationId xmlns:a16="http://schemas.microsoft.com/office/drawing/2014/main" id="{2E5D8143-A159-4278-916B-DB3850ADE74C}"/>
              </a:ext>
              <a:ext uri="{C183D7F6-B498-43B3-948B-1728B52AA6E4}">
                <adec:decorative xmlns:adec="http://schemas.microsoft.com/office/drawing/2017/decorative" val="1"/>
              </a:ext>
            </a:extLst>
          </p:cNvPr>
          <p:cNvSpPr>
            <a:spLocks noChangeAspect="1"/>
          </p:cNvSpPr>
          <p:nvPr userDrawn="1"/>
        </p:nvSpPr>
        <p:spPr>
          <a:xfrm>
            <a:off x="285751" y="2571751"/>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8" name="Title 1">
            <a:extLst>
              <a:ext uri="{FF2B5EF4-FFF2-40B4-BE49-F238E27FC236}">
                <a16:creationId xmlns:a16="http://schemas.microsoft.com/office/drawing/2014/main" id="{47F5323D-6831-4D66-AAB2-4C1920E06475}"/>
              </a:ext>
            </a:extLst>
          </p:cNvPr>
          <p:cNvSpPr>
            <a:spLocks noGrp="1"/>
          </p:cNvSpPr>
          <p:nvPr userDrawn="1">
            <p:ph type="title"/>
          </p:nvPr>
        </p:nvSpPr>
        <p:spPr>
          <a:xfrm>
            <a:off x="285750" y="1303735"/>
            <a:ext cx="5976962" cy="1121846"/>
          </a:xfrm>
          <a:prstGeom prst="rect">
            <a:avLst/>
          </a:prstGeom>
        </p:spPr>
        <p:txBody>
          <a:bodyPr wrap="square" lIns="0" tIns="0" rIns="0" bIns="0" anchor="b" anchorCtr="0">
            <a:spAutoFit/>
          </a:bodyPr>
          <a:lstStyle>
            <a:lvl1pPr>
              <a:defRPr lang="en-US" sz="4050" dirty="0">
                <a:solidFill>
                  <a:srgbClr val="E5F8FF"/>
                </a:solidFill>
                <a:effectLst>
                  <a:glow rad="127000">
                    <a:srgbClr val="0D32A4"/>
                  </a:glow>
                </a:effectLst>
                <a:latin typeface="Arial Nova Light" panose="020B03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272751077"/>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4069" y="3817752"/>
            <a:ext cx="7286625" cy="560922"/>
          </a:xfrm>
          <a:prstGeom prst="rect">
            <a:avLst/>
          </a:prstGeom>
        </p:spPr>
        <p:txBody>
          <a:bodyPr wrap="square" lIns="0" tIns="0" rIns="0" bIns="0" anchor="b" anchorCtr="0">
            <a:sp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ext Placeholder 4">
            <a:extLst>
              <a:ext uri="{FF2B5EF4-FFF2-40B4-BE49-F238E27FC236}">
                <a16:creationId xmlns:a16="http://schemas.microsoft.com/office/drawing/2014/main" id="{31E00A8F-8F29-4705-8469-E9075A8C1BA9}"/>
              </a:ext>
            </a:extLst>
          </p:cNvPr>
          <p:cNvSpPr>
            <a:spLocks noGrp="1"/>
          </p:cNvSpPr>
          <p:nvPr>
            <p:ph type="body" sz="quarter" idx="10"/>
          </p:nvPr>
        </p:nvSpPr>
        <p:spPr>
          <a:xfrm>
            <a:off x="6257925" y="685800"/>
            <a:ext cx="2600325" cy="1885950"/>
          </a:xfrm>
          <a:prstGeom prst="rect">
            <a:avLst/>
          </a:prstGeom>
        </p:spPr>
        <p:txBody>
          <a:bodyPr lIns="0" tIns="0" rIns="0" bIns="0"/>
          <a:lstStyle>
            <a:lvl1pPr>
              <a:lnSpc>
                <a:spcPct val="100000"/>
              </a:lnSpc>
              <a:spcBef>
                <a:spcPts val="900"/>
              </a:spcBef>
              <a:buClr>
                <a:schemeClr val="bg1"/>
              </a:buClr>
              <a:defRPr sz="1500">
                <a:solidFill>
                  <a:schemeClr val="tx2"/>
                </a:solidFill>
              </a:defRPr>
            </a:lvl1pPr>
            <a:lvl2pPr marL="556028" indent="-213125">
              <a:lnSpc>
                <a:spcPct val="100000"/>
              </a:lnSpc>
              <a:spcBef>
                <a:spcPts val="450"/>
              </a:spcBef>
              <a:buClr>
                <a:schemeClr val="bg1"/>
              </a:buClr>
              <a:buFont typeface="Arial" panose="020B0604020202020204" pitchFamily="34" charset="0"/>
              <a:buChar char="–"/>
              <a:defRPr sz="1350">
                <a:solidFill>
                  <a:schemeClr val="tx2"/>
                </a:solidFill>
              </a:defRPr>
            </a:lvl2pPr>
            <a:lvl3pPr marL="857237" indent="-171448">
              <a:lnSpc>
                <a:spcPct val="100000"/>
              </a:lnSpc>
              <a:spcBef>
                <a:spcPts val="450"/>
              </a:spcBef>
              <a:buClr>
                <a:schemeClr val="bg1"/>
              </a:buClr>
              <a:buFont typeface="Wingdings" panose="05000000000000000000" pitchFamily="2" charset="2"/>
              <a:buChar char="§"/>
              <a:defRPr sz="1200">
                <a:solidFill>
                  <a:schemeClr val="tx2"/>
                </a:solidFill>
              </a:defRPr>
            </a:lvl3pPr>
            <a:lvl4pPr>
              <a:defRPr sz="1200">
                <a:solidFill>
                  <a:schemeClr val="tx2"/>
                </a:solidFill>
              </a:defRPr>
            </a:lvl4pPr>
            <a:lvl5pPr>
              <a:defRPr sz="1200">
                <a:solidFill>
                  <a:schemeClr val="tx2"/>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382364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3257551"/>
            <a:ext cx="6020921" cy="1121846"/>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752690684"/>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blu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userDrawn="1">
            <p:ph type="title"/>
          </p:nvPr>
        </p:nvSpPr>
        <p:spPr>
          <a:xfrm>
            <a:off x="285750" y="2696629"/>
            <a:ext cx="3343275" cy="1682768"/>
          </a:xfrm>
          <a:prstGeom prst="rect">
            <a:avLst/>
          </a:prstGeom>
        </p:spPr>
        <p:txBody>
          <a:bodyPr wrap="square" lIns="0" tIns="0" rIns="0" bIns="0" anchor="b" anchorCtr="0">
            <a:spAutoFit/>
          </a:bodyPr>
          <a:lstStyle>
            <a:lvl1pPr>
              <a:defRPr lang="en-US" sz="4050" dirty="0">
                <a:solidFill>
                  <a:srgbClr val="E5F8FF"/>
                </a:solidFill>
                <a:latin typeface="Arial Nova Light" panose="020B0304020202020204" pitchFamily="34" charset="0"/>
              </a:defRPr>
            </a:lvl1pPr>
          </a:lstStyle>
          <a:p>
            <a:pPr lvl="0"/>
            <a:r>
              <a:rPr lang="en-US"/>
              <a:t>Click to edit Master title style</a:t>
            </a:r>
          </a:p>
        </p:txBody>
      </p:sp>
      <p:sp>
        <p:nvSpPr>
          <p:cNvPr id="7" name="Rectangle 6">
            <a:extLst>
              <a:ext uri="{FF2B5EF4-FFF2-40B4-BE49-F238E27FC236}">
                <a16:creationId xmlns:a16="http://schemas.microsoft.com/office/drawing/2014/main" id="{B5B0BFDB-C4BC-4E6F-8090-A00E82B41E8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3" name="Text Placeholder 2">
            <a:extLst>
              <a:ext uri="{FF2B5EF4-FFF2-40B4-BE49-F238E27FC236}">
                <a16:creationId xmlns:a16="http://schemas.microsoft.com/office/drawing/2014/main" id="{9AF30D4F-5FE4-4AA6-812B-A00AFC98112E}"/>
              </a:ext>
            </a:extLst>
          </p:cNvPr>
          <p:cNvSpPr>
            <a:spLocks noGrp="1"/>
          </p:cNvSpPr>
          <p:nvPr userDrawn="1">
            <p:ph type="body" sz="quarter" idx="10"/>
          </p:nvPr>
        </p:nvSpPr>
        <p:spPr>
          <a:xfrm>
            <a:off x="800100" y="262109"/>
            <a:ext cx="2828926" cy="323165"/>
          </a:xfrm>
          <a:prstGeom prst="rect">
            <a:avLst/>
          </a:prstGeom>
        </p:spPr>
        <p:txBody>
          <a:bodyPr wrap="square"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863516654"/>
      </p:ext>
    </p:extLst>
  </p:cSld>
  <p:clrMapOvr>
    <a:masterClrMapping/>
  </p:clrMapOvr>
  <p:extLst>
    <p:ext uri="{DCECCB84-F9BA-43D5-87BE-67443E8EF086}">
      <p15:sldGuideLst xmlns:p15="http://schemas.microsoft.com/office/powerpoint/2012/main">
        <p15:guide id="1" orient="horz" pos="28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ide ba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889"/>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57925"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24153699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 glacier blue bg">
    <p:bg>
      <p:bgPr>
        <a:solidFill>
          <a:srgbClr val="E5F8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C0F85-CF35-48D4-AF13-DEF8C75EDCC8}"/>
              </a:ext>
            </a:extLst>
          </p:cNvPr>
          <p:cNvSpPr>
            <a:spLocks noGrp="1"/>
          </p:cNvSpPr>
          <p:nvPr>
            <p:ph type="title"/>
          </p:nvPr>
        </p:nvSpPr>
        <p:spPr>
          <a:xfrm>
            <a:off x="285750" y="600888"/>
            <a:ext cx="3600450" cy="664798"/>
          </a:xfrm>
          <a:prstGeom prst="rect">
            <a:avLst/>
          </a:prstGeom>
        </p:spPr>
        <p:txBody>
          <a:bodyPr wrap="square" lIns="0" tIns="0" rIns="0" bIns="0">
            <a:spAutoFit/>
          </a:bodyPr>
          <a:lstStyle>
            <a:lvl1pPr>
              <a:defRPr sz="2400">
                <a:solidFill>
                  <a:schemeClr val="accent1"/>
                </a:solidFill>
                <a:latin typeface="+mj-lt"/>
              </a:defRPr>
            </a:lvl1pPr>
          </a:lstStyle>
          <a:p>
            <a:r>
              <a:rPr lang="en-US"/>
              <a:t>Click to edit Master title style</a:t>
            </a:r>
          </a:p>
        </p:txBody>
      </p:sp>
      <p:sp>
        <p:nvSpPr>
          <p:cNvPr id="5" name="Rectangle 4">
            <a:extLst>
              <a:ext uri="{FF2B5EF4-FFF2-40B4-BE49-F238E27FC236}">
                <a16:creationId xmlns:a16="http://schemas.microsoft.com/office/drawing/2014/main" id="{DE23E8E2-A150-4597-861D-315ADA5C64F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Tree>
    <p:extLst>
      <p:ext uri="{BB962C8B-B14F-4D97-AF65-F5344CB8AC3E}">
        <p14:creationId xmlns:p14="http://schemas.microsoft.com/office/powerpoint/2010/main" val="1747009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ide bar blue w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889"/>
            <a:ext cx="1714500" cy="997196"/>
          </a:xfrm>
          <a:prstGeom prst="rect">
            <a:avLst/>
          </a:prstGeom>
        </p:spPr>
        <p:txBody>
          <a:bodyPr wrap="square" lIns="0" tIns="0" rIns="0" bIns="0">
            <a:spAutoFit/>
          </a:bodyPr>
          <a:lstStyle>
            <a:lvl1pPr>
              <a:defRPr sz="2400">
                <a:solidFill>
                  <a:srgbClr val="E5F8FF"/>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80C7FB"/>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7" name="Picture Placeholder 6">
            <a:extLst>
              <a:ext uri="{FF2B5EF4-FFF2-40B4-BE49-F238E27FC236}">
                <a16:creationId xmlns:a16="http://schemas.microsoft.com/office/drawing/2014/main" id="{E8FAF2F2-81F0-496C-EB9C-AD35CB49960B}"/>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387062139"/>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bar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70DD2-DBFE-499C-8B5D-257216661960}"/>
              </a:ext>
              <a:ext uri="{C183D7F6-B498-43B3-948B-1728B52AA6E4}">
                <adec:decorative xmlns:adec="http://schemas.microsoft.com/office/drawing/2017/decorative" val="1"/>
              </a:ext>
            </a:extLst>
          </p:cNvPr>
          <p:cNvSpPr/>
          <p:nvPr userDrawn="1"/>
        </p:nvSpPr>
        <p:spPr>
          <a:xfrm>
            <a:off x="0" y="0"/>
            <a:ext cx="9144000" cy="257175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3" y="600076"/>
            <a:ext cx="2999263"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9"/>
            <a:ext cx="2486025" cy="2486025"/>
          </a:xfrm>
          <a:prstGeom prst="rect">
            <a:avLst/>
          </a:prstGeom>
          <a:solidFill>
            <a:srgbClr val="E5F8FF"/>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5" name="Rectangle 14">
            <a:extLst>
              <a:ext uri="{FF2B5EF4-FFF2-40B4-BE49-F238E27FC236}">
                <a16:creationId xmlns:a16="http://schemas.microsoft.com/office/drawing/2014/main" id="{65E98A6F-4362-4A68-979C-B344868D9B8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3878545462"/>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blu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98917" y="2578729"/>
            <a:ext cx="6900863" cy="2007560"/>
          </a:xfrm>
          <a:prstGeom prst="rect">
            <a:avLst/>
          </a:prstGeom>
        </p:spPr>
        <p:txBody>
          <a:bodyPr wrap="square" lIns="0" tIns="0" rIns="0" bIns="0" anchor="t" anchorCtr="0">
            <a:noAutofit/>
          </a:bodyPr>
          <a:lstStyle>
            <a:lvl1pPr>
              <a:lnSpc>
                <a:spcPct val="90000"/>
              </a:lnSpc>
              <a:defRPr sz="4050">
                <a:solidFill>
                  <a:srgbClr val="E5F8FF"/>
                </a:solidFill>
                <a:latin typeface="Arial Nova Light" panose="020B0304020202020204"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98917" y="218598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Tree>
    <p:extLst>
      <p:ext uri="{BB962C8B-B14F-4D97-AF65-F5344CB8AC3E}">
        <p14:creationId xmlns:p14="http://schemas.microsoft.com/office/powerpoint/2010/main" val="25108640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bar w/patter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60007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8" name="Rectangle 17">
            <a:extLst>
              <a:ext uri="{FF2B5EF4-FFF2-40B4-BE49-F238E27FC236}">
                <a16:creationId xmlns:a16="http://schemas.microsoft.com/office/drawing/2014/main" id="{961E767C-1F50-4D42-AF6A-E15CED75F7A5}"/>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1450207510"/>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op bar w/photo half blu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0D32A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1" y="2871789"/>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9" name="Content Placeholder 9">
            <a:extLst>
              <a:ext uri="{FF2B5EF4-FFF2-40B4-BE49-F238E27FC236}">
                <a16:creationId xmlns:a16="http://schemas.microsoft.com/office/drawing/2014/main" id="{22707C3E-AA17-F74E-2CC0-F61663C5E36B}"/>
              </a:ext>
            </a:extLst>
          </p:cNvPr>
          <p:cNvSpPr>
            <a:spLocks noGrp="1"/>
          </p:cNvSpPr>
          <p:nvPr>
            <p:ph sz="quarter" idx="14"/>
          </p:nvPr>
        </p:nvSpPr>
        <p:spPr>
          <a:xfrm>
            <a:off x="4572001" y="2871788"/>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8" indent="-171448">
              <a:lnSpc>
                <a:spcPct val="100000"/>
              </a:lnSpc>
              <a:spcBef>
                <a:spcPts val="900"/>
              </a:spcBef>
              <a:buClr>
                <a:srgbClr val="80C7FB"/>
              </a:buClr>
              <a:buFont typeface="Arial" panose="020B0604020202020204" pitchFamily="34" charset="0"/>
              <a:buChar char="•"/>
              <a:defRPr sz="1200" b="0">
                <a:solidFill>
                  <a:schemeClr val="tx2"/>
                </a:solidFill>
              </a:defRPr>
            </a:lvl2pPr>
            <a:lvl3pPr marL="514343" indent="-171448">
              <a:lnSpc>
                <a:spcPct val="100000"/>
              </a:lnSpc>
              <a:spcBef>
                <a:spcPts val="450"/>
              </a:spcBef>
              <a:buClr>
                <a:srgbClr val="80C7FB"/>
              </a:buClr>
              <a:buFont typeface="Arial" panose="020B0604020202020204" pitchFamily="34" charset="0"/>
              <a:buChar char="–"/>
              <a:defRPr sz="900" b="0">
                <a:solidFill>
                  <a:schemeClr val="tx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Subtitle 2">
            <a:extLst>
              <a:ext uri="{FF2B5EF4-FFF2-40B4-BE49-F238E27FC236}">
                <a16:creationId xmlns:a16="http://schemas.microsoft.com/office/drawing/2014/main" id="{7EC10F5B-4C21-AEA3-115E-942A040690DC}"/>
              </a:ext>
            </a:extLst>
          </p:cNvPr>
          <p:cNvSpPr>
            <a:spLocks noGrp="1"/>
          </p:cNvSpPr>
          <p:nvPr>
            <p:ph type="subTitle" idx="10"/>
          </p:nvPr>
        </p:nvSpPr>
        <p:spPr>
          <a:xfrm>
            <a:off x="285750" y="4200526"/>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80C7FB"/>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885487239"/>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 glacier blue bg">
    <p:bg>
      <p:bgPr>
        <a:solidFill>
          <a:srgbClr val="E5F8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C0F85-CF35-48D4-AF13-DEF8C75EDCC8}"/>
              </a:ext>
            </a:extLst>
          </p:cNvPr>
          <p:cNvSpPr>
            <a:spLocks noGrp="1"/>
          </p:cNvSpPr>
          <p:nvPr>
            <p:ph type="title"/>
          </p:nvPr>
        </p:nvSpPr>
        <p:spPr>
          <a:xfrm>
            <a:off x="285750" y="600888"/>
            <a:ext cx="3600450" cy="664798"/>
          </a:xfrm>
          <a:prstGeom prst="rect">
            <a:avLst/>
          </a:prstGeom>
        </p:spPr>
        <p:txBody>
          <a:bodyPr wrap="square" lIns="0" tIns="0" rIns="0" bIns="0">
            <a:spAutoFit/>
          </a:bodyPr>
          <a:lstStyle>
            <a:lvl1pPr>
              <a:defRPr sz="2400">
                <a:solidFill>
                  <a:schemeClr val="accent1"/>
                </a:solidFill>
                <a:latin typeface="+mj-lt"/>
              </a:defRPr>
            </a:lvl1pPr>
          </a:lstStyle>
          <a:p>
            <a:r>
              <a:rPr lang="en-US"/>
              <a:t>Click to edit Master title style</a:t>
            </a:r>
          </a:p>
        </p:txBody>
      </p:sp>
      <p:sp>
        <p:nvSpPr>
          <p:cNvPr id="5" name="Rectangle 4">
            <a:extLst>
              <a:ext uri="{FF2B5EF4-FFF2-40B4-BE49-F238E27FC236}">
                <a16:creationId xmlns:a16="http://schemas.microsoft.com/office/drawing/2014/main" id="{DE23E8E2-A150-4597-861D-315ADA5C64F8}"/>
              </a:ext>
              <a:ext uri="{C183D7F6-B498-43B3-948B-1728B52AA6E4}">
                <adec:decorative xmlns:adec="http://schemas.microsoft.com/office/drawing/2017/decorative" val="1"/>
              </a:ext>
            </a:extLst>
          </p:cNvPr>
          <p:cNvSpPr>
            <a:spLocks noChangeAspect="1"/>
          </p:cNvSpPr>
          <p:nvPr userDrawn="1"/>
        </p:nvSpPr>
        <p:spPr>
          <a:xfrm>
            <a:off x="285750" y="300038"/>
            <a:ext cx="342900" cy="8572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Tree>
    <p:extLst>
      <p:ext uri="{BB962C8B-B14F-4D97-AF65-F5344CB8AC3E}">
        <p14:creationId xmlns:p14="http://schemas.microsoft.com/office/powerpoint/2010/main" val="4202163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6000750" cy="1121846"/>
          </a:xfrm>
          <a:prstGeom prst="rect">
            <a:avLst/>
          </a:prstGeom>
        </p:spPr>
        <p:txBody>
          <a:bodyPr wrap="square" lIns="0" tIns="0" rIns="0" bIns="0" anchor="b" anchorCtr="0">
            <a:spAutoFit/>
          </a:bodyPr>
          <a:lstStyle>
            <a:lvl1pPr>
              <a:defRPr lang="en-US" sz="4050" dirty="0">
                <a:solidFill>
                  <a:srgbClr val="E4FFD6"/>
                </a:solidFill>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2314371681"/>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green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4286250" cy="1121846"/>
          </a:xfrm>
          <a:prstGeom prst="rect">
            <a:avLst/>
          </a:prstGeom>
        </p:spPr>
        <p:txBody>
          <a:bodyPr wrap="square" lIns="0" tIns="0" rIns="0" bIns="0" anchor="b" anchorCtr="0">
            <a:spAutoFit/>
          </a:bodyPr>
          <a:lstStyle>
            <a:lvl1pPr>
              <a:defRPr lang="en-US" sz="4050" dirty="0">
                <a:solidFill>
                  <a:srgbClr val="E4FFD6"/>
                </a:solidFill>
                <a:effectLst>
                  <a:glow rad="127000">
                    <a:srgbClr val="247554"/>
                  </a:glow>
                </a:effectLst>
              </a:defRPr>
            </a:lvl1pPr>
          </a:lstStyle>
          <a:p>
            <a:pPr lvl="0"/>
            <a:r>
              <a:rPr lang="en-US"/>
              <a:t>Click to edit Master title style</a:t>
            </a:r>
          </a:p>
        </p:txBody>
      </p:sp>
      <p:sp>
        <p:nvSpPr>
          <p:cNvPr id="107" name="Rectangle 106">
            <a:extLst>
              <a:ext uri="{FF2B5EF4-FFF2-40B4-BE49-F238E27FC236}">
                <a16:creationId xmlns:a16="http://schemas.microsoft.com/office/drawing/2014/main" id="{8AEE0513-2CC5-4407-B582-332F61D61C1B}"/>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37CC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08" name="Text Placeholder 2">
            <a:extLst>
              <a:ext uri="{FF2B5EF4-FFF2-40B4-BE49-F238E27FC236}">
                <a16:creationId xmlns:a16="http://schemas.microsoft.com/office/drawing/2014/main" id="{581EB6DF-C2AD-463C-A014-FD1AA6D95B2B}"/>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454784615"/>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de ba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86500"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4162486185"/>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de bar green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1" y="600076"/>
            <a:ext cx="1714500" cy="997196"/>
          </a:xfrm>
          <a:prstGeom prst="rect">
            <a:avLst/>
          </a:prstGeom>
        </p:spPr>
        <p:txBody>
          <a:bodyPr wrap="square" lIns="0" tIns="0" rIns="0" bIns="0">
            <a:spAutoFit/>
          </a:bodyPr>
          <a:lstStyle>
            <a:lvl1pPr>
              <a:defRPr sz="2400">
                <a:solidFill>
                  <a:srgbClr val="E4FFD6"/>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1" y="1885951"/>
            <a:ext cx="1714500" cy="2786063"/>
          </a:xfrm>
          <a:prstGeom prst="rect">
            <a:avLst/>
          </a:prstGeom>
        </p:spPr>
        <p:txBody>
          <a:bodyPr wrap="square" lIns="0" tIns="0" rIns="0" bIns="0">
            <a:noAutofit/>
          </a:bodyPr>
          <a:lstStyle>
            <a:lvl1pPr marL="0" indent="0" algn="l">
              <a:lnSpc>
                <a:spcPct val="100000"/>
              </a:lnSpc>
              <a:spcBef>
                <a:spcPts val="900"/>
              </a:spcBef>
              <a:buNone/>
              <a:defRPr sz="1200">
                <a:solidFill>
                  <a:srgbClr val="9FFF99"/>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9FF4B414-00F5-1172-09E9-197EF6C8CF84}"/>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85080068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1" y="257176"/>
            <a:ext cx="8572500" cy="332399"/>
          </a:xfrm>
          <a:prstGeom prst="rect">
            <a:avLst/>
          </a:prstGeom>
        </p:spPr>
        <p:txBody>
          <a:bodyPr wrap="square" lIns="0" tIns="0" rIns="0" bIns="0">
            <a:spAutoFit/>
          </a:bodyPr>
          <a:lstStyle>
            <a:lvl1pPr>
              <a:defRPr sz="2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321575715"/>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op bar gree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17DF1CB-5F39-48E0-B2DB-764E018FDB2D}"/>
              </a:ext>
            </a:extLst>
          </p:cNvPr>
          <p:cNvSpPr/>
          <p:nvPr userDrawn="1"/>
        </p:nvSpPr>
        <p:spPr>
          <a:xfrm>
            <a:off x="0" y="0"/>
            <a:ext cx="9144000" cy="2571750"/>
          </a:xfrm>
          <a:prstGeom prst="rect">
            <a:avLst/>
          </a:prstGeom>
          <a:solidFill>
            <a:srgbClr val="24473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25">
              <a:solidFill>
                <a:schemeClr val="bg2"/>
              </a:solidFill>
            </a:endParaRPr>
          </a:p>
        </p:txBody>
      </p:sp>
      <p:sp>
        <p:nvSpPr>
          <p:cNvPr id="2" name="Title 1"/>
          <p:cNvSpPr>
            <a:spLocks noGrp="1"/>
          </p:cNvSpPr>
          <p:nvPr>
            <p:ph type="title"/>
          </p:nvPr>
        </p:nvSpPr>
        <p:spPr>
          <a:xfrm>
            <a:off x="285752" y="600076"/>
            <a:ext cx="300037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9"/>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9"/>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9"/>
            <a:ext cx="2486025" cy="2486025"/>
          </a:xfrm>
          <a:prstGeom prst="rect">
            <a:avLst/>
          </a:prstGeom>
          <a:solidFill>
            <a:srgbClr val="E4FFD6"/>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7270C93A-C784-4B2F-A8F0-B35D5DE9A5B7}"/>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35CD5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818207716"/>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tatement gree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72746" y="2578729"/>
            <a:ext cx="6900863" cy="2007560"/>
          </a:xfrm>
          <a:prstGeom prst="rect">
            <a:avLst/>
          </a:prstGeom>
        </p:spPr>
        <p:txBody>
          <a:bodyPr wrap="square" lIns="0" tIns="0" rIns="0" bIns="0" anchor="t" anchorCtr="0">
            <a:noAutofit/>
          </a:bodyPr>
          <a:lstStyle>
            <a:lvl1pPr>
              <a:lnSpc>
                <a:spcPct val="90000"/>
              </a:lnSpc>
              <a:defRPr sz="4050">
                <a:solidFill>
                  <a:srgbClr val="9FFF99"/>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5751" y="2185989"/>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rgbClr val="9FFF99"/>
              </a:solidFill>
            </a:endParaRPr>
          </a:p>
        </p:txBody>
      </p:sp>
    </p:spTree>
    <p:extLst>
      <p:ext uri="{BB962C8B-B14F-4D97-AF65-F5344CB8AC3E}">
        <p14:creationId xmlns:p14="http://schemas.microsoft.com/office/powerpoint/2010/main" val="32578483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bar w/photo half green">
    <p:bg>
      <p:bgPr>
        <a:solidFill>
          <a:srgbClr val="24473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rgbClr val="2475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0"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1" y="2871789"/>
            <a:ext cx="342900" cy="85725"/>
          </a:xfrm>
          <a:prstGeom prst="rect">
            <a:avLst/>
          </a:prstGeom>
          <a:solidFill>
            <a:srgbClr val="9F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1" y="2871788"/>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8" indent="-171448">
              <a:lnSpc>
                <a:spcPct val="100000"/>
              </a:lnSpc>
              <a:spcBef>
                <a:spcPts val="900"/>
              </a:spcBef>
              <a:buClr>
                <a:srgbClr val="9FFF99"/>
              </a:buClr>
              <a:buFont typeface="Arial" panose="020B0604020202020204" pitchFamily="34" charset="0"/>
              <a:buChar char="•"/>
              <a:defRPr sz="1200" b="0">
                <a:solidFill>
                  <a:schemeClr val="tx2"/>
                </a:solidFill>
              </a:defRPr>
            </a:lvl2pPr>
            <a:lvl3pPr marL="514343" indent="-171448">
              <a:lnSpc>
                <a:spcPct val="100000"/>
              </a:lnSpc>
              <a:spcBef>
                <a:spcPts val="450"/>
              </a:spcBef>
              <a:buClr>
                <a:srgbClr val="9FFF99"/>
              </a:buClr>
              <a:buFont typeface="Arial" panose="020B0604020202020204" pitchFamily="34" charset="0"/>
              <a:buChar char="–"/>
              <a:defRPr sz="900" b="0">
                <a:solidFill>
                  <a:schemeClr val="tx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6"/>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rgbClr val="9FFF99"/>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1036271979"/>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60007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rgbClr val="B30B3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2309811434"/>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red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a:effectLst/>
        </p:spPr>
      </p:pic>
      <p:sp>
        <p:nvSpPr>
          <p:cNvPr id="5" name="Title 1">
            <a:extLst>
              <a:ext uri="{FF2B5EF4-FFF2-40B4-BE49-F238E27FC236}">
                <a16:creationId xmlns:a16="http://schemas.microsoft.com/office/drawing/2014/main" id="{D7D3C83F-1685-4A4A-8993-74D3219027D6}"/>
              </a:ext>
            </a:extLst>
          </p:cNvPr>
          <p:cNvSpPr>
            <a:spLocks noGrp="1"/>
          </p:cNvSpPr>
          <p:nvPr>
            <p:ph type="title"/>
          </p:nvPr>
        </p:nvSpPr>
        <p:spPr>
          <a:xfrm>
            <a:off x="285750" y="3257551"/>
            <a:ext cx="4286250" cy="1121846"/>
          </a:xfrm>
          <a:prstGeom prst="rect">
            <a:avLst/>
          </a:prstGeom>
        </p:spPr>
        <p:txBody>
          <a:bodyPr wrap="square" lIns="0" tIns="0" rIns="0" bIns="0" anchor="b" anchorCtr="0">
            <a:spAutoFit/>
          </a:bodyPr>
          <a:lstStyle>
            <a:lvl1pPr>
              <a:defRPr lang="en-US" sz="4050" dirty="0">
                <a:solidFill>
                  <a:srgbClr val="FBEECE"/>
                </a:solidFill>
              </a:defRPr>
            </a:lvl1pPr>
          </a:lstStyle>
          <a:p>
            <a:pPr lvl="0"/>
            <a:r>
              <a:rPr lang="en-US"/>
              <a:t>Click to edit Master title style</a:t>
            </a:r>
          </a:p>
        </p:txBody>
      </p:sp>
      <p:sp>
        <p:nvSpPr>
          <p:cNvPr id="134" name="Rectangle 133">
            <a:extLst>
              <a:ext uri="{FF2B5EF4-FFF2-40B4-BE49-F238E27FC236}">
                <a16:creationId xmlns:a16="http://schemas.microsoft.com/office/drawing/2014/main" id="{A0DF9CD8-713A-4D3D-ABB1-066FD97F8D34}"/>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135" name="Text Placeholder 2">
            <a:extLst>
              <a:ext uri="{FF2B5EF4-FFF2-40B4-BE49-F238E27FC236}">
                <a16:creationId xmlns:a16="http://schemas.microsoft.com/office/drawing/2014/main" id="{A9B0FFD7-BFAD-41E7-9D7B-61B869FFD99D}"/>
              </a:ext>
            </a:extLst>
          </p:cNvPr>
          <p:cNvSpPr>
            <a:spLocks noGrp="1"/>
          </p:cNvSpPr>
          <p:nvPr>
            <p:ph type="body" sz="quarter" idx="10"/>
          </p:nvPr>
        </p:nvSpPr>
        <p:spPr>
          <a:xfrm>
            <a:off x="800100" y="262109"/>
            <a:ext cx="5486401" cy="161583"/>
          </a:xfrm>
          <a:prstGeom prst="rect">
            <a:avLst/>
          </a:prstGeom>
        </p:spPr>
        <p:txBody>
          <a:bodyPr lIns="0" tIns="0" rIns="0" bIns="0">
            <a:spAutoFit/>
          </a:bodyPr>
          <a:lstStyle>
            <a:lvl1pPr marL="0" indent="0">
              <a:lnSpc>
                <a:spcPct val="100000"/>
              </a:lnSpc>
              <a:buNone/>
              <a:defRPr sz="1050" cap="all" spc="225" baseline="0">
                <a:solidFill>
                  <a:schemeClr val="tx2"/>
                </a:solidFill>
              </a:defRPr>
            </a:lvl1pPr>
            <a:lvl2pPr marL="342896" indent="0">
              <a:buNone/>
              <a:defRPr/>
            </a:lvl2pPr>
            <a:lvl3pPr marL="685790" indent="0">
              <a:buNone/>
              <a:defRPr/>
            </a:lvl3pPr>
            <a:lvl4pPr marL="1028684" indent="0">
              <a:buNone/>
              <a:defRPr/>
            </a:lvl4pPr>
            <a:lvl5pPr marL="1371580" indent="0">
              <a:buNone/>
              <a:defRPr/>
            </a:lvl5pPr>
          </a:lstStyle>
          <a:p>
            <a:pPr lvl="0"/>
            <a:r>
              <a:rPr lang="en-US"/>
              <a:t>Click to edit Master text styles</a:t>
            </a:r>
          </a:p>
        </p:txBody>
      </p:sp>
    </p:spTree>
    <p:extLst>
      <p:ext uri="{BB962C8B-B14F-4D97-AF65-F5344CB8AC3E}">
        <p14:creationId xmlns:p14="http://schemas.microsoft.com/office/powerpoint/2010/main" val="50127868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de bar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3" name="Content Placeholder 2"/>
          <p:cNvSpPr>
            <a:spLocks noGrp="1"/>
          </p:cNvSpPr>
          <p:nvPr>
            <p:ph idx="1"/>
          </p:nvPr>
        </p:nvSpPr>
        <p:spPr>
          <a:xfrm>
            <a:off x="2600325" y="300039"/>
            <a:ext cx="6286500" cy="4371975"/>
          </a:xfrm>
          <a:prstGeom prst="rect">
            <a:avLst/>
          </a:prstGeom>
        </p:spPr>
        <p:txBody>
          <a:bodyPr lIns="0" tIns="0" rIns="0" bIns="0" anchor="ctr" anchorCtr="0"/>
          <a:lstStyle>
            <a:lvl1pPr marL="171448" indent="-171448">
              <a:lnSpc>
                <a:spcPct val="100000"/>
              </a:lnSpc>
              <a:spcBef>
                <a:spcPts val="900"/>
              </a:spcBef>
              <a:buClr>
                <a:srgbClr val="808080"/>
              </a:buClr>
              <a:buFont typeface="Arial" panose="020B0604020202020204" pitchFamily="34" charset="0"/>
              <a:buChar char="•"/>
              <a:defRPr sz="1800">
                <a:solidFill>
                  <a:schemeClr val="bg2"/>
                </a:solidFill>
                <a:latin typeface="Arial" panose="020B0604020202020204" pitchFamily="34" charset="0"/>
              </a:defRPr>
            </a:lvl1pPr>
            <a:lvl2pPr marL="514343" indent="-171448">
              <a:lnSpc>
                <a:spcPct val="100000"/>
              </a:lnSpc>
              <a:spcBef>
                <a:spcPts val="450"/>
              </a:spcBef>
              <a:buClr>
                <a:srgbClr val="808080"/>
              </a:buClr>
              <a:buFont typeface="Arial" panose="020B0604020202020204" pitchFamily="34" charset="0"/>
              <a:buChar char="–"/>
              <a:defRPr sz="1350">
                <a:solidFill>
                  <a:schemeClr val="bg2"/>
                </a:solidFill>
                <a:latin typeface="Arial" panose="020B0604020202020204" pitchFamily="34" charset="0"/>
              </a:defRPr>
            </a:lvl2pPr>
            <a:lvl3pPr marL="800087" indent="-114299">
              <a:lnSpc>
                <a:spcPct val="100000"/>
              </a:lnSpc>
              <a:spcBef>
                <a:spcPts val="450"/>
              </a:spcBef>
              <a:buClr>
                <a:srgbClr val="808080"/>
              </a:buClr>
              <a:buFont typeface="Arial" panose="020B0604020202020204" pitchFamily="34" charset="0"/>
              <a:buChar char="▪"/>
              <a:defRPr sz="1050">
                <a:solidFill>
                  <a:schemeClr val="bg2"/>
                </a:solidFill>
                <a:latin typeface="Arial" panose="020B0604020202020204" pitchFamily="34" charset="0"/>
              </a:defRPr>
            </a:lvl3pPr>
            <a:lvl4pPr marL="1200132" indent="-171448">
              <a:lnSpc>
                <a:spcPct val="100000"/>
              </a:lnSpc>
              <a:spcBef>
                <a:spcPts val="300"/>
              </a:spcBef>
              <a:buClr>
                <a:schemeClr val="bg1">
                  <a:lumMod val="60000"/>
                  <a:lumOff val="40000"/>
                </a:schemeClr>
              </a:buClr>
              <a:buFont typeface="Arial" panose="020B0604020202020204" pitchFamily="34" charset="0"/>
              <a:buChar char="•"/>
              <a:defRPr sz="900"/>
            </a:lvl4pPr>
            <a:lvl5pPr marL="1543028" indent="-171448">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1158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1"/>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Tree>
    <p:extLst>
      <p:ext uri="{BB962C8B-B14F-4D97-AF65-F5344CB8AC3E}">
        <p14:creationId xmlns:p14="http://schemas.microsoft.com/office/powerpoint/2010/main" val="2595341146"/>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de bar red w/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9952" y="600076"/>
            <a:ext cx="1700298" cy="997196"/>
          </a:xfrm>
          <a:prstGeom prst="rect">
            <a:avLst/>
          </a:prstGeom>
        </p:spPr>
        <p:txBody>
          <a:bodyPr wrap="square" lIns="0" tIns="0" rIns="0" bIns="0">
            <a:spAutoFit/>
          </a:bodyPr>
          <a:lstStyle>
            <a:lvl1pPr>
              <a:defRPr sz="2400">
                <a:solidFill>
                  <a:srgbClr val="FBEECE"/>
                </a:solidFill>
                <a:latin typeface="+mj-lt"/>
              </a:defRPr>
            </a:lvl1pPr>
          </a:lstStyle>
          <a:p>
            <a:r>
              <a:rPr lang="en-US"/>
              <a:t>Click to edit Master title style</a:t>
            </a:r>
          </a:p>
        </p:txBody>
      </p:sp>
      <p:sp>
        <p:nvSpPr>
          <p:cNvPr id="4" name="Rectangle 3">
            <a:extLst>
              <a:ext uri="{FF2B5EF4-FFF2-40B4-BE49-F238E27FC236}">
                <a16:creationId xmlns:a16="http://schemas.microsoft.com/office/drawing/2014/main" id="{F7E372F5-2EC7-4733-8384-2D4149AFD478}"/>
              </a:ext>
              <a:ext uri="{C183D7F6-B498-43B3-948B-1728B52AA6E4}">
                <adec:decorative xmlns:adec="http://schemas.microsoft.com/office/drawing/2017/decorative" val="1"/>
              </a:ext>
            </a:extLst>
          </p:cNvPr>
          <p:cNvSpPr>
            <a:spLocks noChangeAspect="1"/>
          </p:cNvSpPr>
          <p:nvPr userDrawn="1"/>
        </p:nvSpPr>
        <p:spPr>
          <a:xfrm>
            <a:off x="285751" y="31158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2"/>
              </a:solidFill>
            </a:endParaRPr>
          </a:p>
        </p:txBody>
      </p:sp>
      <p:sp>
        <p:nvSpPr>
          <p:cNvPr id="6" name="Subtitle 2">
            <a:extLst>
              <a:ext uri="{FF2B5EF4-FFF2-40B4-BE49-F238E27FC236}">
                <a16:creationId xmlns:a16="http://schemas.microsoft.com/office/drawing/2014/main" id="{DD84B0B8-7C41-4C04-9E5E-65F066217219}"/>
              </a:ext>
            </a:extLst>
          </p:cNvPr>
          <p:cNvSpPr>
            <a:spLocks noGrp="1"/>
          </p:cNvSpPr>
          <p:nvPr>
            <p:ph type="subTitle" idx="10"/>
          </p:nvPr>
        </p:nvSpPr>
        <p:spPr>
          <a:xfrm>
            <a:off x="285750" y="1885951"/>
            <a:ext cx="1710995" cy="2786063"/>
          </a:xfrm>
          <a:prstGeom prst="rect">
            <a:avLst/>
          </a:prstGeom>
        </p:spPr>
        <p:txBody>
          <a:bodyPr wrap="square" lIns="0" tIns="0" rIns="0" bIns="0">
            <a:noAutofit/>
          </a:bodyPr>
          <a:lstStyle>
            <a:lvl1pPr marL="0" indent="0" algn="l">
              <a:lnSpc>
                <a:spcPct val="100000"/>
              </a:lnSpc>
              <a:spcBef>
                <a:spcPts val="900"/>
              </a:spcBef>
              <a:buNone/>
              <a:defRPr sz="1200">
                <a:solidFill>
                  <a:schemeClr val="accent3"/>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5" name="Picture Placeholder 6">
            <a:extLst>
              <a:ext uri="{FF2B5EF4-FFF2-40B4-BE49-F238E27FC236}">
                <a16:creationId xmlns:a16="http://schemas.microsoft.com/office/drawing/2014/main" id="{DAF0261D-3168-603A-763E-1A036640EFF0}"/>
              </a:ext>
            </a:extLst>
          </p:cNvPr>
          <p:cNvSpPr>
            <a:spLocks noGrp="1"/>
          </p:cNvSpPr>
          <p:nvPr>
            <p:ph type="pic" sz="quarter" idx="11"/>
          </p:nvPr>
        </p:nvSpPr>
        <p:spPr>
          <a:xfrm>
            <a:off x="2257425" y="0"/>
            <a:ext cx="6886575" cy="5143500"/>
          </a:xfrm>
          <a:prstGeom prst="rect">
            <a:avLst/>
          </a:prstGeom>
          <a:noFill/>
          <a:ln>
            <a:noFill/>
          </a:ln>
        </p:spPr>
        <p:txBody>
          <a:bodyPr lIns="0" tIns="0" rIns="0" bIns="0" anchor="ctr" anchorCtr="1"/>
          <a:lstStyle>
            <a:lvl1pPr marL="0" indent="0">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100102020"/>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op bar red">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5CDF81-BCDC-4155-A36E-2E848EF6612B}"/>
              </a:ext>
            </a:extLst>
          </p:cNvPr>
          <p:cNvSpPr/>
          <p:nvPr userDrawn="1"/>
        </p:nvSpPr>
        <p:spPr>
          <a:xfrm>
            <a:off x="0" y="0"/>
            <a:ext cx="9144000" cy="2571750"/>
          </a:xfrm>
          <a:prstGeom prst="rect">
            <a:avLst/>
          </a:prstGeom>
          <a:solidFill>
            <a:srgbClr val="691D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2" name="Title 1"/>
          <p:cNvSpPr>
            <a:spLocks noGrp="1"/>
          </p:cNvSpPr>
          <p:nvPr>
            <p:ph type="title"/>
          </p:nvPr>
        </p:nvSpPr>
        <p:spPr>
          <a:xfrm>
            <a:off x="286864" y="600076"/>
            <a:ext cx="3042125" cy="664798"/>
          </a:xfrm>
          <a:prstGeom prst="rect">
            <a:avLst/>
          </a:prstGeom>
        </p:spPr>
        <p:txBody>
          <a:bodyPr wrap="square" lIns="0" tIns="0" rIns="0" bIns="0">
            <a:spAutoFit/>
          </a:bodyPr>
          <a:lstStyle>
            <a:lvl1pPr>
              <a:defRPr sz="2400">
                <a:solidFill>
                  <a:schemeClr val="tx2"/>
                </a:solidFill>
                <a:latin typeface="+mj-lt"/>
              </a:defRPr>
            </a:lvl1pPr>
          </a:lstStyle>
          <a:p>
            <a:r>
              <a:rPr lang="en-US"/>
              <a:t>Click to edit Master title style</a:t>
            </a:r>
          </a:p>
        </p:txBody>
      </p:sp>
      <p:sp>
        <p:nvSpPr>
          <p:cNvPr id="12" name="Content Placeholder 11">
            <a:extLst>
              <a:ext uri="{FF2B5EF4-FFF2-40B4-BE49-F238E27FC236}">
                <a16:creationId xmlns:a16="http://schemas.microsoft.com/office/drawing/2014/main" id="{2F25C9EF-E3D6-4E9D-83B4-E16E0BAD9154}"/>
              </a:ext>
            </a:extLst>
          </p:cNvPr>
          <p:cNvSpPr>
            <a:spLocks noGrp="1" noChangeAspect="1"/>
          </p:cNvSpPr>
          <p:nvPr>
            <p:ph sz="quarter" idx="11"/>
          </p:nvPr>
        </p:nvSpPr>
        <p:spPr>
          <a:xfrm>
            <a:off x="3328988" y="1671639"/>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3" name="Content Placeholder 11">
            <a:extLst>
              <a:ext uri="{FF2B5EF4-FFF2-40B4-BE49-F238E27FC236}">
                <a16:creationId xmlns:a16="http://schemas.microsoft.com/office/drawing/2014/main" id="{CC9ADC35-0177-4D0A-A2B4-6BE8CB97A65E}"/>
              </a:ext>
            </a:extLst>
          </p:cNvPr>
          <p:cNvSpPr>
            <a:spLocks noGrp="1" noChangeAspect="1"/>
          </p:cNvSpPr>
          <p:nvPr>
            <p:ph sz="quarter" idx="12"/>
          </p:nvPr>
        </p:nvSpPr>
        <p:spPr>
          <a:xfrm>
            <a:off x="414338" y="1671639"/>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14" name="Content Placeholder 11">
            <a:extLst>
              <a:ext uri="{FF2B5EF4-FFF2-40B4-BE49-F238E27FC236}">
                <a16:creationId xmlns:a16="http://schemas.microsoft.com/office/drawing/2014/main" id="{887CCC8C-1CBB-4FA5-AC41-F8CE31E2C100}"/>
              </a:ext>
            </a:extLst>
          </p:cNvPr>
          <p:cNvSpPr>
            <a:spLocks noGrp="1" noChangeAspect="1"/>
          </p:cNvSpPr>
          <p:nvPr>
            <p:ph sz="quarter" idx="13"/>
          </p:nvPr>
        </p:nvSpPr>
        <p:spPr>
          <a:xfrm>
            <a:off x="6243638" y="1671639"/>
            <a:ext cx="2486025" cy="2486025"/>
          </a:xfrm>
          <a:prstGeom prst="rect">
            <a:avLst/>
          </a:prstGeom>
          <a:solidFill>
            <a:srgbClr val="FBEECE"/>
          </a:solidFill>
        </p:spPr>
        <p:txBody>
          <a:bodyPr tIns="91440" bIns="91440" anchor="ctr" anchorCtr="0"/>
          <a:lstStyle>
            <a:lvl1pPr marL="0" indent="0" algn="ctr">
              <a:buNone/>
              <a:defRPr sz="1350">
                <a:solidFill>
                  <a:schemeClr val="bg2"/>
                </a:solidFill>
              </a:defRPr>
            </a:lvl1pPr>
            <a:lvl2pPr>
              <a:defRPr sz="1200">
                <a:solidFill>
                  <a:schemeClr val="bg2"/>
                </a:solidFill>
              </a:defRPr>
            </a:lvl2pPr>
            <a:lvl3pPr>
              <a:defRPr sz="1050">
                <a:solidFill>
                  <a:schemeClr val="bg2"/>
                </a:solidFill>
              </a:defRPr>
            </a:lvl3pPr>
            <a:lvl4pPr>
              <a:defRPr sz="900">
                <a:solidFill>
                  <a:schemeClr val="bg2"/>
                </a:solidFill>
              </a:defRPr>
            </a:lvl4pPr>
            <a:lvl5pPr>
              <a:defRPr sz="900">
                <a:solidFill>
                  <a:schemeClr val="bg2"/>
                </a:solidFill>
              </a:defRPr>
            </a:lvl5pPr>
          </a:lstStyle>
          <a:p>
            <a:pPr lvl="0"/>
            <a:r>
              <a:rPr lang="en-US"/>
              <a:t>Click to edit Master text styles</a:t>
            </a:r>
          </a:p>
        </p:txBody>
      </p:sp>
      <p:sp>
        <p:nvSpPr>
          <p:cNvPr id="22" name="Rectangle 21">
            <a:extLst>
              <a:ext uri="{FF2B5EF4-FFF2-40B4-BE49-F238E27FC236}">
                <a16:creationId xmlns:a16="http://schemas.microsoft.com/office/drawing/2014/main" id="{601E45A1-78E0-4520-916E-F5407FC0A24E}"/>
              </a:ext>
              <a:ext uri="{C183D7F6-B498-43B3-948B-1728B52AA6E4}">
                <adec:decorative xmlns:adec="http://schemas.microsoft.com/office/drawing/2017/decorative" val="1"/>
              </a:ext>
            </a:extLst>
          </p:cNvPr>
          <p:cNvSpPr>
            <a:spLocks noChangeAspect="1"/>
          </p:cNvSpPr>
          <p:nvPr userDrawn="1"/>
        </p:nvSpPr>
        <p:spPr>
          <a:xfrm>
            <a:off x="285751" y="30003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4052086406"/>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tement re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D95DA-6F2D-4DB9-A4B6-50D3D1C65809}"/>
              </a:ext>
            </a:extLst>
          </p:cNvPr>
          <p:cNvSpPr>
            <a:spLocks noGrp="1"/>
          </p:cNvSpPr>
          <p:nvPr>
            <p:ph type="title"/>
          </p:nvPr>
        </p:nvSpPr>
        <p:spPr>
          <a:xfrm>
            <a:off x="281986" y="2578729"/>
            <a:ext cx="6900863" cy="2007560"/>
          </a:xfrm>
          <a:prstGeom prst="rect">
            <a:avLst/>
          </a:prstGeom>
        </p:spPr>
        <p:txBody>
          <a:bodyPr wrap="square" lIns="0" tIns="0" rIns="0" bIns="0" anchor="t" anchorCtr="0">
            <a:noAutofit/>
          </a:bodyPr>
          <a:lstStyle>
            <a:lvl1pPr>
              <a:lnSpc>
                <a:spcPct val="90000"/>
              </a:lnSpc>
              <a:defRPr sz="4050">
                <a:solidFill>
                  <a:srgbClr val="FBEECE"/>
                </a:solidFill>
              </a:defRPr>
            </a:lvl1pPr>
          </a:lstStyle>
          <a:p>
            <a:r>
              <a:rPr lang="en-US"/>
              <a:t>Click to edit Master title style</a:t>
            </a:r>
          </a:p>
        </p:txBody>
      </p:sp>
      <p:pic>
        <p:nvPicPr>
          <p:cNvPr id="3" name="Picture 2">
            <a:extLst>
              <a:ext uri="{FF2B5EF4-FFF2-40B4-BE49-F238E27FC236}">
                <a16:creationId xmlns:a16="http://schemas.microsoft.com/office/drawing/2014/main" id="{5C487A85-65B5-4371-833A-AD6EFF69F5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10" name="Rectangle 9">
            <a:extLst>
              <a:ext uri="{FF2B5EF4-FFF2-40B4-BE49-F238E27FC236}">
                <a16:creationId xmlns:a16="http://schemas.microsoft.com/office/drawing/2014/main" id="{06CBAE8D-A442-4706-952E-6CCFA561BE14}"/>
              </a:ext>
              <a:ext uri="{C183D7F6-B498-43B3-948B-1728B52AA6E4}">
                <adec:decorative xmlns:adec="http://schemas.microsoft.com/office/drawing/2017/decorative" val="1"/>
              </a:ext>
            </a:extLst>
          </p:cNvPr>
          <p:cNvSpPr>
            <a:spLocks noChangeAspect="1"/>
          </p:cNvSpPr>
          <p:nvPr userDrawn="1"/>
        </p:nvSpPr>
        <p:spPr>
          <a:xfrm>
            <a:off x="281986" y="218598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900">
              <a:solidFill>
                <a:schemeClr val="tx2"/>
              </a:solidFill>
            </a:endParaRPr>
          </a:p>
        </p:txBody>
      </p:sp>
    </p:spTree>
    <p:extLst>
      <p:ext uri="{BB962C8B-B14F-4D97-AF65-F5344CB8AC3E}">
        <p14:creationId xmlns:p14="http://schemas.microsoft.com/office/powerpoint/2010/main" val="23485025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bar w/photo half red">
    <p:bg>
      <p:bgPr>
        <a:solidFill>
          <a:srgbClr val="691D3F"/>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02312" y="4838808"/>
            <a:ext cx="1078986" cy="140268"/>
          </a:xfrm>
          <a:prstGeom prst="rect">
            <a:avLst/>
          </a:prstGeom>
        </p:spPr>
      </p:pic>
      <p:sp>
        <p:nvSpPr>
          <p:cNvPr id="6" name="Rectangle 5">
            <a:extLst>
              <a:ext uri="{FF2B5EF4-FFF2-40B4-BE49-F238E27FC236}">
                <a16:creationId xmlns:a16="http://schemas.microsoft.com/office/drawing/2014/main" id="{BEADD02D-4E86-18B9-EC0D-5EFAF43C6BBB}"/>
              </a:ext>
            </a:extLst>
          </p:cNvPr>
          <p:cNvSpPr/>
          <p:nvPr userDrawn="1"/>
        </p:nvSpPr>
        <p:spPr>
          <a:xfrm>
            <a:off x="0" y="0"/>
            <a:ext cx="9144000" cy="25717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 name="Picture Placeholder 6">
            <a:extLst>
              <a:ext uri="{FF2B5EF4-FFF2-40B4-BE49-F238E27FC236}">
                <a16:creationId xmlns:a16="http://schemas.microsoft.com/office/drawing/2014/main" id="{96F27EC7-A1F5-878A-4E9C-42D9EE7F3BF5}"/>
              </a:ext>
            </a:extLst>
          </p:cNvPr>
          <p:cNvSpPr>
            <a:spLocks noGrp="1"/>
          </p:cNvSpPr>
          <p:nvPr>
            <p:ph type="pic" sz="quarter" idx="11"/>
          </p:nvPr>
        </p:nvSpPr>
        <p:spPr>
          <a:xfrm>
            <a:off x="-853" y="0"/>
            <a:ext cx="9144000" cy="2571750"/>
          </a:xfrm>
          <a:prstGeom prst="rect">
            <a:avLst/>
          </a:prstGeom>
          <a:noFill/>
          <a:ln>
            <a:noFill/>
          </a:ln>
        </p:spPr>
        <p:txBody>
          <a:bodyPr lIns="0" tIns="0" rIns="0" bIns="0" anchor="ctr" anchorCtr="1"/>
          <a:lstStyle>
            <a:lvl1pPr marL="0" indent="0">
              <a:buNone/>
              <a:defRPr>
                <a:solidFill>
                  <a:schemeClr val="tx2"/>
                </a:solidFill>
              </a:defRPr>
            </a:lvl1pPr>
          </a:lstStyle>
          <a:p>
            <a:r>
              <a:rPr lang="en-US"/>
              <a:t>Click icon to add picture</a:t>
            </a:r>
          </a:p>
        </p:txBody>
      </p:sp>
      <p:sp>
        <p:nvSpPr>
          <p:cNvPr id="2" name="Title 1"/>
          <p:cNvSpPr>
            <a:spLocks noGrp="1"/>
          </p:cNvSpPr>
          <p:nvPr>
            <p:ph type="title"/>
          </p:nvPr>
        </p:nvSpPr>
        <p:spPr>
          <a:xfrm>
            <a:off x="286177" y="3171826"/>
            <a:ext cx="3600450" cy="664797"/>
          </a:xfrm>
          <a:prstGeom prst="rect">
            <a:avLst/>
          </a:prstGeom>
        </p:spPr>
        <p:txBody>
          <a:bodyPr wrap="square" lIns="0" tIns="0" rIns="0" bIns="0" anchor="t" anchorCtr="0">
            <a:spAutoFit/>
          </a:bodyPr>
          <a:lstStyle>
            <a:lvl1pPr>
              <a:defRPr lang="en-US" sz="2400" dirty="0">
                <a:solidFill>
                  <a:schemeClr val="tx2"/>
                </a:solidFill>
              </a:defRPr>
            </a:lvl1pPr>
          </a:lstStyle>
          <a:p>
            <a:pPr marL="0" lvl="0"/>
            <a:r>
              <a:rPr lang="en-US"/>
              <a:t>Click to edit Master title style</a:t>
            </a:r>
          </a:p>
        </p:txBody>
      </p:sp>
      <p:sp>
        <p:nvSpPr>
          <p:cNvPr id="12" name="Content Placeholder 9">
            <a:extLst>
              <a:ext uri="{FF2B5EF4-FFF2-40B4-BE49-F238E27FC236}">
                <a16:creationId xmlns:a16="http://schemas.microsoft.com/office/drawing/2014/main" id="{7BBD618F-8A85-084C-32A4-1A29A50E8E93}"/>
              </a:ext>
            </a:extLst>
          </p:cNvPr>
          <p:cNvSpPr>
            <a:spLocks noGrp="1"/>
          </p:cNvSpPr>
          <p:nvPr>
            <p:ph sz="quarter" idx="14"/>
          </p:nvPr>
        </p:nvSpPr>
        <p:spPr>
          <a:xfrm>
            <a:off x="4572001" y="2871788"/>
            <a:ext cx="4286250" cy="1757363"/>
          </a:xfrm>
          <a:prstGeom prst="rect">
            <a:avLst/>
          </a:prstGeom>
        </p:spPr>
        <p:txBody>
          <a:bodyPr lIns="0" tIns="0" rIns="0" bIns="0"/>
          <a:lstStyle>
            <a:lvl1pPr marL="0" indent="0">
              <a:lnSpc>
                <a:spcPct val="100000"/>
              </a:lnSpc>
              <a:spcBef>
                <a:spcPts val="1350"/>
              </a:spcBef>
              <a:buClr>
                <a:srgbClr val="808080"/>
              </a:buClr>
              <a:buNone/>
              <a:defRPr sz="1350" b="0">
                <a:solidFill>
                  <a:schemeClr val="tx2"/>
                </a:solidFill>
              </a:defRPr>
            </a:lvl1pPr>
            <a:lvl2pPr marL="171448" indent="-171448">
              <a:lnSpc>
                <a:spcPct val="100000"/>
              </a:lnSpc>
              <a:spcBef>
                <a:spcPts val="900"/>
              </a:spcBef>
              <a:buClr>
                <a:schemeClr val="accent3"/>
              </a:buClr>
              <a:buFont typeface="Arial" panose="020B0604020202020204" pitchFamily="34" charset="0"/>
              <a:buChar char="•"/>
              <a:defRPr sz="1200" b="0">
                <a:solidFill>
                  <a:schemeClr val="tx2"/>
                </a:solidFill>
              </a:defRPr>
            </a:lvl2pPr>
            <a:lvl3pPr marL="514343" indent="-171448">
              <a:lnSpc>
                <a:spcPct val="100000"/>
              </a:lnSpc>
              <a:spcBef>
                <a:spcPts val="450"/>
              </a:spcBef>
              <a:buClr>
                <a:schemeClr val="accent3"/>
              </a:buClr>
              <a:buFont typeface="Arial" panose="020B0604020202020204" pitchFamily="34" charset="0"/>
              <a:buChar char="–"/>
              <a:defRPr sz="900" b="0">
                <a:solidFill>
                  <a:schemeClr val="tx2"/>
                </a:solidFill>
              </a:defRPr>
            </a:lvl3pPr>
            <a:lvl4pPr marL="1200132" indent="-171448">
              <a:buClr>
                <a:srgbClr val="808080"/>
              </a:buClr>
              <a:buFont typeface="Arial" panose="020B0604020202020204" pitchFamily="34" charset="0"/>
              <a:buChar char="–"/>
              <a:defRPr sz="1400">
                <a:solidFill>
                  <a:schemeClr val="bg2"/>
                </a:solidFill>
              </a:defRPr>
            </a:lvl4pPr>
            <a:lvl5pPr marL="1543028" indent="-171448">
              <a:buClr>
                <a:srgbClr val="808080"/>
              </a:buClr>
              <a:buFont typeface="Arial" panose="020B0604020202020204" pitchFamily="34" charset="0"/>
              <a:buChar cha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3" name="Subtitle 2">
            <a:extLst>
              <a:ext uri="{FF2B5EF4-FFF2-40B4-BE49-F238E27FC236}">
                <a16:creationId xmlns:a16="http://schemas.microsoft.com/office/drawing/2014/main" id="{FDA5B365-007E-1E32-CA95-9AA4910AA44A}"/>
              </a:ext>
            </a:extLst>
          </p:cNvPr>
          <p:cNvSpPr>
            <a:spLocks noGrp="1"/>
          </p:cNvSpPr>
          <p:nvPr>
            <p:ph type="subTitle" idx="10"/>
          </p:nvPr>
        </p:nvSpPr>
        <p:spPr>
          <a:xfrm>
            <a:off x="285750" y="4200526"/>
            <a:ext cx="3600450" cy="428625"/>
          </a:xfrm>
          <a:prstGeom prst="rect">
            <a:avLst/>
          </a:prstGeom>
        </p:spPr>
        <p:txBody>
          <a:bodyPr wrap="square" lIns="0" tIns="0" rIns="0" bIns="0" anchor="t" anchorCtr="0">
            <a:noAutofit/>
          </a:bodyPr>
          <a:lstStyle>
            <a:lvl1pPr marL="0" indent="0" algn="l">
              <a:lnSpc>
                <a:spcPct val="100000"/>
              </a:lnSpc>
              <a:spcBef>
                <a:spcPts val="900"/>
              </a:spcBef>
              <a:buNone/>
              <a:defRPr sz="1350">
                <a:solidFill>
                  <a:schemeClr val="accent3"/>
                </a:solidFill>
                <a:latin typeface="Arial" panose="020B0604020202020204" pitchFamily="34" charset="0"/>
              </a:defRPr>
            </a:lvl1pPr>
            <a:lvl2pPr marL="342896" indent="0" algn="ctr">
              <a:buNone/>
              <a:defRPr sz="1500"/>
            </a:lvl2pPr>
            <a:lvl3pPr marL="685790" indent="0" algn="ctr">
              <a:buNone/>
              <a:defRPr sz="1350"/>
            </a:lvl3pPr>
            <a:lvl4pPr marL="1028684" indent="0" algn="ctr">
              <a:buNone/>
              <a:defRPr sz="1200"/>
            </a:lvl4pPr>
            <a:lvl5pPr marL="1371580" indent="0" algn="ctr">
              <a:buNone/>
              <a:defRPr sz="1200"/>
            </a:lvl5pPr>
            <a:lvl6pPr marL="1714475" indent="0" algn="ctr">
              <a:buNone/>
              <a:defRPr sz="1200"/>
            </a:lvl6pPr>
            <a:lvl7pPr marL="2057369" indent="0" algn="ctr">
              <a:buNone/>
              <a:defRPr sz="1200"/>
            </a:lvl7pPr>
            <a:lvl8pPr marL="2400264" indent="0" algn="ctr">
              <a:buNone/>
              <a:defRPr sz="1200"/>
            </a:lvl8pPr>
            <a:lvl9pPr marL="2743160" indent="0" algn="ctr">
              <a:buNone/>
              <a:defRPr sz="1200"/>
            </a:lvl9pPr>
          </a:lstStyle>
          <a:p>
            <a:r>
              <a:rPr lang="en-US"/>
              <a:t>Click to edit Master subtitle style</a:t>
            </a:r>
          </a:p>
        </p:txBody>
      </p:sp>
      <p:sp>
        <p:nvSpPr>
          <p:cNvPr id="7" name="Rectangle 6">
            <a:extLst>
              <a:ext uri="{FF2B5EF4-FFF2-40B4-BE49-F238E27FC236}">
                <a16:creationId xmlns:a16="http://schemas.microsoft.com/office/drawing/2014/main" id="{08033FDC-55EF-42E8-40A1-2BDB05C1834C}"/>
              </a:ext>
              <a:ext uri="{C183D7F6-B498-43B3-948B-1728B52AA6E4}">
                <adec:decorative xmlns:adec="http://schemas.microsoft.com/office/drawing/2017/decorative" val="1"/>
              </a:ext>
            </a:extLst>
          </p:cNvPr>
          <p:cNvSpPr>
            <a:spLocks noChangeAspect="1"/>
          </p:cNvSpPr>
          <p:nvPr userDrawn="1"/>
        </p:nvSpPr>
        <p:spPr>
          <a:xfrm>
            <a:off x="285751" y="2871789"/>
            <a:ext cx="342900" cy="85725"/>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accent6"/>
              </a:solidFill>
            </a:endParaRPr>
          </a:p>
        </p:txBody>
      </p:sp>
    </p:spTree>
    <p:extLst>
      <p:ext uri="{BB962C8B-B14F-4D97-AF65-F5344CB8AC3E}">
        <p14:creationId xmlns:p14="http://schemas.microsoft.com/office/powerpoint/2010/main" val="128539311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oleObject" Target="../embeddings/oleObject1.bin"/><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tags" Target="../tags/tag1.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image" Target="../media/image1.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theme" Target="../theme/theme10.xml"/><Relationship Id="rId8" Type="http://schemas.openxmlformats.org/officeDocument/2006/relationships/slideLayout" Target="../slideLayouts/slideLayout32.xml"/><Relationship Id="rId51" Type="http://schemas.openxmlformats.org/officeDocument/2006/relationships/image" Target="../media/image13.emf"/><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73.xml"/><Relationship Id="rId1" Type="http://schemas.openxmlformats.org/officeDocument/2006/relationships/slideLayout" Target="../slideLayouts/slideLayout72.xml"/><Relationship Id="rId5" Type="http://schemas.openxmlformats.org/officeDocument/2006/relationships/image" Target="../media/image1.png"/><Relationship Id="rId4" Type="http://schemas.openxmlformats.org/officeDocument/2006/relationships/image" Target="../media/image25.jpeg"/></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image" Target="../media/image6.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theme" Target="../theme/theme12.xml"/><Relationship Id="rId20" Type="http://schemas.openxmlformats.org/officeDocument/2006/relationships/slideLayout" Target="../slideLayouts/slideLayout93.xml"/><Relationship Id="rId41"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6.png"/><Relationship Id="rId4" Type="http://schemas.openxmlformats.org/officeDocument/2006/relationships/slideLayout" Target="../slideLayouts/slideLayout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20.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6" name="TextBox 19"/>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sp>
        <p:nvSpPr>
          <p:cNvPr id="8" name="fl" descr="                              Dell - Internal Use - Confidential&#10;">
            <a:extLst>
              <a:ext uri="{FF2B5EF4-FFF2-40B4-BE49-F238E27FC236}">
                <a16:creationId xmlns:a16="http://schemas.microsoft.com/office/drawing/2014/main" id="{AB04684C-AFB0-4DF2-90D9-4B737FC831F5}"/>
              </a:ext>
            </a:extLst>
          </p:cNvPr>
          <p:cNvSpPr txBox="1"/>
          <p:nvPr userDrawn="1"/>
        </p:nvSpPr>
        <p:spPr>
          <a:xfrm>
            <a:off x="4038321" y="5022289"/>
            <a:ext cx="1181414" cy="6925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Tree>
    <p:extLst>
      <p:ext uri="{BB962C8B-B14F-4D97-AF65-F5344CB8AC3E}">
        <p14:creationId xmlns:p14="http://schemas.microsoft.com/office/powerpoint/2010/main" val="247633416"/>
      </p:ext>
    </p:extLst>
  </p:cSld>
  <p:clrMap bg1="lt1" tx1="dk1" bg2="lt2" tx2="dk2" accent1="accent1" accent2="accent2" accent3="accent3" accent4="accent4" accent5="accent5" accent6="accent6" hlink="hlink" folHlink="folHlink"/>
  <p:sldLayoutIdLst>
    <p:sldLayoutId id="2147484143" r:id="rId1"/>
    <p:sldLayoutId id="2147487997" r:id="rId2"/>
    <p:sldLayoutId id="2147488002" r:id="rId3"/>
  </p:sldLayoutIdLst>
  <p:hf sldNum="0" hd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8F1CC1F-3068-EC76-A4E8-B3964A00F93C}"/>
              </a:ext>
            </a:extLst>
          </p:cNvPr>
          <p:cNvGraphicFramePr>
            <a:graphicFrameLocks noChangeAspect="1"/>
          </p:cNvGraphicFramePr>
          <p:nvPr userDrawn="1">
            <p:custDataLst>
              <p:tags r:id="rId49"/>
            </p:custDataLst>
            <p:extLst>
              <p:ext uri="{D42A27DB-BD31-4B8C-83A1-F6EECF244321}">
                <p14:modId xmlns:p14="http://schemas.microsoft.com/office/powerpoint/2010/main" val="377791081"/>
              </p:ext>
            </p:ext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0" imgW="425" imgH="426" progId="TCLayout.ActiveDocument.1">
                  <p:embed/>
                </p:oleObj>
              </mc:Choice>
              <mc:Fallback>
                <p:oleObj name="think-cell Slide" r:id="rId50" imgW="425" imgH="426" progId="TCLayout.ActiveDocument.1">
                  <p:embed/>
                  <p:pic>
                    <p:nvPicPr>
                      <p:cNvPr id="3" name="Object 2" hidden="1">
                        <a:extLst>
                          <a:ext uri="{FF2B5EF4-FFF2-40B4-BE49-F238E27FC236}">
                            <a16:creationId xmlns:a16="http://schemas.microsoft.com/office/drawing/2014/main" id="{98F1CC1F-3068-EC76-A4E8-B3964A00F93C}"/>
                          </a:ext>
                        </a:extLst>
                      </p:cNvPr>
                      <p:cNvPicPr/>
                      <p:nvPr/>
                    </p:nvPicPr>
                    <p:blipFill>
                      <a:blip r:embed="rId51"/>
                      <a:stretch>
                        <a:fillRect/>
                      </a:stretch>
                    </p:blipFill>
                    <p:spPr>
                      <a:xfrm>
                        <a:off x="1191" y="1191"/>
                        <a:ext cx="1191" cy="1191"/>
                      </a:xfrm>
                      <a:prstGeom prst="rect">
                        <a:avLst/>
                      </a:prstGeom>
                    </p:spPr>
                  </p:pic>
                </p:oleObj>
              </mc:Fallback>
            </mc:AlternateContent>
          </a:graphicData>
        </a:graphic>
      </p:graphicFrame>
      <p:pic>
        <p:nvPicPr>
          <p:cNvPr id="5" name="Picture 4"/>
          <p:cNvPicPr>
            <a:picLocks noChangeAspect="1"/>
          </p:cNvPicPr>
          <p:nvPr userDrawn="1"/>
        </p:nvPicPr>
        <p:blipFill>
          <a:blip r:embed="rId52">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78"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
        <p:nvSpPr>
          <p:cNvPr id="2" name="MSIPCMContentMarking" descr="{&quot;HashCode&quot;:-1876667767,&quot;Placement&quot;:&quot;Footer&quot;,&quot;Top&quot;:523.380066,&quot;Left&quot;:0.0,&quot;SlideWidth&quot;:960,&quot;SlideHeight&quot;:540}">
            <a:extLst>
              <a:ext uri="{FF2B5EF4-FFF2-40B4-BE49-F238E27FC236}">
                <a16:creationId xmlns:a16="http://schemas.microsoft.com/office/drawing/2014/main" id="{828C53C8-2EED-E1FB-DB7E-A8E293683173}"/>
              </a:ext>
            </a:extLst>
          </p:cNvPr>
          <p:cNvSpPr txBox="1"/>
          <p:nvPr userDrawn="1"/>
        </p:nvSpPr>
        <p:spPr>
          <a:xfrm>
            <a:off x="0" y="5023953"/>
            <a:ext cx="888756" cy="80791"/>
          </a:xfrm>
          <a:prstGeom prst="rect">
            <a:avLst/>
          </a:prstGeom>
          <a:noFill/>
        </p:spPr>
        <p:txBody>
          <a:bodyPr vert="horz" wrap="square" lIns="0" tIns="0" rIns="0" bIns="0" rtlCol="0" anchor="ctr" anchorCtr="1">
            <a:spAutoFit/>
          </a:bodyPr>
          <a:lstStyle/>
          <a:p>
            <a:pPr algn="l">
              <a:spcBef>
                <a:spcPts val="0"/>
              </a:spcBef>
              <a:spcAft>
                <a:spcPts val="0"/>
              </a:spcAft>
            </a:pPr>
            <a:r>
              <a:rPr lang="en-US" sz="525">
                <a:solidFill>
                  <a:srgbClr val="737373"/>
                </a:solidFill>
                <a:latin typeface="Calibri" panose="020F0502020204030204" pitchFamily="34" charset="0"/>
              </a:rPr>
              <a:t>Internal Use - Confidential</a:t>
            </a:r>
          </a:p>
        </p:txBody>
      </p:sp>
    </p:spTree>
    <p:extLst>
      <p:ext uri="{BB962C8B-B14F-4D97-AF65-F5344CB8AC3E}">
        <p14:creationId xmlns:p14="http://schemas.microsoft.com/office/powerpoint/2010/main" val="1367774936"/>
      </p:ext>
    </p:extLst>
  </p:cSld>
  <p:clrMap bg1="lt1" tx1="dk1" bg2="lt2" tx2="dk2" accent1="accent1" accent2="accent2" accent3="accent3" accent4="accent4" accent5="accent5" accent6="accent6" hlink="hlink" folHlink="folHlink"/>
  <p:sldLayoutIdLst>
    <p:sldLayoutId id="2147487947" r:id="rId1"/>
    <p:sldLayoutId id="2147487948" r:id="rId2"/>
    <p:sldLayoutId id="2147487949" r:id="rId3"/>
    <p:sldLayoutId id="2147487950" r:id="rId4"/>
    <p:sldLayoutId id="2147487951" r:id="rId5"/>
    <p:sldLayoutId id="2147487952" r:id="rId6"/>
    <p:sldLayoutId id="2147487953" r:id="rId7"/>
    <p:sldLayoutId id="2147487954" r:id="rId8"/>
    <p:sldLayoutId id="2147487955" r:id="rId9"/>
    <p:sldLayoutId id="2147487956" r:id="rId10"/>
    <p:sldLayoutId id="2147487957" r:id="rId11"/>
    <p:sldLayoutId id="2147487958" r:id="rId12"/>
    <p:sldLayoutId id="2147487959" r:id="rId13"/>
    <p:sldLayoutId id="2147487960" r:id="rId14"/>
    <p:sldLayoutId id="2147487961" r:id="rId15"/>
    <p:sldLayoutId id="2147487962" r:id="rId16"/>
    <p:sldLayoutId id="2147487963" r:id="rId17"/>
    <p:sldLayoutId id="2147487964" r:id="rId18"/>
    <p:sldLayoutId id="2147487965" r:id="rId19"/>
    <p:sldLayoutId id="2147487966" r:id="rId20"/>
    <p:sldLayoutId id="2147487967" r:id="rId21"/>
    <p:sldLayoutId id="2147487968" r:id="rId22"/>
    <p:sldLayoutId id="2147487969" r:id="rId23"/>
    <p:sldLayoutId id="2147487970" r:id="rId24"/>
    <p:sldLayoutId id="2147487971" r:id="rId25"/>
    <p:sldLayoutId id="2147487972" r:id="rId26"/>
    <p:sldLayoutId id="2147487973" r:id="rId27"/>
    <p:sldLayoutId id="2147487974" r:id="rId28"/>
    <p:sldLayoutId id="2147487975" r:id="rId29"/>
    <p:sldLayoutId id="2147487976" r:id="rId30"/>
    <p:sldLayoutId id="2147487977" r:id="rId31"/>
    <p:sldLayoutId id="2147487978" r:id="rId32"/>
    <p:sldLayoutId id="2147487979" r:id="rId33"/>
    <p:sldLayoutId id="2147487980" r:id="rId34"/>
    <p:sldLayoutId id="2147487981" r:id="rId35"/>
    <p:sldLayoutId id="2147487982" r:id="rId36"/>
    <p:sldLayoutId id="2147487983" r:id="rId37"/>
    <p:sldLayoutId id="2147487984" r:id="rId38"/>
    <p:sldLayoutId id="2147487985" r:id="rId39"/>
    <p:sldLayoutId id="2147487986" r:id="rId40"/>
    <p:sldLayoutId id="2147487987" r:id="rId41"/>
    <p:sldLayoutId id="2147487988" r:id="rId42"/>
    <p:sldLayoutId id="2147487989" r:id="rId43"/>
    <p:sldLayoutId id="2147487990" r:id="rId44"/>
    <p:sldLayoutId id="2147487991" r:id="rId45"/>
    <p:sldLayoutId id="2147487992" r:id="rId46"/>
    <p:sldLayoutId id="2147487993" r:id="rId47"/>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F1A4F9-0CDA-4E54-AB17-ED60C7A00EAF}"/>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8025940" y="4986780"/>
            <a:ext cx="1078992" cy="140268"/>
          </a:xfrm>
          <a:prstGeom prst="rect">
            <a:avLst/>
          </a:prstGeom>
        </p:spPr>
      </p:pic>
      <p:sp>
        <p:nvSpPr>
          <p:cNvPr id="9" name="MSIPCMContentMarking" descr="{&quot;HashCode&quot;:-1912962988,&quot;Placement&quot;:&quot;Footer&quot;}">
            <a:extLst>
              <a:ext uri="{FF2B5EF4-FFF2-40B4-BE49-F238E27FC236}">
                <a16:creationId xmlns:a16="http://schemas.microsoft.com/office/drawing/2014/main" id="{7E2131E4-0FD7-4EB7-A5F4-4921EC5AF318}"/>
              </a:ext>
            </a:extLst>
          </p:cNvPr>
          <p:cNvSpPr txBox="1"/>
          <p:nvPr userDrawn="1"/>
        </p:nvSpPr>
        <p:spPr>
          <a:xfrm>
            <a:off x="1" y="4991797"/>
            <a:ext cx="1185008" cy="92333"/>
          </a:xfrm>
          <a:prstGeom prst="rect">
            <a:avLst/>
          </a:prstGeom>
          <a:noFill/>
        </p:spPr>
        <p:txBody>
          <a:bodyPr vert="horz" wrap="square" lIns="0" tIns="0" rIns="0" bIns="0" rtlCol="0" anchor="ctr" anchorCtr="1">
            <a:spAutoFit/>
          </a:bodyPr>
          <a:lstStyle/>
          <a:p>
            <a:pPr algn="l">
              <a:spcBef>
                <a:spcPts val="0"/>
              </a:spcBef>
              <a:spcAft>
                <a:spcPts val="0"/>
              </a:spcAft>
            </a:pPr>
            <a:r>
              <a:rPr lang="en-US" sz="600">
                <a:solidFill>
                  <a:srgbClr val="7F7F7F"/>
                </a:solidFill>
                <a:latin typeface="+mj-lt"/>
              </a:rPr>
              <a:t>Internal Use - Confidential</a:t>
            </a:r>
          </a:p>
        </p:txBody>
      </p:sp>
      <p:sp>
        <p:nvSpPr>
          <p:cNvPr id="10" name="fl" descr="                              Dell - Internal Use - Confidential&#10;">
            <a:extLst>
              <a:ext uri="{FF2B5EF4-FFF2-40B4-BE49-F238E27FC236}">
                <a16:creationId xmlns:a16="http://schemas.microsoft.com/office/drawing/2014/main" id="{CD2AF732-F8B7-407A-832E-101371A58A85}"/>
              </a:ext>
            </a:extLst>
          </p:cNvPr>
          <p:cNvSpPr txBox="1"/>
          <p:nvPr userDrawn="1"/>
        </p:nvSpPr>
        <p:spPr>
          <a:xfrm>
            <a:off x="4057650" y="5022289"/>
            <a:ext cx="891270" cy="6925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 Dell Inc. All Rights Reserved.</a:t>
            </a:r>
          </a:p>
        </p:txBody>
      </p:sp>
      <p:sp>
        <p:nvSpPr>
          <p:cNvPr id="11" name="TextBox 19">
            <a:extLst>
              <a:ext uri="{FF2B5EF4-FFF2-40B4-BE49-F238E27FC236}">
                <a16:creationId xmlns:a16="http://schemas.microsoft.com/office/drawing/2014/main" id="{B8017886-0669-4E09-B160-7BF04ECE17CE}"/>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2229555690"/>
      </p:ext>
    </p:extLst>
  </p:cSld>
  <p:clrMap bg1="lt1" tx1="dk1" bg2="lt2" tx2="dk2" accent1="accent1" accent2="accent2" accent3="accent3" accent4="accent4" accent5="accent5" accent6="accent6" hlink="hlink" folHlink="folHlink"/>
  <p:sldLayoutIdLst>
    <p:sldLayoutId id="2147488000" r:id="rId1"/>
    <p:sldLayoutId id="2147488001" r:id="rId2"/>
  </p:sldLayoutIdLst>
  <p:transition spd="slow">
    <p:wipe dir="r"/>
  </p:transition>
  <p:txStyles>
    <p:titleStyle>
      <a:lvl1pPr algn="l" defTabSz="609543" rtl="0" eaLnBrk="1" latinLnBrk="0" hangingPunct="1">
        <a:lnSpc>
          <a:spcPct val="90000"/>
        </a:lnSpc>
        <a:spcBef>
          <a:spcPct val="0"/>
        </a:spcBef>
        <a:buNone/>
        <a:defRPr sz="2933" kern="1200">
          <a:solidFill>
            <a:schemeClr val="tx1"/>
          </a:solidFill>
          <a:latin typeface="+mj-lt"/>
          <a:ea typeface="+mj-ea"/>
          <a:cs typeface="+mj-cs"/>
        </a:defRPr>
      </a:lvl1pPr>
    </p:titleStyle>
    <p:bodyStyle>
      <a:lvl1pPr marL="152387" indent="-152387" algn="l" defTabSz="609543" rtl="0" eaLnBrk="1" latinLnBrk="0" hangingPunct="1">
        <a:lnSpc>
          <a:spcPct val="90000"/>
        </a:lnSpc>
        <a:spcBef>
          <a:spcPts val="667"/>
        </a:spcBef>
        <a:buFont typeface="Arial" panose="020B0604020202020204" pitchFamily="34" charset="0"/>
        <a:buChar char="•"/>
        <a:defRPr sz="1867" kern="1200">
          <a:solidFill>
            <a:schemeClr val="tx1"/>
          </a:solidFill>
          <a:latin typeface="+mn-lt"/>
          <a:ea typeface="+mn-ea"/>
          <a:cs typeface="+mn-cs"/>
        </a:defRPr>
      </a:lvl1pPr>
      <a:lvl2pPr marL="457157" indent="-152387" algn="l" defTabSz="609543" rtl="0" eaLnBrk="1" latinLnBrk="0" hangingPunct="1">
        <a:lnSpc>
          <a:spcPct val="90000"/>
        </a:lnSpc>
        <a:spcBef>
          <a:spcPts val="333"/>
        </a:spcBef>
        <a:buFont typeface="Arial" panose="020B0604020202020204" pitchFamily="34" charset="0"/>
        <a:buChar char="•"/>
        <a:defRPr sz="1600" kern="1200">
          <a:solidFill>
            <a:schemeClr val="tx1"/>
          </a:solidFill>
          <a:latin typeface="+mn-lt"/>
          <a:ea typeface="+mn-ea"/>
          <a:cs typeface="+mn-cs"/>
        </a:defRPr>
      </a:lvl2pPr>
      <a:lvl3pPr marL="761928" indent="-152387" algn="l" defTabSz="609543" rtl="0" eaLnBrk="1" latinLnBrk="0" hangingPunct="1">
        <a:lnSpc>
          <a:spcPct val="90000"/>
        </a:lnSpc>
        <a:spcBef>
          <a:spcPts val="333"/>
        </a:spcBef>
        <a:buFont typeface="Arial" panose="020B0604020202020204" pitchFamily="34" charset="0"/>
        <a:buChar char="•"/>
        <a:defRPr sz="1333" kern="1200">
          <a:solidFill>
            <a:schemeClr val="tx1"/>
          </a:solidFill>
          <a:latin typeface="+mn-lt"/>
          <a:ea typeface="+mn-ea"/>
          <a:cs typeface="+mn-cs"/>
        </a:defRPr>
      </a:lvl3pPr>
      <a:lvl4pPr marL="1066698"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4pPr>
      <a:lvl5pPr marL="1371471"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5pPr>
      <a:lvl6pPr marL="1676242"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013"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5784"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556" indent="-152387" algn="l" defTabSz="609543"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09543" rtl="0" eaLnBrk="1" latinLnBrk="0" hangingPunct="1">
        <a:defRPr sz="1200" kern="1200">
          <a:solidFill>
            <a:schemeClr val="tx1"/>
          </a:solidFill>
          <a:latin typeface="+mn-lt"/>
          <a:ea typeface="+mn-ea"/>
          <a:cs typeface="+mn-cs"/>
        </a:defRPr>
      </a:lvl1pPr>
      <a:lvl2pPr marL="304771" algn="l" defTabSz="609543" rtl="0" eaLnBrk="1" latinLnBrk="0" hangingPunct="1">
        <a:defRPr sz="1200" kern="1200">
          <a:solidFill>
            <a:schemeClr val="tx1"/>
          </a:solidFill>
          <a:latin typeface="+mn-lt"/>
          <a:ea typeface="+mn-ea"/>
          <a:cs typeface="+mn-cs"/>
        </a:defRPr>
      </a:lvl2pPr>
      <a:lvl3pPr marL="609543" algn="l" defTabSz="609543" rtl="0" eaLnBrk="1" latinLnBrk="0" hangingPunct="1">
        <a:defRPr sz="1200" kern="1200">
          <a:solidFill>
            <a:schemeClr val="tx1"/>
          </a:solidFill>
          <a:latin typeface="+mn-lt"/>
          <a:ea typeface="+mn-ea"/>
          <a:cs typeface="+mn-cs"/>
        </a:defRPr>
      </a:lvl3pPr>
      <a:lvl4pPr marL="914313" algn="l" defTabSz="609543" rtl="0" eaLnBrk="1" latinLnBrk="0" hangingPunct="1">
        <a:defRPr sz="1200" kern="1200">
          <a:solidFill>
            <a:schemeClr val="tx1"/>
          </a:solidFill>
          <a:latin typeface="+mn-lt"/>
          <a:ea typeface="+mn-ea"/>
          <a:cs typeface="+mn-cs"/>
        </a:defRPr>
      </a:lvl4pPr>
      <a:lvl5pPr marL="1219085" algn="l" defTabSz="609543" rtl="0" eaLnBrk="1" latinLnBrk="0" hangingPunct="1">
        <a:defRPr sz="1200" kern="1200">
          <a:solidFill>
            <a:schemeClr val="tx1"/>
          </a:solidFill>
          <a:latin typeface="+mn-lt"/>
          <a:ea typeface="+mn-ea"/>
          <a:cs typeface="+mn-cs"/>
        </a:defRPr>
      </a:lvl5pPr>
      <a:lvl6pPr marL="1523856" algn="l" defTabSz="609543" rtl="0" eaLnBrk="1" latinLnBrk="0" hangingPunct="1">
        <a:defRPr sz="1200" kern="1200">
          <a:solidFill>
            <a:schemeClr val="tx1"/>
          </a:solidFill>
          <a:latin typeface="+mn-lt"/>
          <a:ea typeface="+mn-ea"/>
          <a:cs typeface="+mn-cs"/>
        </a:defRPr>
      </a:lvl6pPr>
      <a:lvl7pPr marL="1828628" algn="l" defTabSz="609543" rtl="0" eaLnBrk="1" latinLnBrk="0" hangingPunct="1">
        <a:defRPr sz="1200" kern="1200">
          <a:solidFill>
            <a:schemeClr val="tx1"/>
          </a:solidFill>
          <a:latin typeface="+mn-lt"/>
          <a:ea typeface="+mn-ea"/>
          <a:cs typeface="+mn-cs"/>
        </a:defRPr>
      </a:lvl7pPr>
      <a:lvl8pPr marL="2133399" algn="l" defTabSz="609543" rtl="0" eaLnBrk="1" latinLnBrk="0" hangingPunct="1">
        <a:defRPr sz="1200" kern="1200">
          <a:solidFill>
            <a:schemeClr val="tx1"/>
          </a:solidFill>
          <a:latin typeface="+mn-lt"/>
          <a:ea typeface="+mn-ea"/>
          <a:cs typeface="+mn-cs"/>
        </a:defRPr>
      </a:lvl8pPr>
      <a:lvl9pPr marL="2438170" algn="l" defTabSz="609543"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73">
          <p15:clr>
            <a:srgbClr val="F26B43"/>
          </p15:clr>
        </p15:guide>
        <p15:guide id="2" orient="horz" pos="368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87"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3342587027"/>
      </p:ext>
    </p:extLst>
  </p:cSld>
  <p:clrMap bg1="lt1" tx1="dk1" bg2="lt2" tx2="dk2" accent1="accent1" accent2="accent2" accent3="accent3" accent4="accent4" accent5="accent5" accent6="accent6" hlink="hlink" folHlink="folHlink"/>
  <p:sldLayoutIdLst>
    <p:sldLayoutId id="2147488014" r:id="rId1"/>
    <p:sldLayoutId id="2147488015" r:id="rId2"/>
    <p:sldLayoutId id="2147488016" r:id="rId3"/>
    <p:sldLayoutId id="2147488017" r:id="rId4"/>
    <p:sldLayoutId id="2147488018" r:id="rId5"/>
    <p:sldLayoutId id="2147488019" r:id="rId6"/>
    <p:sldLayoutId id="2147488020" r:id="rId7"/>
    <p:sldLayoutId id="2147488021" r:id="rId8"/>
    <p:sldLayoutId id="2147488022" r:id="rId9"/>
    <p:sldLayoutId id="2147488023" r:id="rId10"/>
    <p:sldLayoutId id="2147488024" r:id="rId11"/>
    <p:sldLayoutId id="2147488025" r:id="rId12"/>
    <p:sldLayoutId id="2147488026" r:id="rId13"/>
    <p:sldLayoutId id="2147488027" r:id="rId14"/>
    <p:sldLayoutId id="2147488028" r:id="rId15"/>
    <p:sldLayoutId id="2147488029" r:id="rId16"/>
    <p:sldLayoutId id="2147488030" r:id="rId17"/>
    <p:sldLayoutId id="2147488031" r:id="rId18"/>
    <p:sldLayoutId id="2147488032" r:id="rId19"/>
    <p:sldLayoutId id="2147488033" r:id="rId20"/>
    <p:sldLayoutId id="2147488034" r:id="rId21"/>
    <p:sldLayoutId id="2147488035" r:id="rId22"/>
    <p:sldLayoutId id="2147488036" r:id="rId23"/>
    <p:sldLayoutId id="2147488037" r:id="rId24"/>
    <p:sldLayoutId id="2147488038" r:id="rId25"/>
    <p:sldLayoutId id="2147488039" r:id="rId26"/>
    <p:sldLayoutId id="2147488040" r:id="rId27"/>
    <p:sldLayoutId id="2147488041" r:id="rId28"/>
    <p:sldLayoutId id="2147488042" r:id="rId29"/>
    <p:sldLayoutId id="2147488043" r:id="rId30"/>
    <p:sldLayoutId id="2147488044" r:id="rId31"/>
    <p:sldLayoutId id="2147488045" r:id="rId32"/>
    <p:sldLayoutId id="2147488046" r:id="rId33"/>
    <p:sldLayoutId id="2147488047" r:id="rId34"/>
    <p:sldLayoutId id="2147488048" r:id="rId35"/>
    <p:sldLayoutId id="2147488049" r:id="rId36"/>
    <p:sldLayoutId id="2147488050" r:id="rId37"/>
    <p:sldLayoutId id="2147488051" r:id="rId38"/>
    <p:sldLayoutId id="2147488052" r:id="rId39"/>
    <p:sldLayoutId id="2147488053" r:id="rId40"/>
    <p:sldLayoutId id="2147488054" r:id="rId41"/>
    <p:sldLayoutId id="2147488055" r:id="rId42"/>
    <p:sldLayoutId id="2147488056" r:id="rId43"/>
    <p:sldLayoutId id="2147488057" r:id="rId44"/>
    <p:sldLayoutId id="2147488058" r:id="rId45"/>
  </p:sldLayoutIdLst>
  <p:txStyles>
    <p:titleStyle>
      <a:lvl1pPr algn="l" defTabSz="68579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8" indent="-171448" algn="l" defTabSz="68579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3" indent="-171448" algn="l" defTabSz="68579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7" indent="-171448" algn="l" defTabSz="68579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8"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6"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1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7"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0" rtl="0" eaLnBrk="1" latinLnBrk="0" hangingPunct="1">
        <a:defRPr sz="1350" kern="1200">
          <a:solidFill>
            <a:schemeClr val="tx1"/>
          </a:solidFill>
          <a:latin typeface="+mn-lt"/>
          <a:ea typeface="+mn-ea"/>
          <a:cs typeface="+mn-cs"/>
        </a:defRPr>
      </a:lvl1pPr>
      <a:lvl2pPr marL="342896" algn="l" defTabSz="685790" rtl="0" eaLnBrk="1" latinLnBrk="0" hangingPunct="1">
        <a:defRPr sz="1350" kern="1200">
          <a:solidFill>
            <a:schemeClr val="tx1"/>
          </a:solidFill>
          <a:latin typeface="+mn-lt"/>
          <a:ea typeface="+mn-ea"/>
          <a:cs typeface="+mn-cs"/>
        </a:defRPr>
      </a:lvl2pPr>
      <a:lvl3pPr marL="685790" algn="l" defTabSz="685790" rtl="0" eaLnBrk="1" latinLnBrk="0" hangingPunct="1">
        <a:defRPr sz="1350" kern="1200">
          <a:solidFill>
            <a:schemeClr val="tx1"/>
          </a:solidFill>
          <a:latin typeface="+mn-lt"/>
          <a:ea typeface="+mn-ea"/>
          <a:cs typeface="+mn-cs"/>
        </a:defRPr>
      </a:lvl3pPr>
      <a:lvl4pPr marL="1028684" algn="l" defTabSz="685790" rtl="0" eaLnBrk="1" latinLnBrk="0" hangingPunct="1">
        <a:defRPr sz="1350" kern="1200">
          <a:solidFill>
            <a:schemeClr val="tx1"/>
          </a:solidFill>
          <a:latin typeface="+mn-lt"/>
          <a:ea typeface="+mn-ea"/>
          <a:cs typeface="+mn-cs"/>
        </a:defRPr>
      </a:lvl4pPr>
      <a:lvl5pPr marL="1371580" algn="l" defTabSz="685790" rtl="0" eaLnBrk="1" latinLnBrk="0" hangingPunct="1">
        <a:defRPr sz="1350" kern="1200">
          <a:solidFill>
            <a:schemeClr val="tx1"/>
          </a:solidFill>
          <a:latin typeface="+mn-lt"/>
          <a:ea typeface="+mn-ea"/>
          <a:cs typeface="+mn-cs"/>
        </a:defRPr>
      </a:lvl5pPr>
      <a:lvl6pPr marL="1714475" algn="l" defTabSz="685790" rtl="0" eaLnBrk="1" latinLnBrk="0" hangingPunct="1">
        <a:defRPr sz="1350" kern="1200">
          <a:solidFill>
            <a:schemeClr val="tx1"/>
          </a:solidFill>
          <a:latin typeface="+mn-lt"/>
          <a:ea typeface="+mn-ea"/>
          <a:cs typeface="+mn-cs"/>
        </a:defRPr>
      </a:lvl6pPr>
      <a:lvl7pPr marL="2057369" algn="l" defTabSz="685790" rtl="0" eaLnBrk="1" latinLnBrk="0" hangingPunct="1">
        <a:defRPr sz="1350" kern="1200">
          <a:solidFill>
            <a:schemeClr val="tx1"/>
          </a:solidFill>
          <a:latin typeface="+mn-lt"/>
          <a:ea typeface="+mn-ea"/>
          <a:cs typeface="+mn-cs"/>
        </a:defRPr>
      </a:lvl7pPr>
      <a:lvl8pPr marL="2400264" algn="l" defTabSz="685790" rtl="0" eaLnBrk="1" latinLnBrk="0" hangingPunct="1">
        <a:defRPr sz="1350" kern="1200">
          <a:solidFill>
            <a:schemeClr val="tx1"/>
          </a:solidFill>
          <a:latin typeface="+mn-lt"/>
          <a:ea typeface="+mn-ea"/>
          <a:cs typeface="+mn-cs"/>
        </a:defRPr>
      </a:lvl8pPr>
      <a:lvl9pPr marL="2743160" algn="l" defTabSz="68579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95000"/>
          </a:schemeClr>
        </a:solidFill>
        <a:effectLst/>
      </p:bgPr>
    </p:bg>
    <p:spTree>
      <p:nvGrpSpPr>
        <p:cNvPr id="1" name=""/>
        <p:cNvGrpSpPr/>
        <p:nvPr/>
      </p:nvGrpSpPr>
      <p:grpSpPr>
        <a:xfrm>
          <a:off x="0" y="0"/>
          <a:ext cx="0" cy="0"/>
          <a:chOff x="0" y="0"/>
          <a:chExt cx="0" cy="0"/>
        </a:xfrm>
      </p:grpSpPr>
      <p:sp>
        <p:nvSpPr>
          <p:cNvPr id="7" name="fl" descr="Copyright © Dell Inc. All Rights Reserved."/>
          <p:cNvSpPr txBox="1"/>
          <p:nvPr userDrawn="1"/>
        </p:nvSpPr>
        <p:spPr>
          <a:xfrm>
            <a:off x="4027977" y="5023059"/>
            <a:ext cx="1181414" cy="6925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
        <p:nvSpPr>
          <p:cNvPr id="6" name="TextBox 19">
            <a:extLst>
              <a:ext uri="{C183D7F6-B498-43B3-948B-1728B52AA6E4}">
                <adec:decorative xmlns:adec="http://schemas.microsoft.com/office/drawing/2017/decorative" val="1"/>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19E10129-E59F-4F05-87F2-94AAB872E2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Tree>
    <p:extLst>
      <p:ext uri="{BB962C8B-B14F-4D97-AF65-F5344CB8AC3E}">
        <p14:creationId xmlns:p14="http://schemas.microsoft.com/office/powerpoint/2010/main" val="2105109771"/>
      </p:ext>
    </p:extLst>
  </p:cSld>
  <p:clrMap bg1="lt1" tx1="dk1" bg2="lt2" tx2="dk2" accent1="accent1" accent2="accent2" accent3="accent3" accent4="accent4" accent5="accent5" accent6="accent6" hlink="hlink" folHlink="folHlink"/>
  <p:sldLayoutIdLst>
    <p:sldLayoutId id="2147484168" r:id="rId1"/>
  </p:sldLayoutIdLst>
  <p:txStyles>
    <p:titleStyle>
      <a:lvl1pPr algn="l" defTabSz="68574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8" indent="-171438" algn="l" defTabSz="68574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13" indent="-171438" algn="l" defTabSz="68574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86" indent="-171438" algn="l" defTabSz="68574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60"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35"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80">
          <p15:clr>
            <a:srgbClr val="F26B43"/>
          </p15:clr>
        </p15:guide>
        <p15:guide id="4"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95000"/>
          </a:schemeClr>
        </a:solidFill>
        <a:effectLst/>
      </p:bgPr>
    </p:bg>
    <p:spTree>
      <p:nvGrpSpPr>
        <p:cNvPr id="1" name=""/>
        <p:cNvGrpSpPr/>
        <p:nvPr/>
      </p:nvGrpSpPr>
      <p:grpSpPr>
        <a:xfrm>
          <a:off x="0" y="0"/>
          <a:ext cx="0" cy="0"/>
          <a:chOff x="0" y="0"/>
          <a:chExt cx="0" cy="0"/>
        </a:xfrm>
      </p:grpSpPr>
      <p:sp>
        <p:nvSpPr>
          <p:cNvPr id="7" name="fl" descr="Copyright © Dell Inc. All Rights Reserved."/>
          <p:cNvSpPr txBox="1"/>
          <p:nvPr userDrawn="1"/>
        </p:nvSpPr>
        <p:spPr>
          <a:xfrm>
            <a:off x="4027977" y="5023059"/>
            <a:ext cx="1181414" cy="6925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
        <p:nvSpPr>
          <p:cNvPr id="6" name="TextBox 19">
            <a:extLst>
              <a:ext uri="{C183D7F6-B498-43B3-948B-1728B52AA6E4}">
                <adec:decorative xmlns:adec="http://schemas.microsoft.com/office/drawing/2017/decorative" val="1"/>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19E10129-E59F-4F05-87F2-94AAB872E2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Tree>
    <p:extLst>
      <p:ext uri="{BB962C8B-B14F-4D97-AF65-F5344CB8AC3E}">
        <p14:creationId xmlns:p14="http://schemas.microsoft.com/office/powerpoint/2010/main" val="1717356303"/>
      </p:ext>
    </p:extLst>
  </p:cSld>
  <p:clrMap bg1="lt1" tx1="dk1" bg2="lt2" tx2="dk2" accent1="accent1" accent2="accent2" accent3="accent3" accent4="accent4" accent5="accent5" accent6="accent6" hlink="hlink" folHlink="folHlink"/>
  <p:sldLayoutIdLst>
    <p:sldLayoutId id="2147485314" r:id="rId1"/>
  </p:sldLayoutIdLst>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80">
          <p15:clr>
            <a:srgbClr val="F26B43"/>
          </p15:clr>
        </p15:guide>
        <p15:guide id="4" pos="55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87"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862577703"/>
      </p:ext>
    </p:extLst>
  </p:cSld>
  <p:clrMap bg1="lt1" tx1="dk1" bg2="lt2" tx2="dk2" accent1="accent1" accent2="accent2" accent3="accent3" accent4="accent4" accent5="accent5" accent6="accent6" hlink="hlink" folHlink="folHlink"/>
  <p:sldLayoutIdLst>
    <p:sldLayoutId id="2147487147" r:id="rId1"/>
    <p:sldLayoutId id="2147487149" r:id="rId2"/>
    <p:sldLayoutId id="2147487151" r:id="rId3"/>
    <p:sldLayoutId id="2147487173" r:id="rId4"/>
    <p:sldLayoutId id="2147487174" r:id="rId5"/>
    <p:sldLayoutId id="2147487183" r:id="rId6"/>
    <p:sldLayoutId id="2147488009" r:id="rId7"/>
    <p:sldLayoutId id="2147488012" r:id="rId8"/>
  </p:sldLayoutIdLst>
  <p:txStyles>
    <p:titleStyle>
      <a:lvl1pPr algn="l" defTabSz="68579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8" indent="-171448" algn="l" defTabSz="68579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3" indent="-171448" algn="l" defTabSz="68579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7" indent="-171448" algn="l" defTabSz="68579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8"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6"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1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7"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0" rtl="0" eaLnBrk="1" latinLnBrk="0" hangingPunct="1">
        <a:defRPr sz="1350" kern="1200">
          <a:solidFill>
            <a:schemeClr val="tx1"/>
          </a:solidFill>
          <a:latin typeface="+mn-lt"/>
          <a:ea typeface="+mn-ea"/>
          <a:cs typeface="+mn-cs"/>
        </a:defRPr>
      </a:lvl1pPr>
      <a:lvl2pPr marL="342896" algn="l" defTabSz="685790" rtl="0" eaLnBrk="1" latinLnBrk="0" hangingPunct="1">
        <a:defRPr sz="1350" kern="1200">
          <a:solidFill>
            <a:schemeClr val="tx1"/>
          </a:solidFill>
          <a:latin typeface="+mn-lt"/>
          <a:ea typeface="+mn-ea"/>
          <a:cs typeface="+mn-cs"/>
        </a:defRPr>
      </a:lvl2pPr>
      <a:lvl3pPr marL="685790" algn="l" defTabSz="685790" rtl="0" eaLnBrk="1" latinLnBrk="0" hangingPunct="1">
        <a:defRPr sz="1350" kern="1200">
          <a:solidFill>
            <a:schemeClr val="tx1"/>
          </a:solidFill>
          <a:latin typeface="+mn-lt"/>
          <a:ea typeface="+mn-ea"/>
          <a:cs typeface="+mn-cs"/>
        </a:defRPr>
      </a:lvl3pPr>
      <a:lvl4pPr marL="1028684" algn="l" defTabSz="685790" rtl="0" eaLnBrk="1" latinLnBrk="0" hangingPunct="1">
        <a:defRPr sz="1350" kern="1200">
          <a:solidFill>
            <a:schemeClr val="tx1"/>
          </a:solidFill>
          <a:latin typeface="+mn-lt"/>
          <a:ea typeface="+mn-ea"/>
          <a:cs typeface="+mn-cs"/>
        </a:defRPr>
      </a:lvl4pPr>
      <a:lvl5pPr marL="1371580" algn="l" defTabSz="685790" rtl="0" eaLnBrk="1" latinLnBrk="0" hangingPunct="1">
        <a:defRPr sz="1350" kern="1200">
          <a:solidFill>
            <a:schemeClr val="tx1"/>
          </a:solidFill>
          <a:latin typeface="+mn-lt"/>
          <a:ea typeface="+mn-ea"/>
          <a:cs typeface="+mn-cs"/>
        </a:defRPr>
      </a:lvl5pPr>
      <a:lvl6pPr marL="1714475" algn="l" defTabSz="685790" rtl="0" eaLnBrk="1" latinLnBrk="0" hangingPunct="1">
        <a:defRPr sz="1350" kern="1200">
          <a:solidFill>
            <a:schemeClr val="tx1"/>
          </a:solidFill>
          <a:latin typeface="+mn-lt"/>
          <a:ea typeface="+mn-ea"/>
          <a:cs typeface="+mn-cs"/>
        </a:defRPr>
      </a:lvl6pPr>
      <a:lvl7pPr marL="2057369" algn="l" defTabSz="685790" rtl="0" eaLnBrk="1" latinLnBrk="0" hangingPunct="1">
        <a:defRPr sz="1350" kern="1200">
          <a:solidFill>
            <a:schemeClr val="tx1"/>
          </a:solidFill>
          <a:latin typeface="+mn-lt"/>
          <a:ea typeface="+mn-ea"/>
          <a:cs typeface="+mn-cs"/>
        </a:defRPr>
      </a:lvl7pPr>
      <a:lvl8pPr marL="2400264" algn="l" defTabSz="685790" rtl="0" eaLnBrk="1" latinLnBrk="0" hangingPunct="1">
        <a:defRPr sz="1350" kern="1200">
          <a:solidFill>
            <a:schemeClr val="tx1"/>
          </a:solidFill>
          <a:latin typeface="+mn-lt"/>
          <a:ea typeface="+mn-ea"/>
          <a:cs typeface="+mn-cs"/>
        </a:defRPr>
      </a:lvl8pPr>
      <a:lvl9pPr marL="2743160" algn="l" defTabSz="68579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userDrawn="1"/>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87"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userDrawn="1"/>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160283100"/>
      </p:ext>
    </p:extLst>
  </p:cSld>
  <p:clrMap bg1="lt1" tx1="dk1" bg2="lt2" tx2="dk2" accent1="accent1" accent2="accent2" accent3="accent3" accent4="accent4" accent5="accent5" accent6="accent6" hlink="hlink" folHlink="folHlink"/>
  <p:sldLayoutIdLst>
    <p:sldLayoutId id="2147487219" r:id="rId1"/>
    <p:sldLayoutId id="2147487921" r:id="rId2"/>
    <p:sldLayoutId id="2147487995" r:id="rId3"/>
    <p:sldLayoutId id="2147488003" r:id="rId4"/>
    <p:sldLayoutId id="2147488008" r:id="rId5"/>
    <p:sldLayoutId id="2147488011" r:id="rId6"/>
  </p:sldLayoutIdLst>
  <p:txStyles>
    <p:titleStyle>
      <a:lvl1pPr algn="l" defTabSz="68579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8" indent="-171448" algn="l" defTabSz="68579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43" indent="-171448" algn="l" defTabSz="68579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7" indent="-171448" algn="l" defTabSz="68579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3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28"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2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16"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12"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07" indent="-171448" algn="l" defTabSz="6857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90" rtl="0" eaLnBrk="1" latinLnBrk="0" hangingPunct="1">
        <a:defRPr sz="1350" kern="1200">
          <a:solidFill>
            <a:schemeClr val="tx1"/>
          </a:solidFill>
          <a:latin typeface="+mn-lt"/>
          <a:ea typeface="+mn-ea"/>
          <a:cs typeface="+mn-cs"/>
        </a:defRPr>
      </a:lvl1pPr>
      <a:lvl2pPr marL="342896" algn="l" defTabSz="685790" rtl="0" eaLnBrk="1" latinLnBrk="0" hangingPunct="1">
        <a:defRPr sz="1350" kern="1200">
          <a:solidFill>
            <a:schemeClr val="tx1"/>
          </a:solidFill>
          <a:latin typeface="+mn-lt"/>
          <a:ea typeface="+mn-ea"/>
          <a:cs typeface="+mn-cs"/>
        </a:defRPr>
      </a:lvl2pPr>
      <a:lvl3pPr marL="685790" algn="l" defTabSz="685790" rtl="0" eaLnBrk="1" latinLnBrk="0" hangingPunct="1">
        <a:defRPr sz="1350" kern="1200">
          <a:solidFill>
            <a:schemeClr val="tx1"/>
          </a:solidFill>
          <a:latin typeface="+mn-lt"/>
          <a:ea typeface="+mn-ea"/>
          <a:cs typeface="+mn-cs"/>
        </a:defRPr>
      </a:lvl3pPr>
      <a:lvl4pPr marL="1028684" algn="l" defTabSz="685790" rtl="0" eaLnBrk="1" latinLnBrk="0" hangingPunct="1">
        <a:defRPr sz="1350" kern="1200">
          <a:solidFill>
            <a:schemeClr val="tx1"/>
          </a:solidFill>
          <a:latin typeface="+mn-lt"/>
          <a:ea typeface="+mn-ea"/>
          <a:cs typeface="+mn-cs"/>
        </a:defRPr>
      </a:lvl4pPr>
      <a:lvl5pPr marL="1371580" algn="l" defTabSz="685790" rtl="0" eaLnBrk="1" latinLnBrk="0" hangingPunct="1">
        <a:defRPr sz="1350" kern="1200">
          <a:solidFill>
            <a:schemeClr val="tx1"/>
          </a:solidFill>
          <a:latin typeface="+mn-lt"/>
          <a:ea typeface="+mn-ea"/>
          <a:cs typeface="+mn-cs"/>
        </a:defRPr>
      </a:lvl5pPr>
      <a:lvl6pPr marL="1714475" algn="l" defTabSz="685790" rtl="0" eaLnBrk="1" latinLnBrk="0" hangingPunct="1">
        <a:defRPr sz="1350" kern="1200">
          <a:solidFill>
            <a:schemeClr val="tx1"/>
          </a:solidFill>
          <a:latin typeface="+mn-lt"/>
          <a:ea typeface="+mn-ea"/>
          <a:cs typeface="+mn-cs"/>
        </a:defRPr>
      </a:lvl6pPr>
      <a:lvl7pPr marL="2057369" algn="l" defTabSz="685790" rtl="0" eaLnBrk="1" latinLnBrk="0" hangingPunct="1">
        <a:defRPr sz="1350" kern="1200">
          <a:solidFill>
            <a:schemeClr val="tx1"/>
          </a:solidFill>
          <a:latin typeface="+mn-lt"/>
          <a:ea typeface="+mn-ea"/>
          <a:cs typeface="+mn-cs"/>
        </a:defRPr>
      </a:lvl7pPr>
      <a:lvl8pPr marL="2400264" algn="l" defTabSz="685790" rtl="0" eaLnBrk="1" latinLnBrk="0" hangingPunct="1">
        <a:defRPr sz="1350" kern="1200">
          <a:solidFill>
            <a:schemeClr val="tx1"/>
          </a:solidFill>
          <a:latin typeface="+mn-lt"/>
          <a:ea typeface="+mn-ea"/>
          <a:cs typeface="+mn-cs"/>
        </a:defRPr>
      </a:lvl8pPr>
      <a:lvl9pPr marL="2743160" algn="l" defTabSz="68579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7" name="fl" descr="                              Dell - Internal Use - Confidential&#10;"/>
          <p:cNvSpPr txBox="1"/>
          <p:nvPr/>
        </p:nvSpPr>
        <p:spPr>
          <a:xfrm>
            <a:off x="4037400" y="5025752"/>
            <a:ext cx="1069203" cy="62325"/>
          </a:xfrm>
          <a:prstGeom prst="rect">
            <a:avLst/>
          </a:prstGeom>
          <a:noFill/>
        </p:spPr>
        <p:txBody>
          <a:bodyPr vert="horz" wrap="none" lIns="0" tIns="0" rIns="0" bIns="0" rtlCol="0" anchor="ctr" anchorCtr="0">
            <a:spAutoFit/>
          </a:bodyPr>
          <a:lstStyle/>
          <a:p>
            <a:pPr marL="0" marR="0" indent="0" algn="ctr" defTabSz="914378" rtl="0" eaLnBrk="1" fontAlgn="base" latinLnBrk="0" hangingPunct="1">
              <a:lnSpc>
                <a:spcPct val="90000"/>
              </a:lnSpc>
              <a:spcBef>
                <a:spcPts val="100"/>
              </a:spcBef>
              <a:spcAft>
                <a:spcPts val="100"/>
              </a:spcAft>
              <a:buClrTx/>
              <a:buSzTx/>
              <a:buFontTx/>
              <a:buNone/>
              <a:tabLst/>
              <a:defRPr/>
            </a:pPr>
            <a:r>
              <a:rPr lang="en-US" sz="450" b="0" i="0" u="none" baseline="0">
                <a:solidFill>
                  <a:srgbClr val="808080"/>
                </a:solidFill>
                <a:latin typeface="Arial" panose="020B0604020202020204" pitchFamily="34" charset="0"/>
              </a:rPr>
              <a:t>Copyright © Dell Inc. All Rights Reserved.</a:t>
            </a:r>
          </a:p>
        </p:txBody>
      </p:sp>
      <p:sp>
        <p:nvSpPr>
          <p:cNvPr id="6" name="TextBox 19"/>
          <p:cNvSpPr txBox="1"/>
          <p:nvPr/>
        </p:nvSpPr>
        <p:spPr>
          <a:xfrm>
            <a:off x="3840588" y="5026522"/>
            <a:ext cx="70533"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450" b="0" kern="1200" err="1">
              <a:solidFill>
                <a:srgbClr val="808080"/>
              </a:solidFill>
              <a:latin typeface="Arial" panose="020B0604020202020204" pitchFamily="34" charset="0"/>
              <a:ea typeface="+mn-ea"/>
              <a:cs typeface="+mn-cs"/>
            </a:endParaRPr>
          </a:p>
        </p:txBody>
      </p:sp>
    </p:spTree>
    <p:extLst>
      <p:ext uri="{BB962C8B-B14F-4D97-AF65-F5344CB8AC3E}">
        <p14:creationId xmlns:p14="http://schemas.microsoft.com/office/powerpoint/2010/main" val="789923743"/>
      </p:ext>
    </p:extLst>
  </p:cSld>
  <p:clrMap bg1="lt1" tx1="dk1" bg2="lt2" tx2="dk2" accent1="accent1" accent2="accent2" accent3="accent3" accent4="accent4" accent5="accent5" accent6="accent6" hlink="hlink" folHlink="folHlink"/>
  <p:sldLayoutIdLst>
    <p:sldLayoutId id="2147487276"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801762"/>
      </p:ext>
    </p:extLst>
  </p:cSld>
  <p:clrMap bg1="lt1" tx1="dk1" bg2="lt2" tx2="dk2" accent1="accent1" accent2="accent2" accent3="accent3" accent4="accent4" accent5="accent5" accent6="accent6" hlink="hlink" folHlink="folHlink"/>
  <p:sldLayoutIdLst>
    <p:sldLayoutId id="2147487291" r:id="rId1"/>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95000"/>
          </a:schemeClr>
        </a:solidFill>
        <a:effectLst/>
      </p:bgPr>
    </p:bg>
    <p:spTree>
      <p:nvGrpSpPr>
        <p:cNvPr id="1" name=""/>
        <p:cNvGrpSpPr/>
        <p:nvPr/>
      </p:nvGrpSpPr>
      <p:grpSpPr>
        <a:xfrm>
          <a:off x="0" y="0"/>
          <a:ext cx="0" cy="0"/>
          <a:chOff x="0" y="0"/>
          <a:chExt cx="0" cy="0"/>
        </a:xfrm>
      </p:grpSpPr>
      <p:sp>
        <p:nvSpPr>
          <p:cNvPr id="7" name="fl" descr="Copyright © Dell Inc. All Rights Reserved."/>
          <p:cNvSpPr txBox="1"/>
          <p:nvPr userDrawn="1"/>
        </p:nvSpPr>
        <p:spPr>
          <a:xfrm>
            <a:off x="4027977" y="5023059"/>
            <a:ext cx="1181414" cy="69250"/>
          </a:xfrm>
          <a:prstGeom prst="rect">
            <a:avLst/>
          </a:prstGeom>
          <a:noFill/>
        </p:spPr>
        <p:txBody>
          <a:bodyPr vert="horz" wrap="none" lIns="0" tIns="0" rIns="0" bIns="0" rtlCol="0" anchor="ctr" anchorCtr="0">
            <a:spAutoFit/>
          </a:bodyPr>
          <a:lstStyle/>
          <a:p>
            <a:pPr marL="0" marR="0" indent="0" algn="l" defTabSz="914333"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
        <p:nvSpPr>
          <p:cNvPr id="6" name="TextBox 19">
            <a:extLst>
              <a:ext uri="{C183D7F6-B498-43B3-948B-1728B52AA6E4}">
                <adec:decorative xmlns:adec="http://schemas.microsoft.com/office/drawing/2017/decorative" val="1"/>
              </a:ext>
            </a:extLst>
          </p:cNvPr>
          <p:cNvSpPr txBox="1"/>
          <p:nvPr userDrawn="1"/>
        </p:nvSpPr>
        <p:spPr>
          <a:xfrm>
            <a:off x="3857667" y="5023059"/>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19E10129-E59F-4F05-87F2-94AAB872E2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Tree>
    <p:extLst>
      <p:ext uri="{BB962C8B-B14F-4D97-AF65-F5344CB8AC3E}">
        <p14:creationId xmlns:p14="http://schemas.microsoft.com/office/powerpoint/2010/main" val="1265357253"/>
      </p:ext>
    </p:extLst>
  </p:cSld>
  <p:clrMap bg1="lt1" tx1="dk1" bg2="lt2" tx2="dk2" accent1="accent1" accent2="accent2" accent3="accent3" accent4="accent4" accent5="accent5" accent6="accent6" hlink="hlink" folHlink="folHlink"/>
  <p:sldLayoutIdLst>
    <p:sldLayoutId id="2147488059" r:id="rId1"/>
  </p:sldLayoutIdLst>
  <p:txStyles>
    <p:titleStyle>
      <a:lvl1pPr algn="l" defTabSz="68574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8" indent="-171438" algn="l" defTabSz="68574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13" indent="-171438" algn="l" defTabSz="68574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86" indent="-171438" algn="l" defTabSz="68574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60"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35"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09"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684"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558"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433" indent="-171438" algn="l" defTabSz="68574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49" rtl="0" eaLnBrk="1" latinLnBrk="0" hangingPunct="1">
        <a:defRPr sz="1350" kern="1200">
          <a:solidFill>
            <a:schemeClr val="tx1"/>
          </a:solidFill>
          <a:latin typeface="+mn-lt"/>
          <a:ea typeface="+mn-ea"/>
          <a:cs typeface="+mn-cs"/>
        </a:defRPr>
      </a:lvl1pPr>
      <a:lvl2pPr marL="342875" algn="l" defTabSz="685749" rtl="0" eaLnBrk="1" latinLnBrk="0" hangingPunct="1">
        <a:defRPr sz="1350" kern="1200">
          <a:solidFill>
            <a:schemeClr val="tx1"/>
          </a:solidFill>
          <a:latin typeface="+mn-lt"/>
          <a:ea typeface="+mn-ea"/>
          <a:cs typeface="+mn-cs"/>
        </a:defRPr>
      </a:lvl2pPr>
      <a:lvl3pPr marL="685749" algn="l" defTabSz="685749" rtl="0" eaLnBrk="1" latinLnBrk="0" hangingPunct="1">
        <a:defRPr sz="1350" kern="1200">
          <a:solidFill>
            <a:schemeClr val="tx1"/>
          </a:solidFill>
          <a:latin typeface="+mn-lt"/>
          <a:ea typeface="+mn-ea"/>
          <a:cs typeface="+mn-cs"/>
        </a:defRPr>
      </a:lvl3pPr>
      <a:lvl4pPr marL="1028624" algn="l" defTabSz="685749" rtl="0" eaLnBrk="1" latinLnBrk="0" hangingPunct="1">
        <a:defRPr sz="1350" kern="1200">
          <a:solidFill>
            <a:schemeClr val="tx1"/>
          </a:solidFill>
          <a:latin typeface="+mn-lt"/>
          <a:ea typeface="+mn-ea"/>
          <a:cs typeface="+mn-cs"/>
        </a:defRPr>
      </a:lvl4pPr>
      <a:lvl5pPr marL="1371498" algn="l" defTabSz="685749" rtl="0" eaLnBrk="1" latinLnBrk="0" hangingPunct="1">
        <a:defRPr sz="1350" kern="1200">
          <a:solidFill>
            <a:schemeClr val="tx1"/>
          </a:solidFill>
          <a:latin typeface="+mn-lt"/>
          <a:ea typeface="+mn-ea"/>
          <a:cs typeface="+mn-cs"/>
        </a:defRPr>
      </a:lvl5pPr>
      <a:lvl6pPr marL="1714373" algn="l" defTabSz="685749" rtl="0" eaLnBrk="1" latinLnBrk="0" hangingPunct="1">
        <a:defRPr sz="1350" kern="1200">
          <a:solidFill>
            <a:schemeClr val="tx1"/>
          </a:solidFill>
          <a:latin typeface="+mn-lt"/>
          <a:ea typeface="+mn-ea"/>
          <a:cs typeface="+mn-cs"/>
        </a:defRPr>
      </a:lvl6pPr>
      <a:lvl7pPr marL="2057246" algn="l" defTabSz="685749" rtl="0" eaLnBrk="1" latinLnBrk="0" hangingPunct="1">
        <a:defRPr sz="1350" kern="1200">
          <a:solidFill>
            <a:schemeClr val="tx1"/>
          </a:solidFill>
          <a:latin typeface="+mn-lt"/>
          <a:ea typeface="+mn-ea"/>
          <a:cs typeface="+mn-cs"/>
        </a:defRPr>
      </a:lvl7pPr>
      <a:lvl8pPr marL="2400120" algn="l" defTabSz="685749" rtl="0" eaLnBrk="1" latinLnBrk="0" hangingPunct="1">
        <a:defRPr sz="1350" kern="1200">
          <a:solidFill>
            <a:schemeClr val="tx1"/>
          </a:solidFill>
          <a:latin typeface="+mn-lt"/>
          <a:ea typeface="+mn-ea"/>
          <a:cs typeface="+mn-cs"/>
        </a:defRPr>
      </a:lvl8pPr>
      <a:lvl9pPr marL="2742995" algn="l" defTabSz="68574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80">
          <p15:clr>
            <a:srgbClr val="F26B43"/>
          </p15:clr>
        </p15:guide>
        <p15:guide id="4" pos="55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fl" descr="                              Dell - Internal Use - Confidential&#10;">
            <a:extLst>
              <a:ext uri="{FF2B5EF4-FFF2-40B4-BE49-F238E27FC236}">
                <a16:creationId xmlns:a16="http://schemas.microsoft.com/office/drawing/2014/main" id="{4638EE32-0D3D-68F6-B0A1-97742298BCFC}"/>
              </a:ext>
            </a:extLst>
          </p:cNvPr>
          <p:cNvSpPr txBox="1"/>
          <p:nvPr userDrawn="1"/>
        </p:nvSpPr>
        <p:spPr>
          <a:xfrm>
            <a:off x="4038321" y="4905688"/>
            <a:ext cx="1181414" cy="69250"/>
          </a:xfrm>
          <a:prstGeom prst="rect">
            <a:avLst/>
          </a:prstGeom>
          <a:noFill/>
        </p:spPr>
        <p:txBody>
          <a:bodyPr vert="horz" wrap="none" lIns="0" tIns="0" rIns="0" bIns="0" rtlCol="0" anchor="ctr" anchorCtr="0">
            <a:spAutoFit/>
          </a:bodyPr>
          <a:lstStyle/>
          <a:p>
            <a:pPr marL="0" marR="0" indent="0" algn="l" defTabSz="914355" rtl="0" eaLnBrk="1" fontAlgn="base" latinLnBrk="0" hangingPunct="1">
              <a:lnSpc>
                <a:spcPct val="90000"/>
              </a:lnSpc>
              <a:spcBef>
                <a:spcPts val="100"/>
              </a:spcBef>
              <a:spcAft>
                <a:spcPts val="100"/>
              </a:spcAft>
              <a:buClrTx/>
              <a:buSzTx/>
              <a:buFontTx/>
              <a:buNone/>
              <a:tabLst/>
              <a:defRPr/>
            </a:pPr>
            <a:r>
              <a:rPr lang="en-US" sz="500" b="0" i="0" u="none" baseline="0">
                <a:solidFill>
                  <a:srgbClr val="808080"/>
                </a:solidFill>
                <a:latin typeface="Arial" panose="020B0604020202020204" pitchFamily="34" charset="0"/>
              </a:rPr>
              <a:t>Copyright © Dell Inc. All Rights Reserved.</a:t>
            </a:r>
          </a:p>
        </p:txBody>
      </p:sp>
      <p:sp>
        <p:nvSpPr>
          <p:cNvPr id="3" name="TextBox 19">
            <a:extLst>
              <a:ext uri="{FF2B5EF4-FFF2-40B4-BE49-F238E27FC236}">
                <a16:creationId xmlns:a16="http://schemas.microsoft.com/office/drawing/2014/main" id="{E81116FF-2BC7-86F9-3F66-C98ED96D46B9}"/>
              </a:ext>
            </a:extLst>
          </p:cNvPr>
          <p:cNvSpPr txBox="1"/>
          <p:nvPr userDrawn="1"/>
        </p:nvSpPr>
        <p:spPr>
          <a:xfrm>
            <a:off x="3915599" y="4906458"/>
            <a:ext cx="76944" cy="6925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5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500" b="0" kern="1200" err="1">
              <a:solidFill>
                <a:srgbClr val="808080"/>
              </a:solidFill>
              <a:latin typeface="Arial" panose="020B0604020202020204" pitchFamily="34" charset="0"/>
              <a:ea typeface="+mn-ea"/>
              <a:cs typeface="+mn-cs"/>
            </a:endParaRPr>
          </a:p>
        </p:txBody>
      </p:sp>
      <p:pic>
        <p:nvPicPr>
          <p:cNvPr id="9" name="Picture 8">
            <a:extLst>
              <a:ext uri="{FF2B5EF4-FFF2-40B4-BE49-F238E27FC236}">
                <a16:creationId xmlns:a16="http://schemas.microsoft.com/office/drawing/2014/main" id="{BCB085B3-3B62-8DB5-53FA-64263FCD759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802309" y="4834670"/>
            <a:ext cx="1078992" cy="140268"/>
          </a:xfrm>
          <a:prstGeom prst="rect">
            <a:avLst/>
          </a:prstGeom>
        </p:spPr>
      </p:pic>
      <p:sp>
        <p:nvSpPr>
          <p:cNvPr id="4" name="MSIPCMContentMarking" descr="{&quot;HashCode&quot;:-1876667767,&quot;Placement&quot;:&quot;Footer&quot;,&quot;Top&quot;:523.380066,&quot;Left&quot;:0.0,&quot;SlideWidth&quot;:960,&quot;SlideHeight&quot;:540}">
            <a:extLst>
              <a:ext uri="{FF2B5EF4-FFF2-40B4-BE49-F238E27FC236}">
                <a16:creationId xmlns:a16="http://schemas.microsoft.com/office/drawing/2014/main" id="{6FAB5E0C-E6BF-17D1-5794-C072C6081A6D}"/>
              </a:ext>
            </a:extLst>
          </p:cNvPr>
          <p:cNvSpPr txBox="1"/>
          <p:nvPr userDrawn="1"/>
        </p:nvSpPr>
        <p:spPr>
          <a:xfrm>
            <a:off x="0" y="5023953"/>
            <a:ext cx="888756" cy="80791"/>
          </a:xfrm>
          <a:prstGeom prst="rect">
            <a:avLst/>
          </a:prstGeom>
          <a:noFill/>
        </p:spPr>
        <p:txBody>
          <a:bodyPr vert="horz" wrap="square" lIns="0" tIns="0" rIns="0" bIns="0" rtlCol="0" anchor="ctr" anchorCtr="1">
            <a:spAutoFit/>
          </a:bodyPr>
          <a:lstStyle/>
          <a:p>
            <a:pPr algn="l">
              <a:spcBef>
                <a:spcPts val="0"/>
              </a:spcBef>
              <a:spcAft>
                <a:spcPts val="0"/>
              </a:spcAft>
            </a:pPr>
            <a:r>
              <a:rPr lang="en-US" sz="525">
                <a:solidFill>
                  <a:srgbClr val="737373"/>
                </a:solidFill>
                <a:latin typeface="Calibri" panose="020F0502020204030204" pitchFamily="34" charset="0"/>
              </a:rPr>
              <a:t>Internal Use - Confidential</a:t>
            </a:r>
          </a:p>
        </p:txBody>
      </p:sp>
    </p:spTree>
    <p:extLst>
      <p:ext uri="{BB962C8B-B14F-4D97-AF65-F5344CB8AC3E}">
        <p14:creationId xmlns:p14="http://schemas.microsoft.com/office/powerpoint/2010/main" val="3493549424"/>
      </p:ext>
    </p:extLst>
  </p:cSld>
  <p:clrMap bg1="lt1" tx1="dk1" bg2="lt2" tx2="dk2" accent1="accent1" accent2="accent2" accent3="accent3" accent4="accent4" accent5="accent5" accent6="accent6" hlink="hlink" folHlink="folHlink"/>
  <p:sldLayoutIdLst>
    <p:sldLayoutId id="2147487407" r:id="rId1"/>
    <p:sldLayoutId id="2147488010" r:id="rId2"/>
  </p:sldLayoutIdLst>
  <p:txStyles>
    <p:titleStyle>
      <a:lvl1pPr algn="l" defTabSz="68577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4" indent="-171444" algn="l" defTabSz="68577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1" indent="-171444" algn="l" defTabSz="68577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16" indent="-171444" algn="l" defTabSz="68577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02"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89"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75"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60"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48"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35" indent="-171444" algn="l" defTabSz="68577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3" rtl="0" eaLnBrk="1" latinLnBrk="0" hangingPunct="1">
        <a:defRPr sz="1350" kern="1200">
          <a:solidFill>
            <a:schemeClr val="tx1"/>
          </a:solidFill>
          <a:latin typeface="+mn-lt"/>
          <a:ea typeface="+mn-ea"/>
          <a:cs typeface="+mn-cs"/>
        </a:defRPr>
      </a:lvl1pPr>
      <a:lvl2pPr marL="342887" algn="l" defTabSz="685773" rtl="0" eaLnBrk="1" latinLnBrk="0" hangingPunct="1">
        <a:defRPr sz="1350" kern="1200">
          <a:solidFill>
            <a:schemeClr val="tx1"/>
          </a:solidFill>
          <a:latin typeface="+mn-lt"/>
          <a:ea typeface="+mn-ea"/>
          <a:cs typeface="+mn-cs"/>
        </a:defRPr>
      </a:lvl2pPr>
      <a:lvl3pPr marL="685773" algn="l" defTabSz="685773" rtl="0" eaLnBrk="1" latinLnBrk="0" hangingPunct="1">
        <a:defRPr sz="1350" kern="1200">
          <a:solidFill>
            <a:schemeClr val="tx1"/>
          </a:solidFill>
          <a:latin typeface="+mn-lt"/>
          <a:ea typeface="+mn-ea"/>
          <a:cs typeface="+mn-cs"/>
        </a:defRPr>
      </a:lvl3pPr>
      <a:lvl4pPr marL="1028658" algn="l" defTabSz="685773" rtl="0" eaLnBrk="1" latinLnBrk="0" hangingPunct="1">
        <a:defRPr sz="1350" kern="1200">
          <a:solidFill>
            <a:schemeClr val="tx1"/>
          </a:solidFill>
          <a:latin typeface="+mn-lt"/>
          <a:ea typeface="+mn-ea"/>
          <a:cs typeface="+mn-cs"/>
        </a:defRPr>
      </a:lvl4pPr>
      <a:lvl5pPr marL="1371546" algn="l" defTabSz="685773" rtl="0" eaLnBrk="1" latinLnBrk="0" hangingPunct="1">
        <a:defRPr sz="1350" kern="1200">
          <a:solidFill>
            <a:schemeClr val="tx1"/>
          </a:solidFill>
          <a:latin typeface="+mn-lt"/>
          <a:ea typeface="+mn-ea"/>
          <a:cs typeface="+mn-cs"/>
        </a:defRPr>
      </a:lvl5pPr>
      <a:lvl6pPr marL="1714433" algn="l" defTabSz="685773" rtl="0" eaLnBrk="1" latinLnBrk="0" hangingPunct="1">
        <a:defRPr sz="1350" kern="1200">
          <a:solidFill>
            <a:schemeClr val="tx1"/>
          </a:solidFill>
          <a:latin typeface="+mn-lt"/>
          <a:ea typeface="+mn-ea"/>
          <a:cs typeface="+mn-cs"/>
        </a:defRPr>
      </a:lvl6pPr>
      <a:lvl7pPr marL="2057318" algn="l" defTabSz="685773" rtl="0" eaLnBrk="1" latinLnBrk="0" hangingPunct="1">
        <a:defRPr sz="1350" kern="1200">
          <a:solidFill>
            <a:schemeClr val="tx1"/>
          </a:solidFill>
          <a:latin typeface="+mn-lt"/>
          <a:ea typeface="+mn-ea"/>
          <a:cs typeface="+mn-cs"/>
        </a:defRPr>
      </a:lvl7pPr>
      <a:lvl8pPr marL="2400204" algn="l" defTabSz="685773" rtl="0" eaLnBrk="1" latinLnBrk="0" hangingPunct="1">
        <a:defRPr sz="1350" kern="1200">
          <a:solidFill>
            <a:schemeClr val="tx1"/>
          </a:solidFill>
          <a:latin typeface="+mn-lt"/>
          <a:ea typeface="+mn-ea"/>
          <a:cs typeface="+mn-cs"/>
        </a:defRPr>
      </a:lvl8pPr>
      <a:lvl9pPr marL="2743091" algn="l" defTabSz="68577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240">
          <p15:clr>
            <a:srgbClr val="F26B43"/>
          </p15:clr>
        </p15:guide>
        <p15:guide id="4" pos="74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8.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40.png"/><Relationship Id="rId21" Type="http://schemas.openxmlformats.org/officeDocument/2006/relationships/image" Target="../media/image68.sv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4.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svg"/><Relationship Id="rId4" Type="http://schemas.openxmlformats.org/officeDocument/2006/relationships/image" Target="../media/image12.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2.png"/><Relationship Id="rId18" Type="http://schemas.openxmlformats.org/officeDocument/2006/relationships/image" Target="../media/image65.png"/><Relationship Id="rId26" Type="http://schemas.openxmlformats.org/officeDocument/2006/relationships/image" Target="../media/image78.svg"/><Relationship Id="rId3" Type="http://schemas.openxmlformats.org/officeDocument/2006/relationships/image" Target="../media/image40.png"/><Relationship Id="rId21" Type="http://schemas.openxmlformats.org/officeDocument/2006/relationships/image" Target="../media/image74.svg"/><Relationship Id="rId7" Type="http://schemas.openxmlformats.org/officeDocument/2006/relationships/image" Target="../media/image54.png"/><Relationship Id="rId12" Type="http://schemas.openxmlformats.org/officeDocument/2006/relationships/image" Target="../media/image61.png"/><Relationship Id="rId17" Type="http://schemas.openxmlformats.org/officeDocument/2006/relationships/image" Target="../media/image72.svg"/><Relationship Id="rId25" Type="http://schemas.openxmlformats.org/officeDocument/2006/relationships/image" Target="../media/image77.png"/><Relationship Id="rId2" Type="http://schemas.openxmlformats.org/officeDocument/2006/relationships/notesSlide" Target="../notesSlides/notesSlide9.xml"/><Relationship Id="rId16" Type="http://schemas.openxmlformats.org/officeDocument/2006/relationships/image" Target="../media/image67.png"/><Relationship Id="rId20"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image" Target="../media/image71.svg"/><Relationship Id="rId11" Type="http://schemas.openxmlformats.org/officeDocument/2006/relationships/image" Target="../media/image60.png"/><Relationship Id="rId24" Type="http://schemas.openxmlformats.org/officeDocument/2006/relationships/image" Target="../media/image69.png"/><Relationship Id="rId5" Type="http://schemas.openxmlformats.org/officeDocument/2006/relationships/image" Target="../media/image70.png"/><Relationship Id="rId15" Type="http://schemas.openxmlformats.org/officeDocument/2006/relationships/image" Target="../media/image64.png"/><Relationship Id="rId23" Type="http://schemas.openxmlformats.org/officeDocument/2006/relationships/image" Target="../media/image76.svg"/><Relationship Id="rId10" Type="http://schemas.openxmlformats.org/officeDocument/2006/relationships/image" Target="../media/image57.svg"/><Relationship Id="rId19" Type="http://schemas.openxmlformats.org/officeDocument/2006/relationships/image" Target="../media/image66.svg"/><Relationship Id="rId4" Type="http://schemas.openxmlformats.org/officeDocument/2006/relationships/image" Target="../media/image12.png"/><Relationship Id="rId9" Type="http://schemas.openxmlformats.org/officeDocument/2006/relationships/image" Target="../media/image56.png"/><Relationship Id="rId14" Type="http://schemas.openxmlformats.org/officeDocument/2006/relationships/image" Target="../media/image63.png"/><Relationship Id="rId22"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6.svg"/><Relationship Id="rId18" Type="http://schemas.openxmlformats.org/officeDocument/2006/relationships/image" Target="../media/image83.png"/><Relationship Id="rId3" Type="http://schemas.openxmlformats.org/officeDocument/2006/relationships/image" Target="../media/image40.png"/><Relationship Id="rId21" Type="http://schemas.openxmlformats.org/officeDocument/2006/relationships/image" Target="../media/image85.png"/><Relationship Id="rId7" Type="http://schemas.openxmlformats.org/officeDocument/2006/relationships/image" Target="../media/image56.png"/><Relationship Id="rId12" Type="http://schemas.openxmlformats.org/officeDocument/2006/relationships/image" Target="../media/image65.png"/><Relationship Id="rId17" Type="http://schemas.openxmlformats.org/officeDocument/2006/relationships/image" Target="../media/image82.png"/><Relationship Id="rId2" Type="http://schemas.openxmlformats.org/officeDocument/2006/relationships/notesSlide" Target="../notesSlides/notesSlide10.xml"/><Relationship Id="rId16" Type="http://schemas.openxmlformats.org/officeDocument/2006/relationships/image" Target="../media/image81.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55.svg"/><Relationship Id="rId11" Type="http://schemas.openxmlformats.org/officeDocument/2006/relationships/image" Target="../media/image68.svg"/><Relationship Id="rId5" Type="http://schemas.openxmlformats.org/officeDocument/2006/relationships/image" Target="../media/image54.png"/><Relationship Id="rId15" Type="http://schemas.openxmlformats.org/officeDocument/2006/relationships/image" Target="../media/image80.jpeg"/><Relationship Id="rId10" Type="http://schemas.openxmlformats.org/officeDocument/2006/relationships/image" Target="../media/image67.png"/><Relationship Id="rId19" Type="http://schemas.openxmlformats.org/officeDocument/2006/relationships/image" Target="../media/image84.png"/><Relationship Id="rId4" Type="http://schemas.openxmlformats.org/officeDocument/2006/relationships/image" Target="../media/image12.png"/><Relationship Id="rId9" Type="http://schemas.openxmlformats.org/officeDocument/2006/relationships/image" Target="../media/image60.png"/><Relationship Id="rId14" Type="http://schemas.openxmlformats.org/officeDocument/2006/relationships/image" Target="../media/image79.png"/><Relationship Id="rId22" Type="http://schemas.openxmlformats.org/officeDocument/2006/relationships/image" Target="../media/image86.svg"/></Relationships>
</file>

<file path=ppt/slides/_rels/slide16.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90.svg"/><Relationship Id="rId18" Type="http://schemas.openxmlformats.org/officeDocument/2006/relationships/image" Target="../media/image81.png"/><Relationship Id="rId3" Type="http://schemas.openxmlformats.org/officeDocument/2006/relationships/image" Target="../media/image40.png"/><Relationship Id="rId21" Type="http://schemas.openxmlformats.org/officeDocument/2006/relationships/image" Target="../media/image69.png"/><Relationship Id="rId7" Type="http://schemas.openxmlformats.org/officeDocument/2006/relationships/image" Target="../media/image65.png"/><Relationship Id="rId12" Type="http://schemas.openxmlformats.org/officeDocument/2006/relationships/image" Target="../media/image89.png"/><Relationship Id="rId17" Type="http://schemas.openxmlformats.org/officeDocument/2006/relationships/image" Target="../media/image80.jpeg"/><Relationship Id="rId2" Type="http://schemas.openxmlformats.org/officeDocument/2006/relationships/notesSlide" Target="../notesSlides/notesSlide11.xml"/><Relationship Id="rId16" Type="http://schemas.openxmlformats.org/officeDocument/2006/relationships/image" Target="../media/image92.svg"/><Relationship Id="rId20" Type="http://schemas.openxmlformats.org/officeDocument/2006/relationships/image" Target="../media/image82.png"/><Relationship Id="rId1" Type="http://schemas.openxmlformats.org/officeDocument/2006/relationships/slideLayout" Target="../slideLayouts/slideLayout14.xml"/><Relationship Id="rId6" Type="http://schemas.openxmlformats.org/officeDocument/2006/relationships/image" Target="../media/image68.svg"/><Relationship Id="rId11" Type="http://schemas.openxmlformats.org/officeDocument/2006/relationships/image" Target="../media/image88.png"/><Relationship Id="rId5" Type="http://schemas.openxmlformats.org/officeDocument/2006/relationships/image" Target="../media/image67.png"/><Relationship Id="rId15" Type="http://schemas.openxmlformats.org/officeDocument/2006/relationships/image" Target="../media/image91.png"/><Relationship Id="rId23" Type="http://schemas.openxmlformats.org/officeDocument/2006/relationships/image" Target="../media/image94.svg"/><Relationship Id="rId10" Type="http://schemas.openxmlformats.org/officeDocument/2006/relationships/image" Target="../media/image87.png"/><Relationship Id="rId19" Type="http://schemas.openxmlformats.org/officeDocument/2006/relationships/image" Target="../media/image83.png"/><Relationship Id="rId4" Type="http://schemas.openxmlformats.org/officeDocument/2006/relationships/image" Target="../media/image12.png"/><Relationship Id="rId9" Type="http://schemas.openxmlformats.org/officeDocument/2006/relationships/image" Target="../media/image79.png"/><Relationship Id="rId14" Type="http://schemas.openxmlformats.org/officeDocument/2006/relationships/image" Target="../media/image60.png"/><Relationship Id="rId22"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82.png"/><Relationship Id="rId18" Type="http://schemas.openxmlformats.org/officeDocument/2006/relationships/image" Target="../media/image102.svg"/><Relationship Id="rId26" Type="http://schemas.openxmlformats.org/officeDocument/2006/relationships/image" Target="../media/image93.png"/><Relationship Id="rId3" Type="http://schemas.openxmlformats.org/officeDocument/2006/relationships/image" Target="../media/image40.png"/><Relationship Id="rId21" Type="http://schemas.openxmlformats.org/officeDocument/2006/relationships/image" Target="../media/image69.png"/><Relationship Id="rId7" Type="http://schemas.openxmlformats.org/officeDocument/2006/relationships/image" Target="../media/image95.png"/><Relationship Id="rId12" Type="http://schemas.openxmlformats.org/officeDocument/2006/relationships/image" Target="../media/image64.png"/><Relationship Id="rId17" Type="http://schemas.openxmlformats.org/officeDocument/2006/relationships/image" Target="../media/image101.png"/><Relationship Id="rId25" Type="http://schemas.openxmlformats.org/officeDocument/2006/relationships/image" Target="../media/image86.svg"/><Relationship Id="rId2" Type="http://schemas.openxmlformats.org/officeDocument/2006/relationships/notesSlide" Target="../notesSlides/notesSlide12.xml"/><Relationship Id="rId16" Type="http://schemas.openxmlformats.org/officeDocument/2006/relationships/image" Target="../media/image100.svg"/><Relationship Id="rId20" Type="http://schemas.openxmlformats.org/officeDocument/2006/relationships/image" Target="../media/image53.sv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3.png"/><Relationship Id="rId24" Type="http://schemas.openxmlformats.org/officeDocument/2006/relationships/image" Target="../media/image85.png"/><Relationship Id="rId5" Type="http://schemas.openxmlformats.org/officeDocument/2006/relationships/image" Target="../media/image61.png"/><Relationship Id="rId15" Type="http://schemas.openxmlformats.org/officeDocument/2006/relationships/image" Target="../media/image99.png"/><Relationship Id="rId23" Type="http://schemas.openxmlformats.org/officeDocument/2006/relationships/image" Target="../media/image78.svg"/><Relationship Id="rId10" Type="http://schemas.openxmlformats.org/officeDocument/2006/relationships/image" Target="../media/image80.jpeg"/><Relationship Id="rId19"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97.png"/><Relationship Id="rId14" Type="http://schemas.openxmlformats.org/officeDocument/2006/relationships/image" Target="../media/image98.png"/><Relationship Id="rId22" Type="http://schemas.openxmlformats.org/officeDocument/2006/relationships/image" Target="../media/image77.png"/><Relationship Id="rId27" Type="http://schemas.openxmlformats.org/officeDocument/2006/relationships/image" Target="../media/image94.svg"/></Relationships>
</file>

<file path=ppt/slides/_rels/slide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s>
</file>

<file path=ppt/slides/_rels/slide2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21.png"/></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51.png"/><Relationship Id="rId7" Type="http://schemas.openxmlformats.org/officeDocument/2006/relationships/image" Target="../media/image126.svg"/><Relationship Id="rId12"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infohub.delltechnologies.com/t/conversational-ai-with-kore-ai/" TargetMode="External"/></Relationships>
</file>

<file path=ppt/slides/_rels/slide26.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image" Target="../media/image51.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svg"/><Relationship Id="rId33" Type="http://schemas.openxmlformats.org/officeDocument/2006/relationships/image" Target="../media/image164.svg"/><Relationship Id="rId2" Type="http://schemas.openxmlformats.org/officeDocument/2006/relationships/notesSlide" Target="../notesSlides/notesSlide20.xml"/><Relationship Id="rId16" Type="http://schemas.openxmlformats.org/officeDocument/2006/relationships/image" Target="../media/image147.png"/><Relationship Id="rId20" Type="http://schemas.openxmlformats.org/officeDocument/2006/relationships/image" Target="../media/image151.png"/><Relationship Id="rId29" Type="http://schemas.openxmlformats.org/officeDocument/2006/relationships/image" Target="../media/image160.svg"/><Relationship Id="rId1" Type="http://schemas.openxmlformats.org/officeDocument/2006/relationships/slideLayout" Target="../slideLayouts/slideLayout10.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32" Type="http://schemas.openxmlformats.org/officeDocument/2006/relationships/image" Target="../media/image163.pn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svg"/><Relationship Id="rId28" Type="http://schemas.openxmlformats.org/officeDocument/2006/relationships/image" Target="../media/image159.png"/><Relationship Id="rId10" Type="http://schemas.openxmlformats.org/officeDocument/2006/relationships/image" Target="../media/image141.png"/><Relationship Id="rId19" Type="http://schemas.openxmlformats.org/officeDocument/2006/relationships/image" Target="../media/image150.png"/><Relationship Id="rId31" Type="http://schemas.openxmlformats.org/officeDocument/2006/relationships/image" Target="../media/image162.sv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svg"/><Relationship Id="rId30" Type="http://schemas.openxmlformats.org/officeDocument/2006/relationships/image" Target="../media/image161.png"/><Relationship Id="rId8"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2" Type="http://schemas.openxmlformats.org/officeDocument/2006/relationships/notesSlide" Target="../notesSlides/notesSlide21.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4.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28" Type="http://schemas.openxmlformats.org/officeDocument/2006/relationships/image" Target="../media/image190.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svg"/><Relationship Id="rId9" Type="http://schemas.openxmlformats.org/officeDocument/2006/relationships/image" Target="../media/image171.sv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9.png"/></Relationships>
</file>

<file path=ppt/slides/_rels/slide28.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image" Target="../media/image51.png"/><Relationship Id="rId7" Type="http://schemas.openxmlformats.org/officeDocument/2006/relationships/image" Target="../media/image194.jpe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93.jpe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2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hyperlink" Target="Project%20Jarvis/office.com" TargetMode="External"/><Relationship Id="rId2" Type="http://schemas.openxmlformats.org/officeDocument/2006/relationships/hyperlink" Target="https://dell.sharepoint.com/sites/GlobalSalesTraining/SitePages/Sales-Leader-Development/Sales-Coaching/Clara.aspx" TargetMode="External"/><Relationship Id="rId1" Type="http://schemas.openxmlformats.org/officeDocument/2006/relationships/slideLayout" Target="../slideLayouts/slideLayout72.xml"/><Relationship Id="rId4" Type="http://schemas.openxmlformats.org/officeDocument/2006/relationships/hyperlink" Target="https://app.salesworks-train.pcf.dell.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hyperlink" Target="https://www.digitalhumans.com/case-studies" TargetMode="External"/><Relationship Id="rId3" Type="http://schemas.openxmlformats.org/officeDocument/2006/relationships/image" Target="../media/image199.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5" Type="http://schemas.openxmlformats.org/officeDocument/2006/relationships/image" Target="../media/image210.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5.png"/><Relationship Id="rId14" Type="http://schemas.openxmlformats.org/officeDocument/2006/relationships/image" Target="../media/image209.png"/></Relationships>
</file>

<file path=ppt/slides/_rels/slide3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7.png"/><Relationship Id="rId26" Type="http://schemas.openxmlformats.org/officeDocument/2006/relationships/image" Target="../media/image235.png"/><Relationship Id="rId3" Type="http://schemas.openxmlformats.org/officeDocument/2006/relationships/image" Target="../media/image212.png"/><Relationship Id="rId21" Type="http://schemas.openxmlformats.org/officeDocument/2006/relationships/image" Target="../media/image230.svg"/><Relationship Id="rId7" Type="http://schemas.openxmlformats.org/officeDocument/2006/relationships/image" Target="../media/image216.svg"/><Relationship Id="rId12" Type="http://schemas.openxmlformats.org/officeDocument/2006/relationships/image" Target="../media/image221.svg"/><Relationship Id="rId17" Type="http://schemas.openxmlformats.org/officeDocument/2006/relationships/image" Target="../media/image226.png"/><Relationship Id="rId25" Type="http://schemas.openxmlformats.org/officeDocument/2006/relationships/image" Target="../media/image234.svg"/><Relationship Id="rId2" Type="http://schemas.openxmlformats.org/officeDocument/2006/relationships/notesSlide" Target="../notesSlides/notesSlide27.xml"/><Relationship Id="rId16" Type="http://schemas.openxmlformats.org/officeDocument/2006/relationships/image" Target="../media/image225.svg"/><Relationship Id="rId20" Type="http://schemas.openxmlformats.org/officeDocument/2006/relationships/image" Target="../media/image229.png"/><Relationship Id="rId1" Type="http://schemas.openxmlformats.org/officeDocument/2006/relationships/slideLayout" Target="../slideLayouts/slideLayout19.xml"/><Relationship Id="rId6" Type="http://schemas.openxmlformats.org/officeDocument/2006/relationships/image" Target="../media/image215.png"/><Relationship Id="rId11" Type="http://schemas.openxmlformats.org/officeDocument/2006/relationships/image" Target="../media/image220.png"/><Relationship Id="rId24" Type="http://schemas.openxmlformats.org/officeDocument/2006/relationships/image" Target="../media/image233.png"/><Relationship Id="rId5" Type="http://schemas.openxmlformats.org/officeDocument/2006/relationships/image" Target="../media/image214.svg"/><Relationship Id="rId15" Type="http://schemas.openxmlformats.org/officeDocument/2006/relationships/image" Target="../media/image224.png"/><Relationship Id="rId23" Type="http://schemas.openxmlformats.org/officeDocument/2006/relationships/image" Target="../media/image232.svg"/><Relationship Id="rId10" Type="http://schemas.openxmlformats.org/officeDocument/2006/relationships/image" Target="../media/image219.png"/><Relationship Id="rId19" Type="http://schemas.openxmlformats.org/officeDocument/2006/relationships/image" Target="../media/image228.svg"/><Relationship Id="rId4" Type="http://schemas.openxmlformats.org/officeDocument/2006/relationships/image" Target="../media/image213.png"/><Relationship Id="rId9" Type="http://schemas.openxmlformats.org/officeDocument/2006/relationships/image" Target="../media/image218.svg"/><Relationship Id="rId14" Type="http://schemas.openxmlformats.org/officeDocument/2006/relationships/image" Target="../media/image223.svg"/><Relationship Id="rId22" Type="http://schemas.openxmlformats.org/officeDocument/2006/relationships/image" Target="../media/image231.png"/><Relationship Id="rId27" Type="http://schemas.openxmlformats.org/officeDocument/2006/relationships/image" Target="../media/image236.svg"/></Relationships>
</file>

<file path=ppt/slides/_rels/slide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https://www.dell.com/en-us/dt/corporate/newsroom/announcements/detailpage.press-releases~usa~2023~08~20230830-dell-technologies-and-denvr-dataworks-to-unleash-generative-ai-innovation.htm#/filter-on/Country:en-us"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40.png"/></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hyperlink" Target="https://www.dell.com/en-us/dt/corporate/newsroom/announcements/detailpage.press-releases~usa~2023~09~20230906-city-of-amarillo-taps-dell-technologies-to-make-community-services-more-accessible-with-genai.htm#/filter-on/Country:en-us" TargetMode="External"/><Relationship Id="rId4" Type="http://schemas.openxmlformats.org/officeDocument/2006/relationships/image" Target="../media/image241.jpeg"/></Relationships>
</file>

<file path=ppt/slides/_rels/slide42.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hyperlink" Target="https://www.dell.com/en-us/dt/corporate/newsroom/announcements/detailpage.press-releases~usa~2023~09~20230912-dell-technologies-and-university-of-limerick-join-forces-to-advance-predictive-and-diagnostic-cancer-research.htm#/filter-on/Country:en-u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34.xml"/><Relationship Id="rId1" Type="http://schemas.openxmlformats.org/officeDocument/2006/relationships/slideLayout" Target="../slideLayouts/slideLayout116.xml"/><Relationship Id="rId4" Type="http://schemas.openxmlformats.org/officeDocument/2006/relationships/image" Target="../media/image244.png"/></Relationships>
</file>

<file path=ppt/slides/_rels/slide44.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notesSlide" Target="../notesSlides/notesSlide35.xml"/><Relationship Id="rId7" Type="http://schemas.openxmlformats.org/officeDocument/2006/relationships/image" Target="../media/image248.png"/><Relationship Id="rId2" Type="http://schemas.openxmlformats.org/officeDocument/2006/relationships/slideLayout" Target="../slideLayouts/slideLayout27.xml"/><Relationship Id="rId1" Type="http://schemas.openxmlformats.org/officeDocument/2006/relationships/tags" Target="../tags/tag2.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image" Target="../media/image250.sv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0D455-0ED8-BECA-8EBB-5A225EF657BA}"/>
              </a:ext>
            </a:extLst>
          </p:cNvPr>
          <p:cNvSpPr>
            <a:spLocks noGrp="1"/>
          </p:cNvSpPr>
          <p:nvPr>
            <p:ph type="title"/>
          </p:nvPr>
        </p:nvSpPr>
        <p:spPr>
          <a:xfrm>
            <a:off x="285751" y="850872"/>
            <a:ext cx="8390274" cy="664797"/>
          </a:xfrm>
        </p:spPr>
        <p:txBody>
          <a:bodyPr anchor="ctr"/>
          <a:lstStyle/>
          <a:p>
            <a:br>
              <a:rPr lang="en-US" sz="2800">
                <a:effectLst>
                  <a:outerShdw blurRad="38100" dist="38100" dir="2700000" algn="tl">
                    <a:srgbClr val="000000">
                      <a:alpha val="43137"/>
                    </a:srgbClr>
                  </a:outerShdw>
                </a:effectLst>
              </a:rPr>
            </a:br>
            <a:r>
              <a:rPr lang="en-US" sz="2000">
                <a:effectLst>
                  <a:outerShdw blurRad="38100" dist="38100" dir="2700000" algn="tl">
                    <a:srgbClr val="000000">
                      <a:alpha val="43137"/>
                    </a:srgbClr>
                  </a:outerShdw>
                </a:effectLst>
                <a:latin typeface="Arial Nova Light"/>
              </a:rPr>
              <a:t>Artificial Intelligence </a:t>
            </a:r>
            <a:endParaRPr lang="en-US" sz="2000">
              <a:effectLst>
                <a:outerShdw blurRad="38100" dist="38100" dir="2700000" algn="tl">
                  <a:srgbClr val="000000">
                    <a:alpha val="43137"/>
                  </a:srgbClr>
                </a:outerShdw>
              </a:effectLst>
            </a:endParaRPr>
          </a:p>
        </p:txBody>
      </p:sp>
      <p:sp>
        <p:nvSpPr>
          <p:cNvPr id="8" name="Text Placeholder 47">
            <a:extLst>
              <a:ext uri="{FF2B5EF4-FFF2-40B4-BE49-F238E27FC236}">
                <a16:creationId xmlns:a16="http://schemas.microsoft.com/office/drawing/2014/main" id="{16D04135-8436-14D1-99B2-FBFCEB4DF8B3}"/>
              </a:ext>
            </a:extLst>
          </p:cNvPr>
          <p:cNvSpPr txBox="1">
            <a:spLocks/>
          </p:cNvSpPr>
          <p:nvPr/>
        </p:nvSpPr>
        <p:spPr>
          <a:xfrm>
            <a:off x="190796" y="2703198"/>
            <a:ext cx="4063364" cy="847158"/>
          </a:xfrm>
          <a:prstGeom prst="rect">
            <a:avLst/>
          </a:prstGeom>
        </p:spPr>
        <p:txBody>
          <a:bodyPr/>
          <a:lstStyle>
            <a:lvl1pPr marL="0" indent="0" algn="l" defTabSz="685766" rtl="0" eaLnBrk="1" latinLnBrk="0" hangingPunct="1">
              <a:lnSpc>
                <a:spcPct val="90000"/>
              </a:lnSpc>
              <a:spcBef>
                <a:spcPts val="750"/>
              </a:spcBef>
              <a:buFont typeface="Arial" panose="020B0604020202020204" pitchFamily="34" charset="0"/>
              <a:buNone/>
              <a:defRPr sz="525" kern="1200">
                <a:solidFill>
                  <a:schemeClr val="tx2">
                    <a:lumMod val="75000"/>
                  </a:schemeClr>
                </a:solidFill>
                <a:latin typeface="+mn-lt"/>
                <a:ea typeface="+mn-ea"/>
                <a:cs typeface="+mn-cs"/>
              </a:defRPr>
            </a:lvl1pPr>
            <a:lvl2pPr marL="342884" indent="0" algn="l" defTabSz="685766"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766" indent="0" algn="l" defTabSz="685766"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649"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4pPr>
            <a:lvl5pPr marL="1371532" indent="0" algn="l" defTabSz="685766"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685749">
              <a:lnSpc>
                <a:spcPct val="100000"/>
              </a:lnSpc>
              <a:spcBef>
                <a:spcPts val="0"/>
              </a:spcBef>
              <a:defRPr/>
            </a:pPr>
            <a:r>
              <a:rPr lang="en-US" sz="1600">
                <a:solidFill>
                  <a:srgbClr val="FFFFFF"/>
                </a:solidFill>
                <a:latin typeface="Arial"/>
              </a:rPr>
              <a:t>Vivek Shastry</a:t>
            </a:r>
          </a:p>
          <a:p>
            <a:pPr defTabSz="685749">
              <a:lnSpc>
                <a:spcPct val="100000"/>
              </a:lnSpc>
              <a:spcBef>
                <a:spcPts val="0"/>
              </a:spcBef>
              <a:defRPr/>
            </a:pPr>
            <a:r>
              <a:rPr lang="en-US" sz="1200">
                <a:solidFill>
                  <a:schemeClr val="accent6">
                    <a:lumMod val="40000"/>
                    <a:lumOff val="60000"/>
                  </a:schemeClr>
                </a:solidFill>
                <a:latin typeface="Arial"/>
              </a:rPr>
              <a:t>Sr Manager- Systems Engineering</a:t>
            </a:r>
          </a:p>
        </p:txBody>
      </p:sp>
      <p:sp>
        <p:nvSpPr>
          <p:cNvPr id="5" name="Title 1">
            <a:extLst>
              <a:ext uri="{FF2B5EF4-FFF2-40B4-BE49-F238E27FC236}">
                <a16:creationId xmlns:a16="http://schemas.microsoft.com/office/drawing/2014/main" id="{1BF445DA-FFCC-8B28-FFE1-790438C10489}"/>
              </a:ext>
            </a:extLst>
          </p:cNvPr>
          <p:cNvSpPr txBox="1">
            <a:spLocks/>
          </p:cNvSpPr>
          <p:nvPr/>
        </p:nvSpPr>
        <p:spPr>
          <a:xfrm>
            <a:off x="285751" y="684672"/>
            <a:ext cx="5976938" cy="498598"/>
          </a:xfrm>
          <a:prstGeom prst="rect">
            <a:avLst/>
          </a:prstGeom>
        </p:spPr>
        <p:txBody>
          <a:bodyPr wrap="square" lIns="0" tIns="0" rIns="0" bIns="0" anchor="b" anchorCtr="0">
            <a:spAutoFit/>
          </a:bodyPr>
          <a:lstStyle>
            <a:lvl1pPr algn="l" defTabSz="685783" rtl="0" eaLnBrk="1" latinLnBrk="0" hangingPunct="1">
              <a:lnSpc>
                <a:spcPct val="90000"/>
              </a:lnSpc>
              <a:spcBef>
                <a:spcPct val="0"/>
              </a:spcBef>
              <a:buNone/>
              <a:defRPr lang="en-US" sz="4050" kern="1200" dirty="0">
                <a:solidFill>
                  <a:srgbClr val="E5F8FF"/>
                </a:solidFill>
                <a:latin typeface="Arial Nova Light" panose="020B0304020202020204" pitchFamily="34" charset="0"/>
                <a:ea typeface="+mj-ea"/>
                <a:cs typeface="+mj-cs"/>
              </a:defRPr>
            </a:lvl1pPr>
          </a:lstStyle>
          <a:p>
            <a:r>
              <a:rPr lang="en-US" sz="3600">
                <a:effectLst>
                  <a:outerShdw blurRad="38100" dist="38100" dir="2700000" algn="tl">
                    <a:srgbClr val="000000">
                      <a:alpha val="43137"/>
                    </a:srgbClr>
                  </a:outerShdw>
                </a:effectLst>
              </a:rPr>
              <a:t>Generative AI</a:t>
            </a:r>
          </a:p>
        </p:txBody>
      </p:sp>
    </p:spTree>
    <p:extLst>
      <p:ext uri="{BB962C8B-B14F-4D97-AF65-F5344CB8AC3E}">
        <p14:creationId xmlns:p14="http://schemas.microsoft.com/office/powerpoint/2010/main" val="3020555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69FCE85-37AC-43D2-6405-8D973F5D9C3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6393" y="117403"/>
            <a:ext cx="9163166" cy="4380746"/>
          </a:xfrm>
          <a:prstGeom prst="rect">
            <a:avLst/>
          </a:prstGeom>
        </p:spPr>
      </p:pic>
      <p:sp>
        <p:nvSpPr>
          <p:cNvPr id="2" name="Rectangle 1">
            <a:extLst>
              <a:ext uri="{FF2B5EF4-FFF2-40B4-BE49-F238E27FC236}">
                <a16:creationId xmlns:a16="http://schemas.microsoft.com/office/drawing/2014/main" id="{7D15BB74-A9CF-0CB6-67AD-0E697A1188B5}"/>
              </a:ext>
            </a:extLst>
          </p:cNvPr>
          <p:cNvSpPr/>
          <p:nvPr/>
        </p:nvSpPr>
        <p:spPr>
          <a:xfrm>
            <a:off x="16393" y="58030"/>
            <a:ext cx="2600198" cy="3276014"/>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5" name="Rectangle 4">
            <a:extLst>
              <a:ext uri="{FF2B5EF4-FFF2-40B4-BE49-F238E27FC236}">
                <a16:creationId xmlns:a16="http://schemas.microsoft.com/office/drawing/2014/main" id="{7216BD1C-B37D-A683-5897-DACFEF5B7DE2}"/>
              </a:ext>
            </a:extLst>
          </p:cNvPr>
          <p:cNvSpPr/>
          <p:nvPr/>
        </p:nvSpPr>
        <p:spPr>
          <a:xfrm>
            <a:off x="2616593" y="58030"/>
            <a:ext cx="1392701" cy="3276014"/>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6" name="Rectangle 5">
            <a:extLst>
              <a:ext uri="{FF2B5EF4-FFF2-40B4-BE49-F238E27FC236}">
                <a16:creationId xmlns:a16="http://schemas.microsoft.com/office/drawing/2014/main" id="{D2089BFA-1C46-2F84-5F76-B18FD0B7636F}"/>
              </a:ext>
            </a:extLst>
          </p:cNvPr>
          <p:cNvSpPr/>
          <p:nvPr/>
        </p:nvSpPr>
        <p:spPr>
          <a:xfrm>
            <a:off x="3970607" y="58030"/>
            <a:ext cx="5157000" cy="3276014"/>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7" name="Rectangle 6">
            <a:extLst>
              <a:ext uri="{FF2B5EF4-FFF2-40B4-BE49-F238E27FC236}">
                <a16:creationId xmlns:a16="http://schemas.microsoft.com/office/drawing/2014/main" id="{8EF7168C-E90F-91D1-C748-338586DC9CC1}"/>
              </a:ext>
            </a:extLst>
          </p:cNvPr>
          <p:cNvSpPr/>
          <p:nvPr/>
        </p:nvSpPr>
        <p:spPr>
          <a:xfrm>
            <a:off x="16394" y="3365696"/>
            <a:ext cx="9127607" cy="559191"/>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500">
              <a:solidFill>
                <a:srgbClr val="000000"/>
              </a:solidFill>
              <a:effectLst>
                <a:outerShdw blurRad="38100" dist="38100" dir="2700000" algn="tl">
                  <a:srgbClr val="000000">
                    <a:alpha val="43137"/>
                  </a:srgbClr>
                </a:outerShdw>
              </a:effectLst>
              <a:latin typeface="Arial"/>
            </a:endParaRPr>
          </a:p>
        </p:txBody>
      </p:sp>
      <p:sp>
        <p:nvSpPr>
          <p:cNvPr id="10" name="Rectangle 9">
            <a:extLst>
              <a:ext uri="{FF2B5EF4-FFF2-40B4-BE49-F238E27FC236}">
                <a16:creationId xmlns:a16="http://schemas.microsoft.com/office/drawing/2014/main" id="{136D5A85-BE9F-6B9E-77FE-80E2EE5773D8}"/>
              </a:ext>
            </a:extLst>
          </p:cNvPr>
          <p:cNvSpPr/>
          <p:nvPr/>
        </p:nvSpPr>
        <p:spPr>
          <a:xfrm>
            <a:off x="19909" y="3938957"/>
            <a:ext cx="9127607" cy="559192"/>
          </a:xfrm>
          <a:prstGeom prst="rect">
            <a:avLst/>
          </a:prstGeom>
          <a:noFill/>
          <a:ln w="762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500">
              <a:solidFill>
                <a:srgbClr val="000000"/>
              </a:solidFill>
              <a:effectLst>
                <a:outerShdw blurRad="38100" dist="38100" dir="2700000" algn="tl">
                  <a:srgbClr val="000000">
                    <a:alpha val="43137"/>
                  </a:srgbClr>
                </a:outerShdw>
              </a:effectLst>
              <a:latin typeface="Arial"/>
            </a:endParaRPr>
          </a:p>
        </p:txBody>
      </p:sp>
      <p:sp>
        <p:nvSpPr>
          <p:cNvPr id="11" name="Rectangle: Rounded Corners 10">
            <a:extLst>
              <a:ext uri="{FF2B5EF4-FFF2-40B4-BE49-F238E27FC236}">
                <a16:creationId xmlns:a16="http://schemas.microsoft.com/office/drawing/2014/main" id="{4CD90A6C-26D9-93C8-6D99-0166BE314792}"/>
              </a:ext>
            </a:extLst>
          </p:cNvPr>
          <p:cNvSpPr/>
          <p:nvPr/>
        </p:nvSpPr>
        <p:spPr>
          <a:xfrm>
            <a:off x="416490" y="1701800"/>
            <a:ext cx="1800008" cy="33357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Infrastructure</a:t>
            </a:r>
          </a:p>
        </p:txBody>
      </p:sp>
      <p:sp>
        <p:nvSpPr>
          <p:cNvPr id="12" name="Rectangle: Rounded Corners 11">
            <a:extLst>
              <a:ext uri="{FF2B5EF4-FFF2-40B4-BE49-F238E27FC236}">
                <a16:creationId xmlns:a16="http://schemas.microsoft.com/office/drawing/2014/main" id="{DC5518B8-DB53-09A2-CE8E-B6437828FDE9}"/>
              </a:ext>
            </a:extLst>
          </p:cNvPr>
          <p:cNvSpPr/>
          <p:nvPr/>
        </p:nvSpPr>
        <p:spPr>
          <a:xfrm>
            <a:off x="1488752" y="4041728"/>
            <a:ext cx="2336489" cy="31976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Data Management</a:t>
            </a:r>
          </a:p>
        </p:txBody>
      </p:sp>
      <p:sp>
        <p:nvSpPr>
          <p:cNvPr id="13" name="Rectangle: Rounded Corners 12">
            <a:extLst>
              <a:ext uri="{FF2B5EF4-FFF2-40B4-BE49-F238E27FC236}">
                <a16:creationId xmlns:a16="http://schemas.microsoft.com/office/drawing/2014/main" id="{3EF92A9C-D189-E40D-20A5-3E8EAF9FA6FE}"/>
              </a:ext>
            </a:extLst>
          </p:cNvPr>
          <p:cNvSpPr/>
          <p:nvPr/>
        </p:nvSpPr>
        <p:spPr>
          <a:xfrm>
            <a:off x="2730011" y="1535015"/>
            <a:ext cx="1165860" cy="33357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Analytics</a:t>
            </a:r>
          </a:p>
        </p:txBody>
      </p:sp>
      <p:sp>
        <p:nvSpPr>
          <p:cNvPr id="14" name="Rectangle: Rounded Corners 13">
            <a:extLst>
              <a:ext uri="{FF2B5EF4-FFF2-40B4-BE49-F238E27FC236}">
                <a16:creationId xmlns:a16="http://schemas.microsoft.com/office/drawing/2014/main" id="{FEEF9F88-DDD5-E934-C0B9-476B4F32F271}"/>
              </a:ext>
            </a:extLst>
          </p:cNvPr>
          <p:cNvSpPr/>
          <p:nvPr/>
        </p:nvSpPr>
        <p:spPr>
          <a:xfrm>
            <a:off x="5668447" y="1605281"/>
            <a:ext cx="1800008" cy="33357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AI Software</a:t>
            </a:r>
          </a:p>
        </p:txBody>
      </p:sp>
      <p:sp>
        <p:nvSpPr>
          <p:cNvPr id="15" name="Rectangle: Rounded Corners 14">
            <a:extLst>
              <a:ext uri="{FF2B5EF4-FFF2-40B4-BE49-F238E27FC236}">
                <a16:creationId xmlns:a16="http://schemas.microsoft.com/office/drawing/2014/main" id="{054714D2-878C-D41B-B728-06B854808BA4}"/>
              </a:ext>
            </a:extLst>
          </p:cNvPr>
          <p:cNvSpPr/>
          <p:nvPr/>
        </p:nvSpPr>
        <p:spPr>
          <a:xfrm>
            <a:off x="3127222" y="3477067"/>
            <a:ext cx="1764140" cy="31976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Open Source</a:t>
            </a:r>
          </a:p>
        </p:txBody>
      </p:sp>
      <p:sp>
        <p:nvSpPr>
          <p:cNvPr id="4" name="Rectangle: Rounded Corners 3">
            <a:extLst>
              <a:ext uri="{FF2B5EF4-FFF2-40B4-BE49-F238E27FC236}">
                <a16:creationId xmlns:a16="http://schemas.microsoft.com/office/drawing/2014/main" id="{C0545FE4-1446-AA6F-99FC-DCF9121CAC61}"/>
              </a:ext>
            </a:extLst>
          </p:cNvPr>
          <p:cNvSpPr/>
          <p:nvPr/>
        </p:nvSpPr>
        <p:spPr>
          <a:xfrm>
            <a:off x="6572681" y="4110112"/>
            <a:ext cx="1606120" cy="319763"/>
          </a:xfrm>
          <a:prstGeom prst="roundRect">
            <a:avLst/>
          </a:prstGeom>
          <a:gradFill>
            <a:gsLst>
              <a:gs pos="42000">
                <a:schemeClr val="bg1">
                  <a:lumMod val="75000"/>
                </a:schemeClr>
              </a:gs>
              <a:gs pos="75000">
                <a:schemeClr val="accent1">
                  <a:lumMod val="75000"/>
                </a:schemeClr>
              </a:gs>
              <a:gs pos="11000">
                <a:srgbClr val="1378A8"/>
              </a:gs>
            </a:gsLst>
            <a:lin ang="5400000" scaled="1"/>
          </a:gradFill>
          <a:ln w="12700">
            <a:noFill/>
          </a:ln>
          <a:effectLst>
            <a:glow rad="101600">
              <a:schemeClr val="tx2">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49">
              <a:defRPr/>
            </a:pPr>
            <a:r>
              <a:rPr lang="en-US" sz="1500">
                <a:solidFill>
                  <a:srgbClr val="FFFFFF"/>
                </a:solidFill>
                <a:effectLst>
                  <a:outerShdw blurRad="38100" dist="38100" dir="2700000" algn="tl">
                    <a:srgbClr val="000000">
                      <a:alpha val="43137"/>
                    </a:srgbClr>
                  </a:outerShdw>
                </a:effectLst>
                <a:latin typeface="Arial"/>
              </a:rPr>
              <a:t>Consulting</a:t>
            </a:r>
          </a:p>
        </p:txBody>
      </p:sp>
      <p:pic>
        <p:nvPicPr>
          <p:cNvPr id="8" name="Picture 7">
            <a:extLst>
              <a:ext uri="{FF2B5EF4-FFF2-40B4-BE49-F238E27FC236}">
                <a16:creationId xmlns:a16="http://schemas.microsoft.com/office/drawing/2014/main" id="{73A1013F-A756-E6FA-9B11-AAB376571594}"/>
              </a:ext>
            </a:extLst>
          </p:cNvPr>
          <p:cNvPicPr>
            <a:picLocks noChangeAspect="1"/>
          </p:cNvPicPr>
          <p:nvPr/>
        </p:nvPicPr>
        <p:blipFill>
          <a:blip r:embed="rId4"/>
          <a:stretch>
            <a:fillRect/>
          </a:stretch>
        </p:blipFill>
        <p:spPr>
          <a:xfrm>
            <a:off x="1716494" y="120445"/>
            <a:ext cx="4855516" cy="390020"/>
          </a:xfrm>
          <a:prstGeom prst="rect">
            <a:avLst/>
          </a:prstGeom>
          <a:ln>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28971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10" grpId="0" animBg="1"/>
      <p:bldP spid="11" grpId="0" animBg="1"/>
      <p:bldP spid="12" grpId="0" animBg="1"/>
      <p:bldP spid="13" grpId="0" animBg="1"/>
      <p:bldP spid="14" grpId="0" animBg="1"/>
      <p:bldP spid="15"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EE2A84C-9564-A139-DB51-A73A69B123BF}"/>
              </a:ext>
            </a:extLst>
          </p:cNvPr>
          <p:cNvPicPr>
            <a:picLocks noChangeAspect="1"/>
          </p:cNvPicPr>
          <p:nvPr/>
        </p:nvPicPr>
        <p:blipFill rotWithShape="1">
          <a:blip r:embed="rId3">
            <a:duotone>
              <a:schemeClr val="accent6">
                <a:shade val="45000"/>
                <a:satMod val="135000"/>
              </a:schemeClr>
              <a:prstClr val="white"/>
            </a:duotone>
            <a:alphaModFix amt="15000"/>
          </a:blip>
          <a:srcRect t="60508"/>
          <a:stretch/>
        </p:blipFill>
        <p:spPr>
          <a:xfrm>
            <a:off x="-19197" y="3357961"/>
            <a:ext cx="9144000" cy="2031284"/>
          </a:xfrm>
          <a:prstGeom prst="rect">
            <a:avLst/>
          </a:prstGeom>
        </p:spPr>
      </p:pic>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a:xfrm>
            <a:off x="285751" y="257176"/>
            <a:ext cx="8572500" cy="332399"/>
          </a:xfrm>
        </p:spPr>
        <p:txBody>
          <a:bodyPr/>
          <a:lstStyle/>
          <a:p>
            <a:r>
              <a:rPr lang="en-US">
                <a:solidFill>
                  <a:schemeClr val="tx2"/>
                </a:solidFill>
              </a:rPr>
              <a:t>AI deployment patterns and their implications</a:t>
            </a:r>
          </a:p>
        </p:txBody>
      </p:sp>
      <p:grpSp>
        <p:nvGrpSpPr>
          <p:cNvPr id="23" name="Group 22">
            <a:extLst>
              <a:ext uri="{FF2B5EF4-FFF2-40B4-BE49-F238E27FC236}">
                <a16:creationId xmlns:a16="http://schemas.microsoft.com/office/drawing/2014/main" id="{BA1E376A-F88B-56A5-757B-72BD7D2DD233}"/>
              </a:ext>
            </a:extLst>
          </p:cNvPr>
          <p:cNvGrpSpPr/>
          <p:nvPr/>
        </p:nvGrpSpPr>
        <p:grpSpPr>
          <a:xfrm>
            <a:off x="7056123" y="1295254"/>
            <a:ext cx="1720321" cy="1964174"/>
            <a:chOff x="603391" y="2506084"/>
            <a:chExt cx="2293761" cy="2618898"/>
          </a:xfrm>
        </p:grpSpPr>
        <p:grpSp>
          <p:nvGrpSpPr>
            <p:cNvPr id="2" name="Group 1">
              <a:extLst>
                <a:ext uri="{FF2B5EF4-FFF2-40B4-BE49-F238E27FC236}">
                  <a16:creationId xmlns:a16="http://schemas.microsoft.com/office/drawing/2014/main" id="{C92D303F-289A-2237-169B-8F063DA95224}"/>
                </a:ext>
              </a:extLst>
            </p:cNvPr>
            <p:cNvGrpSpPr/>
            <p:nvPr/>
          </p:nvGrpSpPr>
          <p:grpSpPr>
            <a:xfrm>
              <a:off x="603391" y="2506084"/>
              <a:ext cx="2293761" cy="2035596"/>
              <a:chOff x="1447800" y="3045680"/>
              <a:chExt cx="2293761" cy="2035596"/>
            </a:xfrm>
          </p:grpSpPr>
          <p:sp>
            <p:nvSpPr>
              <p:cNvPr id="29" name="Rectangle 28">
                <a:extLst>
                  <a:ext uri="{FF2B5EF4-FFF2-40B4-BE49-F238E27FC236}">
                    <a16:creationId xmlns:a16="http://schemas.microsoft.com/office/drawing/2014/main" id="{FC0B6519-C407-6F64-1C76-6BF35B96B46C}"/>
                  </a:ext>
                </a:extLst>
              </p:cNvPr>
              <p:cNvSpPr/>
              <p:nvPr/>
            </p:nvSpPr>
            <p:spPr>
              <a:xfrm>
                <a:off x="1447800" y="3045680"/>
                <a:ext cx="2293761" cy="2035596"/>
              </a:xfrm>
              <a:prstGeom prst="rect">
                <a:avLst/>
              </a:prstGeom>
              <a:solidFill>
                <a:schemeClr val="accent4"/>
              </a:solidFill>
              <a:ln w="12700">
                <a:noFill/>
              </a:ln>
              <a:effectLst>
                <a:innerShdw blurRad="635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38" name="Picture 37" descr="A screen shot of a computer&#10;&#10;Description automatically generated">
                <a:extLst>
                  <a:ext uri="{FF2B5EF4-FFF2-40B4-BE49-F238E27FC236}">
                    <a16:creationId xmlns:a16="http://schemas.microsoft.com/office/drawing/2014/main" id="{1B636B32-3732-638B-EA53-265DE6670013}"/>
                  </a:ext>
                </a:extLst>
              </p:cNvPr>
              <p:cNvPicPr>
                <a:picLocks noChangeAspect="1"/>
              </p:cNvPicPr>
              <p:nvPr/>
            </p:nvPicPr>
            <p:blipFill rotWithShape="1">
              <a:blip r:embed="rId4">
                <a:clrChange>
                  <a:clrFrom>
                    <a:srgbClr val="FFFFFF"/>
                  </a:clrFrom>
                  <a:clrTo>
                    <a:srgbClr val="FFFFFF">
                      <a:alpha val="0"/>
                    </a:srgbClr>
                  </a:clrTo>
                </a:clrChange>
              </a:blip>
              <a:srcRect l="14560" t="6640" r="14560" b="6640"/>
              <a:stretch/>
            </p:blipFill>
            <p:spPr>
              <a:xfrm>
                <a:off x="1605569" y="3382761"/>
                <a:ext cx="1978222" cy="1361434"/>
              </a:xfrm>
              <a:prstGeom prst="rect">
                <a:avLst/>
              </a:prstGeom>
            </p:spPr>
          </p:pic>
        </p:grpSp>
        <p:sp>
          <p:nvSpPr>
            <p:cNvPr id="46" name="TextBox 45">
              <a:extLst>
                <a:ext uri="{FF2B5EF4-FFF2-40B4-BE49-F238E27FC236}">
                  <a16:creationId xmlns:a16="http://schemas.microsoft.com/office/drawing/2014/main" id="{F591E221-971C-FF02-65A7-8BD0F5778880}"/>
                </a:ext>
              </a:extLst>
            </p:cNvPr>
            <p:cNvSpPr txBox="1"/>
            <p:nvPr/>
          </p:nvSpPr>
          <p:spPr>
            <a:xfrm>
              <a:off x="761160" y="4632539"/>
              <a:ext cx="1978222" cy="492443"/>
            </a:xfrm>
            <a:prstGeom prst="rect">
              <a:avLst/>
            </a:prstGeom>
            <a:noFill/>
          </p:spPr>
          <p:txBody>
            <a:bodyPr wrap="square" lIns="0" tIns="0" rIns="0" bIns="0" rtlCol="0" anchor="b">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BB5E"/>
                  </a:solidFill>
                  <a:effectLst/>
                  <a:uLnTx/>
                  <a:uFillTx/>
                  <a:latin typeface="Arial Nova Light"/>
                  <a:ea typeface="+mn-ea"/>
                  <a:cs typeface="+mn-cs"/>
                </a:rPr>
                <a:t>Pre-trained model / Inferencing</a:t>
              </a:r>
            </a:p>
          </p:txBody>
        </p:sp>
      </p:grpSp>
      <p:grpSp>
        <p:nvGrpSpPr>
          <p:cNvPr id="22" name="Group 21">
            <a:extLst>
              <a:ext uri="{FF2B5EF4-FFF2-40B4-BE49-F238E27FC236}">
                <a16:creationId xmlns:a16="http://schemas.microsoft.com/office/drawing/2014/main" id="{9B5F0579-F0DA-B576-692A-67D36502EE68}"/>
              </a:ext>
            </a:extLst>
          </p:cNvPr>
          <p:cNvGrpSpPr/>
          <p:nvPr/>
        </p:nvGrpSpPr>
        <p:grpSpPr>
          <a:xfrm>
            <a:off x="4727042" y="1269331"/>
            <a:ext cx="1727941" cy="1778134"/>
            <a:chOff x="3490383" y="2506084"/>
            <a:chExt cx="2303921" cy="2370845"/>
          </a:xfrm>
        </p:grpSpPr>
        <p:grpSp>
          <p:nvGrpSpPr>
            <p:cNvPr id="13" name="Group 12">
              <a:extLst>
                <a:ext uri="{FF2B5EF4-FFF2-40B4-BE49-F238E27FC236}">
                  <a16:creationId xmlns:a16="http://schemas.microsoft.com/office/drawing/2014/main" id="{234A63BA-A4BC-8D40-FB9E-F94AE0E4585D}"/>
                </a:ext>
              </a:extLst>
            </p:cNvPr>
            <p:cNvGrpSpPr/>
            <p:nvPr/>
          </p:nvGrpSpPr>
          <p:grpSpPr>
            <a:xfrm>
              <a:off x="3500543" y="2506084"/>
              <a:ext cx="2293761" cy="2035596"/>
              <a:chOff x="3934413" y="2506084"/>
              <a:chExt cx="2293761" cy="2035596"/>
            </a:xfrm>
          </p:grpSpPr>
          <p:sp>
            <p:nvSpPr>
              <p:cNvPr id="32" name="Rectangle 31">
                <a:extLst>
                  <a:ext uri="{FF2B5EF4-FFF2-40B4-BE49-F238E27FC236}">
                    <a16:creationId xmlns:a16="http://schemas.microsoft.com/office/drawing/2014/main" id="{E3C891C9-FEF6-42CD-17E9-A04A64EBAD74}"/>
                  </a:ext>
                </a:extLst>
              </p:cNvPr>
              <p:cNvSpPr/>
              <p:nvPr/>
            </p:nvSpPr>
            <p:spPr>
              <a:xfrm>
                <a:off x="3934413" y="2506084"/>
                <a:ext cx="2293761" cy="2035596"/>
              </a:xfrm>
              <a:prstGeom prst="rect">
                <a:avLst/>
              </a:prstGeom>
              <a:solidFill>
                <a:schemeClr val="accent4"/>
              </a:solidFill>
              <a:ln w="12700">
                <a:noFill/>
              </a:ln>
              <a:effectLst>
                <a:innerShdw blurRad="635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39" name="Picture 38" descr="A screenshot of a computer&#10;&#10;Description automatically generated">
                <a:extLst>
                  <a:ext uri="{FF2B5EF4-FFF2-40B4-BE49-F238E27FC236}">
                    <a16:creationId xmlns:a16="http://schemas.microsoft.com/office/drawing/2014/main" id="{DD9BA139-AAF4-41B8-ACCF-569341699420}"/>
                  </a:ext>
                </a:extLst>
              </p:cNvPr>
              <p:cNvPicPr>
                <a:picLocks noChangeAspect="1"/>
              </p:cNvPicPr>
              <p:nvPr/>
            </p:nvPicPr>
            <p:blipFill rotWithShape="1">
              <a:blip r:embed="rId5">
                <a:clrChange>
                  <a:clrFrom>
                    <a:srgbClr val="FFFFFF"/>
                  </a:clrFrom>
                  <a:clrTo>
                    <a:srgbClr val="FFFFFF">
                      <a:alpha val="0"/>
                    </a:srgbClr>
                  </a:clrTo>
                </a:clrChange>
              </a:blip>
              <a:srcRect l="3736" r="10827"/>
              <a:stretch/>
            </p:blipFill>
            <p:spPr>
              <a:xfrm>
                <a:off x="4046267" y="2849143"/>
                <a:ext cx="2049734" cy="1349480"/>
              </a:xfrm>
              <a:prstGeom prst="rect">
                <a:avLst/>
              </a:prstGeom>
            </p:spPr>
          </p:pic>
        </p:grpSp>
        <p:sp>
          <p:nvSpPr>
            <p:cNvPr id="48" name="TextBox 47">
              <a:extLst>
                <a:ext uri="{FF2B5EF4-FFF2-40B4-BE49-F238E27FC236}">
                  <a16:creationId xmlns:a16="http://schemas.microsoft.com/office/drawing/2014/main" id="{0FF9568B-3BEA-A30B-671A-E4CA4AE6D3E7}"/>
                </a:ext>
              </a:extLst>
            </p:cNvPr>
            <p:cNvSpPr txBox="1"/>
            <p:nvPr/>
          </p:nvSpPr>
          <p:spPr>
            <a:xfrm>
              <a:off x="3490383" y="4630708"/>
              <a:ext cx="2293761" cy="246221"/>
            </a:xfrm>
            <a:prstGeom prst="rect">
              <a:avLst/>
            </a:prstGeom>
            <a:noFill/>
          </p:spPr>
          <p:txBody>
            <a:bodyPr wrap="square" lIns="0" tIns="0" rIns="0" bIns="0" rtlCol="0" anchor="b">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200">
                  <a:solidFill>
                    <a:srgbClr val="F4BB5E"/>
                  </a:solidFill>
                  <a:latin typeface="Arial Nova Light"/>
                </a:rPr>
                <a:t>Prompt Engineering/RAG</a:t>
              </a:r>
              <a:endParaRPr kumimoji="0" lang="en-US" sz="1200" b="0" i="0" u="none" strike="noStrike" kern="1200" cap="none" spc="0" normalizeH="0" baseline="0" noProof="0">
                <a:ln>
                  <a:noFill/>
                </a:ln>
                <a:solidFill>
                  <a:srgbClr val="F4BB5E"/>
                </a:solidFill>
                <a:effectLst/>
                <a:uLnTx/>
                <a:uFillTx/>
                <a:latin typeface="Arial Nova Light"/>
                <a:ea typeface="+mn-ea"/>
                <a:cs typeface="+mn-cs"/>
              </a:endParaRPr>
            </a:p>
          </p:txBody>
        </p:sp>
      </p:grpSp>
      <p:grpSp>
        <p:nvGrpSpPr>
          <p:cNvPr id="21" name="Group 20">
            <a:extLst>
              <a:ext uri="{FF2B5EF4-FFF2-40B4-BE49-F238E27FC236}">
                <a16:creationId xmlns:a16="http://schemas.microsoft.com/office/drawing/2014/main" id="{A75419AE-D2C1-34CF-288A-2ED84BFF1BE1}"/>
              </a:ext>
            </a:extLst>
          </p:cNvPr>
          <p:cNvGrpSpPr/>
          <p:nvPr/>
        </p:nvGrpSpPr>
        <p:grpSpPr>
          <a:xfrm>
            <a:off x="2612522" y="1271791"/>
            <a:ext cx="1720321" cy="1778684"/>
            <a:chOff x="6397695" y="2506084"/>
            <a:chExt cx="2293761" cy="2371579"/>
          </a:xfrm>
        </p:grpSpPr>
        <p:grpSp>
          <p:nvGrpSpPr>
            <p:cNvPr id="12" name="Group 11">
              <a:extLst>
                <a:ext uri="{FF2B5EF4-FFF2-40B4-BE49-F238E27FC236}">
                  <a16:creationId xmlns:a16="http://schemas.microsoft.com/office/drawing/2014/main" id="{D6135983-C95F-A60A-C323-4FDA54D030CD}"/>
                </a:ext>
              </a:extLst>
            </p:cNvPr>
            <p:cNvGrpSpPr/>
            <p:nvPr/>
          </p:nvGrpSpPr>
          <p:grpSpPr>
            <a:xfrm>
              <a:off x="6397695" y="2506084"/>
              <a:ext cx="2293761" cy="2035596"/>
              <a:chOff x="6421026" y="1961626"/>
              <a:chExt cx="2293761" cy="2035596"/>
            </a:xfrm>
          </p:grpSpPr>
          <p:sp>
            <p:nvSpPr>
              <p:cNvPr id="34" name="Rectangle 33">
                <a:extLst>
                  <a:ext uri="{FF2B5EF4-FFF2-40B4-BE49-F238E27FC236}">
                    <a16:creationId xmlns:a16="http://schemas.microsoft.com/office/drawing/2014/main" id="{B7810D62-5F1A-546E-41F0-395EF0D0F71D}"/>
                  </a:ext>
                </a:extLst>
              </p:cNvPr>
              <p:cNvSpPr/>
              <p:nvPr/>
            </p:nvSpPr>
            <p:spPr>
              <a:xfrm>
                <a:off x="6421026" y="1961626"/>
                <a:ext cx="2293761" cy="2035596"/>
              </a:xfrm>
              <a:prstGeom prst="rect">
                <a:avLst/>
              </a:prstGeom>
              <a:solidFill>
                <a:schemeClr val="accent4"/>
              </a:solidFill>
              <a:ln w="12700">
                <a:noFill/>
              </a:ln>
              <a:effectLst>
                <a:innerShdw blurRad="635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43" name="Picture 42" descr="A screenshot of a computer&#10;&#10;Description automatically generated">
                <a:extLst>
                  <a:ext uri="{FF2B5EF4-FFF2-40B4-BE49-F238E27FC236}">
                    <a16:creationId xmlns:a16="http://schemas.microsoft.com/office/drawing/2014/main" id="{DE2174F9-C030-82EE-9F6E-1889B1985654}"/>
                  </a:ext>
                </a:extLst>
              </p:cNvPr>
              <p:cNvPicPr>
                <a:picLocks noChangeAspect="1"/>
              </p:cNvPicPr>
              <p:nvPr/>
            </p:nvPicPr>
            <p:blipFill rotWithShape="1">
              <a:blip r:embed="rId6">
                <a:clrChange>
                  <a:clrFrom>
                    <a:srgbClr val="FFFFFF"/>
                  </a:clrFrom>
                  <a:clrTo>
                    <a:srgbClr val="FFFFFF">
                      <a:alpha val="0"/>
                    </a:srgbClr>
                  </a:clrTo>
                </a:clrChange>
              </a:blip>
              <a:srcRect l="8436" r="9153"/>
              <a:stretch/>
            </p:blipFill>
            <p:spPr>
              <a:xfrm>
                <a:off x="6578796" y="2304312"/>
                <a:ext cx="1978222" cy="1350226"/>
              </a:xfrm>
              <a:prstGeom prst="rect">
                <a:avLst/>
              </a:prstGeom>
            </p:spPr>
          </p:pic>
        </p:grpSp>
        <p:sp>
          <p:nvSpPr>
            <p:cNvPr id="49" name="TextBox 48">
              <a:extLst>
                <a:ext uri="{FF2B5EF4-FFF2-40B4-BE49-F238E27FC236}">
                  <a16:creationId xmlns:a16="http://schemas.microsoft.com/office/drawing/2014/main" id="{6053EBFF-2FF7-F40F-EC76-1D22F36FF20D}"/>
                </a:ext>
              </a:extLst>
            </p:cNvPr>
            <p:cNvSpPr txBox="1"/>
            <p:nvPr/>
          </p:nvSpPr>
          <p:spPr>
            <a:xfrm>
              <a:off x="6555466" y="4631442"/>
              <a:ext cx="1978222" cy="246221"/>
            </a:xfrm>
            <a:prstGeom prst="rect">
              <a:avLst/>
            </a:prstGeom>
            <a:noFill/>
          </p:spPr>
          <p:txBody>
            <a:bodyPr wrap="square" lIns="0" tIns="0" rIns="0" bIns="0" rtlCol="0" anchor="b">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BB5E"/>
                  </a:solidFill>
                  <a:effectLst/>
                  <a:uLnTx/>
                  <a:uFillTx/>
                  <a:latin typeface="Arial Nova Light"/>
                  <a:ea typeface="+mn-ea"/>
                  <a:cs typeface="+mn-cs"/>
                </a:rPr>
                <a:t>Fine-tuning</a:t>
              </a:r>
            </a:p>
          </p:txBody>
        </p:sp>
      </p:grpSp>
      <p:sp>
        <p:nvSpPr>
          <p:cNvPr id="24" name="Rectangle 23">
            <a:extLst>
              <a:ext uri="{FF2B5EF4-FFF2-40B4-BE49-F238E27FC236}">
                <a16:creationId xmlns:a16="http://schemas.microsoft.com/office/drawing/2014/main" id="{5955896C-20AC-21E2-29A1-F5EB714DACBF}"/>
              </a:ext>
            </a:extLst>
          </p:cNvPr>
          <p:cNvSpPr/>
          <p:nvPr/>
        </p:nvSpPr>
        <p:spPr>
          <a:xfrm>
            <a:off x="452543" y="3763764"/>
            <a:ext cx="8238914" cy="503436"/>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D2155"/>
                </a:solidFill>
                <a:effectLst/>
                <a:uLnTx/>
                <a:uFillTx/>
                <a:latin typeface="Arial Nova Light"/>
                <a:ea typeface="+mn-ea"/>
                <a:cs typeface="+mn-cs"/>
              </a:rPr>
              <a:t>Each pattern offers its own value and requires corresponding effort to unlock, optimizing for your use cases is critical</a:t>
            </a: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D3D6727C-56E7-DBDC-2368-122490A6855B}"/>
              </a:ext>
            </a:extLst>
          </p:cNvPr>
          <p:cNvGrpSpPr/>
          <p:nvPr/>
        </p:nvGrpSpPr>
        <p:grpSpPr>
          <a:xfrm>
            <a:off x="394785" y="1269331"/>
            <a:ext cx="1720321" cy="1784432"/>
            <a:chOff x="6971136" y="1253830"/>
            <a:chExt cx="1720321" cy="1784432"/>
          </a:xfrm>
        </p:grpSpPr>
        <p:grpSp>
          <p:nvGrpSpPr>
            <p:cNvPr id="14" name="Group 13">
              <a:extLst>
                <a:ext uri="{FF2B5EF4-FFF2-40B4-BE49-F238E27FC236}">
                  <a16:creationId xmlns:a16="http://schemas.microsoft.com/office/drawing/2014/main" id="{A77F45DE-A658-E697-B0A0-C244496B95B6}"/>
                </a:ext>
              </a:extLst>
            </p:cNvPr>
            <p:cNvGrpSpPr/>
            <p:nvPr/>
          </p:nvGrpSpPr>
          <p:grpSpPr>
            <a:xfrm>
              <a:off x="6971136" y="1253830"/>
              <a:ext cx="1720321" cy="1784432"/>
              <a:chOff x="9294847" y="2506084"/>
              <a:chExt cx="2293761" cy="2379243"/>
            </a:xfrm>
          </p:grpSpPr>
          <p:sp>
            <p:nvSpPr>
              <p:cNvPr id="50" name="TextBox 49">
                <a:extLst>
                  <a:ext uri="{FF2B5EF4-FFF2-40B4-BE49-F238E27FC236}">
                    <a16:creationId xmlns:a16="http://schemas.microsoft.com/office/drawing/2014/main" id="{D6F9208A-64EC-CD82-7BA1-4DEC7AAF3739}"/>
                  </a:ext>
                </a:extLst>
              </p:cNvPr>
              <p:cNvSpPr txBox="1"/>
              <p:nvPr/>
            </p:nvSpPr>
            <p:spPr>
              <a:xfrm>
                <a:off x="9452616" y="4639106"/>
                <a:ext cx="1978222" cy="246221"/>
              </a:xfrm>
              <a:prstGeom prst="rect">
                <a:avLst/>
              </a:prstGeom>
              <a:noFill/>
            </p:spPr>
            <p:txBody>
              <a:bodyPr wrap="square" lIns="0" tIns="0" rIns="0" bIns="0" rtlCol="0" anchor="b">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BB5E"/>
                    </a:solidFill>
                    <a:effectLst/>
                    <a:uLnTx/>
                    <a:uFillTx/>
                    <a:latin typeface="Arial Nova Light"/>
                    <a:ea typeface="+mn-ea"/>
                    <a:cs typeface="+mn-cs"/>
                  </a:rPr>
                  <a:t>Model training</a:t>
                </a:r>
              </a:p>
            </p:txBody>
          </p:sp>
          <p:grpSp>
            <p:nvGrpSpPr>
              <p:cNvPr id="5" name="Group 4">
                <a:extLst>
                  <a:ext uri="{FF2B5EF4-FFF2-40B4-BE49-F238E27FC236}">
                    <a16:creationId xmlns:a16="http://schemas.microsoft.com/office/drawing/2014/main" id="{6EF0BAB3-807D-50F9-60AD-FC06C306AF0F}"/>
                  </a:ext>
                </a:extLst>
              </p:cNvPr>
              <p:cNvGrpSpPr/>
              <p:nvPr/>
            </p:nvGrpSpPr>
            <p:grpSpPr>
              <a:xfrm>
                <a:off x="9294847" y="2506084"/>
                <a:ext cx="2293761" cy="2035596"/>
                <a:chOff x="9511398" y="1678567"/>
                <a:chExt cx="2293761" cy="2035596"/>
              </a:xfrm>
            </p:grpSpPr>
            <p:sp>
              <p:nvSpPr>
                <p:cNvPr id="35" name="Rectangle 34">
                  <a:extLst>
                    <a:ext uri="{FF2B5EF4-FFF2-40B4-BE49-F238E27FC236}">
                      <a16:creationId xmlns:a16="http://schemas.microsoft.com/office/drawing/2014/main" id="{3AE651A3-2210-D91B-1FE9-F9DB1809DACB}"/>
                    </a:ext>
                  </a:extLst>
                </p:cNvPr>
                <p:cNvSpPr/>
                <p:nvPr/>
              </p:nvSpPr>
              <p:spPr>
                <a:xfrm>
                  <a:off x="9511398" y="1678567"/>
                  <a:ext cx="2293761" cy="2035596"/>
                </a:xfrm>
                <a:prstGeom prst="rect">
                  <a:avLst/>
                </a:prstGeom>
                <a:solidFill>
                  <a:schemeClr val="accent4"/>
                </a:solidFill>
                <a:ln w="12700">
                  <a:noFill/>
                </a:ln>
                <a:effectLst>
                  <a:innerShdw blurRad="63500">
                    <a:schemeClr val="accent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nvGrpSpPr>
                <p:cNvPr id="52" name="Group 51">
                  <a:extLst>
                    <a:ext uri="{FF2B5EF4-FFF2-40B4-BE49-F238E27FC236}">
                      <a16:creationId xmlns:a16="http://schemas.microsoft.com/office/drawing/2014/main" id="{57D12370-1BFE-43AB-BF06-487DE701939F}"/>
                    </a:ext>
                  </a:extLst>
                </p:cNvPr>
                <p:cNvGrpSpPr/>
                <p:nvPr/>
              </p:nvGrpSpPr>
              <p:grpSpPr>
                <a:xfrm>
                  <a:off x="9637763" y="1882509"/>
                  <a:ext cx="2079131" cy="1627715"/>
                  <a:chOff x="8979452" y="1978738"/>
                  <a:chExt cx="1852480" cy="1450275"/>
                </a:xfrm>
              </p:grpSpPr>
              <p:pic>
                <p:nvPicPr>
                  <p:cNvPr id="44" name="Picture 43" descr="A blue and black background&#10;&#10;Description automatically generated with medium confidence">
                    <a:extLst>
                      <a:ext uri="{FF2B5EF4-FFF2-40B4-BE49-F238E27FC236}">
                        <a16:creationId xmlns:a16="http://schemas.microsoft.com/office/drawing/2014/main" id="{80CB5391-C6CB-C939-839B-6AAEC9028FD0}"/>
                      </a:ext>
                    </a:extLst>
                  </p:cNvPr>
                  <p:cNvPicPr>
                    <a:picLocks noChangeAspect="1"/>
                  </p:cNvPicPr>
                  <p:nvPr/>
                </p:nvPicPr>
                <p:blipFill rotWithShape="1">
                  <a:blip r:embed="rId7"/>
                  <a:srcRect l="9970" t="42622" r="65800"/>
                  <a:stretch/>
                </p:blipFill>
                <p:spPr>
                  <a:xfrm>
                    <a:off x="8979452" y="2596874"/>
                    <a:ext cx="624726" cy="832139"/>
                  </a:xfrm>
                  <a:prstGeom prst="rect">
                    <a:avLst/>
                  </a:prstGeom>
                </p:spPr>
              </p:pic>
              <p:pic>
                <p:nvPicPr>
                  <p:cNvPr id="51" name="Picture 50" descr="A blue and black background&#10;&#10;Description automatically generated with medium confidence">
                    <a:extLst>
                      <a:ext uri="{FF2B5EF4-FFF2-40B4-BE49-F238E27FC236}">
                        <a16:creationId xmlns:a16="http://schemas.microsoft.com/office/drawing/2014/main" id="{815475D5-3AEE-E893-247B-09BDCA14EAE4}"/>
                      </a:ext>
                    </a:extLst>
                  </p:cNvPr>
                  <p:cNvPicPr>
                    <a:picLocks noChangeAspect="1"/>
                  </p:cNvPicPr>
                  <p:nvPr/>
                </p:nvPicPr>
                <p:blipFill rotWithShape="1">
                  <a:blip r:embed="rId7"/>
                  <a:srcRect l="45251" r="9970"/>
                  <a:stretch/>
                </p:blipFill>
                <p:spPr>
                  <a:xfrm>
                    <a:off x="9677400" y="1978738"/>
                    <a:ext cx="1154532" cy="1450275"/>
                  </a:xfrm>
                  <a:prstGeom prst="rect">
                    <a:avLst/>
                  </a:prstGeom>
                </p:spPr>
              </p:pic>
            </p:grpSp>
          </p:grpSp>
        </p:grpSp>
        <p:sp>
          <p:nvSpPr>
            <p:cNvPr id="3" name="TextBox 2">
              <a:extLst>
                <a:ext uri="{FF2B5EF4-FFF2-40B4-BE49-F238E27FC236}">
                  <a16:creationId xmlns:a16="http://schemas.microsoft.com/office/drawing/2014/main" id="{F11385BF-0816-55FA-3C1C-39F3C3ABE0B7}"/>
                </a:ext>
              </a:extLst>
            </p:cNvPr>
            <p:cNvSpPr txBox="1"/>
            <p:nvPr/>
          </p:nvSpPr>
          <p:spPr>
            <a:xfrm>
              <a:off x="7072280" y="1715541"/>
              <a:ext cx="558669" cy="138499"/>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Untrained neural network</a:t>
              </a:r>
            </a:p>
          </p:txBody>
        </p:sp>
        <p:pic>
          <p:nvPicPr>
            <p:cNvPr id="10" name="Picture 9" descr="A screenshot of a computer&#10;&#10;Description automatically generated">
              <a:extLst>
                <a:ext uri="{FF2B5EF4-FFF2-40B4-BE49-F238E27FC236}">
                  <a16:creationId xmlns:a16="http://schemas.microsoft.com/office/drawing/2014/main" id="{4C376B29-07A5-E233-7B6E-DEBB79C8489F}"/>
                </a:ext>
              </a:extLst>
            </p:cNvPr>
            <p:cNvPicPr>
              <a:picLocks noChangeAspect="1"/>
            </p:cNvPicPr>
            <p:nvPr/>
          </p:nvPicPr>
          <p:blipFill rotWithShape="1">
            <a:blip r:embed="rId6">
              <a:clrChange>
                <a:clrFrom>
                  <a:srgbClr val="FFFFFF"/>
                </a:clrFrom>
                <a:clrTo>
                  <a:srgbClr val="FFFFFF">
                    <a:alpha val="0"/>
                  </a:srgbClr>
                </a:clrTo>
              </a:clrChange>
            </a:blip>
            <a:srcRect l="55794" t="66431" r="9153"/>
            <a:stretch/>
          </p:blipFill>
          <p:spPr>
            <a:xfrm>
              <a:off x="7618644" y="2310753"/>
              <a:ext cx="631075" cy="33994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164FF79-7C01-27A1-F37A-3F979D45025F}"/>
                </a:ext>
              </a:extLst>
            </p:cNvPr>
            <p:cNvPicPr>
              <a:picLocks noChangeAspect="1"/>
            </p:cNvPicPr>
            <p:nvPr/>
          </p:nvPicPr>
          <p:blipFill rotWithShape="1">
            <a:blip r:embed="rId6">
              <a:clrChange>
                <a:clrFrom>
                  <a:srgbClr val="FFFFFF"/>
                </a:clrFrom>
                <a:clrTo>
                  <a:srgbClr val="FFFFFF">
                    <a:alpha val="0"/>
                  </a:srgbClr>
                </a:clrTo>
              </a:clrChange>
            </a:blip>
            <a:srcRect l="31694" t="68341" r="56904" b="13423"/>
            <a:stretch/>
          </p:blipFill>
          <p:spPr>
            <a:xfrm>
              <a:off x="7732103" y="1986129"/>
              <a:ext cx="205274" cy="184666"/>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42C15FF-0A49-1842-7EC5-8C4E187AC1BD}"/>
                </a:ext>
              </a:extLst>
            </p:cNvPr>
            <p:cNvPicPr>
              <a:picLocks noChangeAspect="1"/>
            </p:cNvPicPr>
            <p:nvPr/>
          </p:nvPicPr>
          <p:blipFill rotWithShape="1">
            <a:blip r:embed="rId6">
              <a:clrChange>
                <a:clrFrom>
                  <a:srgbClr val="FFFFFF"/>
                </a:clrFrom>
                <a:clrTo>
                  <a:srgbClr val="FFFFFF">
                    <a:alpha val="0"/>
                  </a:srgbClr>
                </a:clrTo>
              </a:clrChange>
            </a:blip>
            <a:srcRect l="18996" t="85256" r="45502" b="-3492"/>
            <a:stretch/>
          </p:blipFill>
          <p:spPr>
            <a:xfrm>
              <a:off x="7500189" y="2151531"/>
              <a:ext cx="639147" cy="184666"/>
            </a:xfrm>
            <a:prstGeom prst="rect">
              <a:avLst/>
            </a:prstGeom>
          </p:spPr>
        </p:pic>
      </p:grpSp>
      <p:sp>
        <p:nvSpPr>
          <p:cNvPr id="4" name="Rectangle 3">
            <a:extLst>
              <a:ext uri="{FF2B5EF4-FFF2-40B4-BE49-F238E27FC236}">
                <a16:creationId xmlns:a16="http://schemas.microsoft.com/office/drawing/2014/main" id="{24D14029-4004-0C8B-A70F-8D33C5983965}"/>
              </a:ext>
            </a:extLst>
          </p:cNvPr>
          <p:cNvSpPr/>
          <p:nvPr/>
        </p:nvSpPr>
        <p:spPr>
          <a:xfrm>
            <a:off x="2371369" y="735455"/>
            <a:ext cx="4401262" cy="2563446"/>
          </a:xfrm>
          <a:prstGeom prst="rect">
            <a:avLst/>
          </a:prstGeom>
          <a:noFill/>
          <a:ln w="12700">
            <a:solidFill>
              <a:srgbClr val="FFFFFF"/>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2"/>
              </a:solidFill>
            </a:endParaRPr>
          </a:p>
        </p:txBody>
      </p:sp>
      <p:sp>
        <p:nvSpPr>
          <p:cNvPr id="6" name="TextBox 5">
            <a:extLst>
              <a:ext uri="{FF2B5EF4-FFF2-40B4-BE49-F238E27FC236}">
                <a16:creationId xmlns:a16="http://schemas.microsoft.com/office/drawing/2014/main" id="{FA5F43F0-DAD1-B37A-4D4A-18F43269AB68}"/>
              </a:ext>
            </a:extLst>
          </p:cNvPr>
          <p:cNvSpPr txBox="1"/>
          <p:nvPr/>
        </p:nvSpPr>
        <p:spPr>
          <a:xfrm>
            <a:off x="2371370" y="839526"/>
            <a:ext cx="4401262" cy="184666"/>
          </a:xfrm>
          <a:prstGeom prst="rect">
            <a:avLst/>
          </a:prstGeom>
          <a:noFill/>
        </p:spPr>
        <p:txBody>
          <a:bodyPr wrap="square" lIns="0" tIns="0" rIns="0" bIns="0" rtlCol="0" anchor="b">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4BB5E"/>
                </a:solidFill>
                <a:effectLst/>
                <a:uLnTx/>
                <a:uFillTx/>
                <a:latin typeface="Arial Nova Light"/>
                <a:ea typeface="+mn-ea"/>
                <a:cs typeface="+mn-cs"/>
              </a:rPr>
              <a:t>Enterprise “Sweet Spot”</a:t>
            </a:r>
          </a:p>
        </p:txBody>
      </p:sp>
    </p:spTree>
    <p:extLst>
      <p:ext uri="{BB962C8B-B14F-4D97-AF65-F5344CB8AC3E}">
        <p14:creationId xmlns:p14="http://schemas.microsoft.com/office/powerpoint/2010/main" val="125703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05F4C462-EF3D-331E-16E8-3983B4EA8409}"/>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0" y="0"/>
            <a:ext cx="9144000" cy="5143500"/>
          </a:xfrm>
          <a:prstGeom prst="rect">
            <a:avLst/>
          </a:prstGeom>
        </p:spPr>
      </p:pic>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a:xfrm>
            <a:off x="285750" y="600887"/>
            <a:ext cx="3600450" cy="332399"/>
          </a:xfrm>
        </p:spPr>
        <p:txBody>
          <a:bodyPr/>
          <a:lstStyle/>
          <a:p>
            <a:r>
              <a:rPr lang="en-US">
                <a:solidFill>
                  <a:schemeClr val="tx2"/>
                </a:solidFill>
              </a:rPr>
              <a:t>Common </a:t>
            </a:r>
            <a:r>
              <a:rPr lang="en-US" err="1">
                <a:solidFill>
                  <a:schemeClr val="tx2"/>
                </a:solidFill>
              </a:rPr>
              <a:t>GenAI</a:t>
            </a:r>
            <a:r>
              <a:rPr lang="en-US">
                <a:solidFill>
                  <a:schemeClr val="tx2"/>
                </a:solidFill>
              </a:rPr>
              <a:t> use cases</a:t>
            </a:r>
          </a:p>
        </p:txBody>
      </p:sp>
      <p:sp>
        <p:nvSpPr>
          <p:cNvPr id="4" name="Rectangle 3">
            <a:extLst>
              <a:ext uri="{FF2B5EF4-FFF2-40B4-BE49-F238E27FC236}">
                <a16:creationId xmlns:a16="http://schemas.microsoft.com/office/drawing/2014/main" id="{629E1863-6B32-7CED-C2E4-4F64E42E8693}"/>
              </a:ext>
            </a:extLst>
          </p:cNvPr>
          <p:cNvSpPr/>
          <p:nvPr/>
        </p:nvSpPr>
        <p:spPr>
          <a:xfrm>
            <a:off x="285750" y="1726535"/>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5" name="Rectangle 4">
            <a:extLst>
              <a:ext uri="{FF2B5EF4-FFF2-40B4-BE49-F238E27FC236}">
                <a16:creationId xmlns:a16="http://schemas.microsoft.com/office/drawing/2014/main" id="{66DF7D8B-CDAB-EE2E-48B8-0F43C8AF20A9}"/>
              </a:ext>
            </a:extLst>
          </p:cNvPr>
          <p:cNvSpPr/>
          <p:nvPr/>
        </p:nvSpPr>
        <p:spPr>
          <a:xfrm>
            <a:off x="3183351" y="1726535"/>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6" name="Rectangle 5">
            <a:extLst>
              <a:ext uri="{FF2B5EF4-FFF2-40B4-BE49-F238E27FC236}">
                <a16:creationId xmlns:a16="http://schemas.microsoft.com/office/drawing/2014/main" id="{CFDC7D11-1DB0-5B49-E013-78B9A8D8895A}"/>
              </a:ext>
            </a:extLst>
          </p:cNvPr>
          <p:cNvSpPr/>
          <p:nvPr/>
        </p:nvSpPr>
        <p:spPr>
          <a:xfrm>
            <a:off x="6080951" y="1726535"/>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8" name="Rectangle 7">
            <a:extLst>
              <a:ext uri="{FF2B5EF4-FFF2-40B4-BE49-F238E27FC236}">
                <a16:creationId xmlns:a16="http://schemas.microsoft.com/office/drawing/2014/main" id="{19AB6046-21AE-D195-77F2-471BD8FBA5F3}"/>
              </a:ext>
            </a:extLst>
          </p:cNvPr>
          <p:cNvSpPr/>
          <p:nvPr/>
        </p:nvSpPr>
        <p:spPr>
          <a:xfrm>
            <a:off x="285750" y="2949767"/>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9" name="Rectangle 8">
            <a:extLst>
              <a:ext uri="{FF2B5EF4-FFF2-40B4-BE49-F238E27FC236}">
                <a16:creationId xmlns:a16="http://schemas.microsoft.com/office/drawing/2014/main" id="{CE9440CE-C831-AC72-3554-7AA7C7E622E7}"/>
              </a:ext>
            </a:extLst>
          </p:cNvPr>
          <p:cNvSpPr/>
          <p:nvPr/>
        </p:nvSpPr>
        <p:spPr>
          <a:xfrm>
            <a:off x="3183351" y="2949767"/>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10" name="Rectangle 9">
            <a:extLst>
              <a:ext uri="{FF2B5EF4-FFF2-40B4-BE49-F238E27FC236}">
                <a16:creationId xmlns:a16="http://schemas.microsoft.com/office/drawing/2014/main" id="{62B451F5-3230-A30D-C20A-4C342339420D}"/>
              </a:ext>
            </a:extLst>
          </p:cNvPr>
          <p:cNvSpPr/>
          <p:nvPr/>
        </p:nvSpPr>
        <p:spPr>
          <a:xfrm>
            <a:off x="6080951" y="2949767"/>
            <a:ext cx="2800350" cy="1124087"/>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grpSp>
        <p:nvGrpSpPr>
          <p:cNvPr id="37" name="Group 36">
            <a:extLst>
              <a:ext uri="{FF2B5EF4-FFF2-40B4-BE49-F238E27FC236}">
                <a16:creationId xmlns:a16="http://schemas.microsoft.com/office/drawing/2014/main" id="{3A4A07CF-A3FA-575A-45FB-40BF382181A7}"/>
              </a:ext>
            </a:extLst>
          </p:cNvPr>
          <p:cNvGrpSpPr/>
          <p:nvPr/>
        </p:nvGrpSpPr>
        <p:grpSpPr>
          <a:xfrm>
            <a:off x="826307" y="2011579"/>
            <a:ext cx="1684513" cy="553998"/>
            <a:chOff x="954384" y="2408594"/>
            <a:chExt cx="2246017" cy="738664"/>
          </a:xfrm>
        </p:grpSpPr>
        <p:sp>
          <p:nvSpPr>
            <p:cNvPr id="23" name="TextBox 22">
              <a:extLst>
                <a:ext uri="{FF2B5EF4-FFF2-40B4-BE49-F238E27FC236}">
                  <a16:creationId xmlns:a16="http://schemas.microsoft.com/office/drawing/2014/main" id="{05FD963D-F6E7-4B40-D8F9-8829CBF2F045}"/>
                </a:ext>
              </a:extLst>
            </p:cNvPr>
            <p:cNvSpPr txBox="1"/>
            <p:nvPr/>
          </p:nvSpPr>
          <p:spPr>
            <a:xfrm>
              <a:off x="2011459" y="2408594"/>
              <a:ext cx="1188942" cy="738664"/>
            </a:xfrm>
            <a:prstGeom prst="rect">
              <a:avLst/>
            </a:prstGeom>
            <a:noFill/>
          </p:spPr>
          <p:txBody>
            <a:bodyPr wrap="square" lIns="0" tIns="0" rIns="0" bIns="0" rtlCol="0" anchor="ctr">
              <a:spAutoFit/>
            </a:bodyPr>
            <a:lstStyle/>
            <a:p>
              <a:pPr defTabSz="685783"/>
              <a:r>
                <a:rPr lang="en-US" sz="1800" dirty="0">
                  <a:solidFill>
                    <a:srgbClr val="0D2155"/>
                  </a:solidFill>
                  <a:latin typeface="Arial Nova Light"/>
                </a:rPr>
                <a:t>Content creation</a:t>
              </a:r>
            </a:p>
          </p:txBody>
        </p:sp>
        <p:sp>
          <p:nvSpPr>
            <p:cNvPr id="29" name="Touchscreen" title="Icon of a closed hand with one finger touching a screen">
              <a:extLst>
                <a:ext uri="{FF2B5EF4-FFF2-40B4-BE49-F238E27FC236}">
                  <a16:creationId xmlns:a16="http://schemas.microsoft.com/office/drawing/2014/main" id="{1508A552-E31F-97F4-49EE-2BCAA9E932CB}"/>
                </a:ext>
              </a:extLst>
            </p:cNvPr>
            <p:cNvSpPr>
              <a:spLocks noChangeAspect="1" noEditPoints="1"/>
            </p:cNvSpPr>
            <p:nvPr/>
          </p:nvSpPr>
          <p:spPr bwMode="auto">
            <a:xfrm>
              <a:off x="954384" y="2419203"/>
              <a:ext cx="765193" cy="71744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83"/>
              <a:endParaRPr lang="en-US">
                <a:gradFill>
                  <a:gsLst>
                    <a:gs pos="0">
                      <a:srgbClr val="505050"/>
                    </a:gs>
                    <a:gs pos="100000">
                      <a:srgbClr val="505050"/>
                    </a:gs>
                  </a:gsLst>
                  <a:lin ang="5400000" scaled="1"/>
                </a:gradFill>
                <a:latin typeface="Arial"/>
              </a:endParaRPr>
            </a:p>
          </p:txBody>
        </p:sp>
      </p:grpSp>
      <p:grpSp>
        <p:nvGrpSpPr>
          <p:cNvPr id="38" name="Group 37">
            <a:extLst>
              <a:ext uri="{FF2B5EF4-FFF2-40B4-BE49-F238E27FC236}">
                <a16:creationId xmlns:a16="http://schemas.microsoft.com/office/drawing/2014/main" id="{2CC9A932-F6EB-879B-2A59-C5AE7CC3D7A8}"/>
              </a:ext>
            </a:extLst>
          </p:cNvPr>
          <p:cNvGrpSpPr/>
          <p:nvPr/>
        </p:nvGrpSpPr>
        <p:grpSpPr>
          <a:xfrm>
            <a:off x="3360713" y="1972225"/>
            <a:ext cx="2445628" cy="632706"/>
            <a:chOff x="4506365" y="2356121"/>
            <a:chExt cx="3260837" cy="843608"/>
          </a:xfrm>
        </p:grpSpPr>
        <p:sp>
          <p:nvSpPr>
            <p:cNvPr id="24" name="TextBox 23">
              <a:extLst>
                <a:ext uri="{FF2B5EF4-FFF2-40B4-BE49-F238E27FC236}">
                  <a16:creationId xmlns:a16="http://schemas.microsoft.com/office/drawing/2014/main" id="{B2888488-7F24-8C94-1252-4E682F05F45B}"/>
                </a:ext>
              </a:extLst>
            </p:cNvPr>
            <p:cNvSpPr txBox="1"/>
            <p:nvPr/>
          </p:nvSpPr>
          <p:spPr>
            <a:xfrm>
              <a:off x="5539868" y="2408594"/>
              <a:ext cx="2227334" cy="738664"/>
            </a:xfrm>
            <a:prstGeom prst="rect">
              <a:avLst/>
            </a:prstGeom>
            <a:noFill/>
          </p:spPr>
          <p:txBody>
            <a:bodyPr wrap="square" lIns="0" tIns="0" rIns="0" bIns="0" rtlCol="0" anchor="ctr">
              <a:spAutoFit/>
            </a:bodyPr>
            <a:lstStyle/>
            <a:p>
              <a:pPr defTabSz="685783"/>
              <a:r>
                <a:rPr lang="en-US" sz="1800" dirty="0">
                  <a:solidFill>
                    <a:srgbClr val="0D2155"/>
                  </a:solidFill>
                  <a:latin typeface="Arial Nova Light"/>
                </a:rPr>
                <a:t>Natural language search </a:t>
              </a:r>
            </a:p>
          </p:txBody>
        </p:sp>
        <p:pic>
          <p:nvPicPr>
            <p:cNvPr id="32" name="Graphic 31">
              <a:extLst>
                <a:ext uri="{FF2B5EF4-FFF2-40B4-BE49-F238E27FC236}">
                  <a16:creationId xmlns:a16="http://schemas.microsoft.com/office/drawing/2014/main" id="{10E1DA5A-70D0-5784-BD62-68A335D7CA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6365" y="2356121"/>
              <a:ext cx="843608" cy="843608"/>
            </a:xfrm>
            <a:prstGeom prst="rect">
              <a:avLst/>
            </a:prstGeom>
          </p:spPr>
        </p:pic>
      </p:grpSp>
      <p:grpSp>
        <p:nvGrpSpPr>
          <p:cNvPr id="39" name="Group 38">
            <a:extLst>
              <a:ext uri="{FF2B5EF4-FFF2-40B4-BE49-F238E27FC236}">
                <a16:creationId xmlns:a16="http://schemas.microsoft.com/office/drawing/2014/main" id="{98EBDB2C-C024-FD2B-185A-28A1ABC95180}"/>
              </a:ext>
            </a:extLst>
          </p:cNvPr>
          <p:cNvGrpSpPr/>
          <p:nvPr/>
        </p:nvGrpSpPr>
        <p:grpSpPr>
          <a:xfrm>
            <a:off x="6481424" y="1944879"/>
            <a:ext cx="1947319" cy="687400"/>
            <a:chOff x="8528776" y="2319659"/>
            <a:chExt cx="2596425" cy="916533"/>
          </a:xfrm>
        </p:grpSpPr>
        <p:sp>
          <p:nvSpPr>
            <p:cNvPr id="25" name="TextBox 24">
              <a:extLst>
                <a:ext uri="{FF2B5EF4-FFF2-40B4-BE49-F238E27FC236}">
                  <a16:creationId xmlns:a16="http://schemas.microsoft.com/office/drawing/2014/main" id="{7A8A919E-4A82-ED1D-0AA8-2703EC8855AB}"/>
                </a:ext>
              </a:extLst>
            </p:cNvPr>
            <p:cNvSpPr txBox="1"/>
            <p:nvPr/>
          </p:nvSpPr>
          <p:spPr>
            <a:xfrm>
              <a:off x="9733059" y="2408594"/>
              <a:ext cx="1392142" cy="738664"/>
            </a:xfrm>
            <a:prstGeom prst="rect">
              <a:avLst/>
            </a:prstGeom>
            <a:noFill/>
          </p:spPr>
          <p:txBody>
            <a:bodyPr wrap="square" lIns="0" tIns="0" rIns="0" bIns="0" rtlCol="0" anchor="ctr">
              <a:spAutoFit/>
            </a:bodyPr>
            <a:lstStyle/>
            <a:p>
              <a:pPr defTabSz="685783"/>
              <a:r>
                <a:rPr lang="en-US" sz="1800" dirty="0">
                  <a:solidFill>
                    <a:srgbClr val="0D2155"/>
                  </a:solidFill>
                  <a:latin typeface="Arial Nova Light"/>
                </a:rPr>
                <a:t>Code </a:t>
              </a:r>
              <a:br>
                <a:rPr lang="en-US" sz="1800">
                  <a:solidFill>
                    <a:srgbClr val="0D2155"/>
                  </a:solidFill>
                  <a:latin typeface="Arial Nova Light"/>
                </a:rPr>
              </a:br>
              <a:r>
                <a:rPr lang="en-US" sz="1800" dirty="0">
                  <a:solidFill>
                    <a:srgbClr val="0D2155"/>
                  </a:solidFill>
                  <a:latin typeface="Arial Nova Light"/>
                </a:rPr>
                <a:t>generation</a:t>
              </a:r>
            </a:p>
          </p:txBody>
        </p:sp>
        <p:pic>
          <p:nvPicPr>
            <p:cNvPr id="33" name="Graphic 32">
              <a:extLst>
                <a:ext uri="{FF2B5EF4-FFF2-40B4-BE49-F238E27FC236}">
                  <a16:creationId xmlns:a16="http://schemas.microsoft.com/office/drawing/2014/main" id="{13E3941C-E019-2B56-528C-12B5C9E957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776" y="2319659"/>
              <a:ext cx="916533" cy="916533"/>
            </a:xfrm>
            <a:prstGeom prst="rect">
              <a:avLst/>
            </a:prstGeom>
          </p:spPr>
        </p:pic>
      </p:grpSp>
      <p:sp>
        <p:nvSpPr>
          <p:cNvPr id="26" name="TextBox 25">
            <a:extLst>
              <a:ext uri="{FF2B5EF4-FFF2-40B4-BE49-F238E27FC236}">
                <a16:creationId xmlns:a16="http://schemas.microsoft.com/office/drawing/2014/main" id="{E88D98B2-E2A8-5526-D2A2-38835751F66E}"/>
              </a:ext>
            </a:extLst>
          </p:cNvPr>
          <p:cNvSpPr txBox="1"/>
          <p:nvPr/>
        </p:nvSpPr>
        <p:spPr>
          <a:xfrm>
            <a:off x="1566390" y="3234811"/>
            <a:ext cx="911236" cy="553998"/>
          </a:xfrm>
          <a:prstGeom prst="rect">
            <a:avLst/>
          </a:prstGeom>
          <a:noFill/>
        </p:spPr>
        <p:txBody>
          <a:bodyPr wrap="square" lIns="0" tIns="0" rIns="0" bIns="0" rtlCol="0" anchor="ctr">
            <a:spAutoFit/>
          </a:bodyPr>
          <a:lstStyle/>
          <a:p>
            <a:pPr defTabSz="685783"/>
            <a:r>
              <a:rPr lang="en-US" sz="1800">
                <a:solidFill>
                  <a:srgbClr val="0D2155"/>
                </a:solidFill>
                <a:latin typeface="Arial Nova Light"/>
              </a:rPr>
              <a:t>Support assistant</a:t>
            </a:r>
          </a:p>
        </p:txBody>
      </p:sp>
      <p:sp>
        <p:nvSpPr>
          <p:cNvPr id="34" name="ChatBot_F08B" title="Icon of a robotic chat bubble with a smiley face">
            <a:extLst>
              <a:ext uri="{FF2B5EF4-FFF2-40B4-BE49-F238E27FC236}">
                <a16:creationId xmlns:a16="http://schemas.microsoft.com/office/drawing/2014/main" id="{1651ED60-DC67-DD96-0ACC-97F9E2C93985}"/>
              </a:ext>
            </a:extLst>
          </p:cNvPr>
          <p:cNvSpPr>
            <a:spLocks noChangeAspect="1" noEditPoints="1"/>
          </p:cNvSpPr>
          <p:nvPr/>
        </p:nvSpPr>
        <p:spPr bwMode="auto">
          <a:xfrm>
            <a:off x="859500" y="3200014"/>
            <a:ext cx="482791" cy="623593"/>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83"/>
            <a:endParaRPr lang="en-US" sz="675">
              <a:gradFill>
                <a:gsLst>
                  <a:gs pos="0">
                    <a:srgbClr val="505050"/>
                  </a:gs>
                  <a:gs pos="100000">
                    <a:srgbClr val="505050"/>
                  </a:gs>
                </a:gsLst>
              </a:gradFill>
              <a:latin typeface="Arial"/>
            </a:endParaRPr>
          </a:p>
        </p:txBody>
      </p:sp>
      <p:grpSp>
        <p:nvGrpSpPr>
          <p:cNvPr id="42" name="Group 41">
            <a:extLst>
              <a:ext uri="{FF2B5EF4-FFF2-40B4-BE49-F238E27FC236}">
                <a16:creationId xmlns:a16="http://schemas.microsoft.com/office/drawing/2014/main" id="{D5545533-10D7-044C-65E0-CF6FFB717743}"/>
              </a:ext>
            </a:extLst>
          </p:cNvPr>
          <p:cNvGrpSpPr/>
          <p:nvPr/>
        </p:nvGrpSpPr>
        <p:grpSpPr>
          <a:xfrm>
            <a:off x="3539559" y="3234812"/>
            <a:ext cx="2087935" cy="553998"/>
            <a:chOff x="4699092" y="4355069"/>
            <a:chExt cx="2783913" cy="738664"/>
          </a:xfrm>
        </p:grpSpPr>
        <p:sp>
          <p:nvSpPr>
            <p:cNvPr id="27" name="TextBox 26">
              <a:extLst>
                <a:ext uri="{FF2B5EF4-FFF2-40B4-BE49-F238E27FC236}">
                  <a16:creationId xmlns:a16="http://schemas.microsoft.com/office/drawing/2014/main" id="{43C73AFD-715A-0E36-D79E-F71D03EA5DF8}"/>
                </a:ext>
              </a:extLst>
            </p:cNvPr>
            <p:cNvSpPr txBox="1"/>
            <p:nvPr/>
          </p:nvSpPr>
          <p:spPr>
            <a:xfrm>
              <a:off x="5737929" y="4355069"/>
              <a:ext cx="1745076" cy="738664"/>
            </a:xfrm>
            <a:prstGeom prst="rect">
              <a:avLst/>
            </a:prstGeom>
            <a:noFill/>
          </p:spPr>
          <p:txBody>
            <a:bodyPr wrap="square" lIns="0" tIns="0" rIns="0" bIns="0" rtlCol="0" anchor="ctr">
              <a:spAutoFit/>
            </a:bodyPr>
            <a:lstStyle/>
            <a:p>
              <a:pPr defTabSz="685783"/>
              <a:r>
                <a:rPr lang="en-US" sz="1800" dirty="0">
                  <a:solidFill>
                    <a:srgbClr val="0D2155"/>
                  </a:solidFill>
                  <a:latin typeface="Arial Nova Light"/>
                </a:rPr>
                <a:t>Design and </a:t>
              </a:r>
              <a:br>
                <a:rPr lang="en-US" sz="1800">
                  <a:solidFill>
                    <a:srgbClr val="0D2155"/>
                  </a:solidFill>
                  <a:latin typeface="Arial Nova Light"/>
                </a:rPr>
              </a:br>
              <a:r>
                <a:rPr lang="en-US" sz="1800" dirty="0">
                  <a:solidFill>
                    <a:srgbClr val="0D2155"/>
                  </a:solidFill>
                  <a:latin typeface="Arial Nova Light"/>
                </a:rPr>
                <a:t>data creation</a:t>
              </a:r>
            </a:p>
          </p:txBody>
        </p:sp>
        <p:sp>
          <p:nvSpPr>
            <p:cNvPr id="35" name="IoT_Hub" title="Icon of circles connecting to a center circle surrounded by brackets">
              <a:extLst>
                <a:ext uri="{FF2B5EF4-FFF2-40B4-BE49-F238E27FC236}">
                  <a16:creationId xmlns:a16="http://schemas.microsoft.com/office/drawing/2014/main" id="{99D97DB2-F76C-9FF8-800D-2F280C1D050F}"/>
                </a:ext>
              </a:extLst>
            </p:cNvPr>
            <p:cNvSpPr>
              <a:spLocks noChangeAspect="1" noEditPoints="1"/>
            </p:cNvSpPr>
            <p:nvPr/>
          </p:nvSpPr>
          <p:spPr bwMode="auto">
            <a:xfrm>
              <a:off x="4699092" y="4368204"/>
              <a:ext cx="712392" cy="712392"/>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83"/>
              <a:endParaRPr lang="en-US">
                <a:gradFill>
                  <a:gsLst>
                    <a:gs pos="0">
                      <a:srgbClr val="505050"/>
                    </a:gs>
                    <a:gs pos="100000">
                      <a:srgbClr val="505050"/>
                    </a:gs>
                  </a:gsLst>
                </a:gradFill>
                <a:latin typeface="Arial"/>
              </a:endParaRPr>
            </a:p>
          </p:txBody>
        </p:sp>
      </p:grpSp>
      <p:grpSp>
        <p:nvGrpSpPr>
          <p:cNvPr id="48" name="Group 47">
            <a:extLst>
              <a:ext uri="{FF2B5EF4-FFF2-40B4-BE49-F238E27FC236}">
                <a16:creationId xmlns:a16="http://schemas.microsoft.com/office/drawing/2014/main" id="{8922846A-0096-1948-F4C8-4FE1A77198CF}"/>
              </a:ext>
            </a:extLst>
          </p:cNvPr>
          <p:cNvGrpSpPr/>
          <p:nvPr/>
        </p:nvGrpSpPr>
        <p:grpSpPr>
          <a:xfrm>
            <a:off x="6550966" y="3234812"/>
            <a:ext cx="1808243" cy="553998"/>
            <a:chOff x="8769341" y="4355069"/>
            <a:chExt cx="2410989" cy="738664"/>
          </a:xfrm>
        </p:grpSpPr>
        <p:sp>
          <p:nvSpPr>
            <p:cNvPr id="28" name="TextBox 27">
              <a:extLst>
                <a:ext uri="{FF2B5EF4-FFF2-40B4-BE49-F238E27FC236}">
                  <a16:creationId xmlns:a16="http://schemas.microsoft.com/office/drawing/2014/main" id="{AFBB7ADA-BC84-94F2-AD12-C25142245BA7}"/>
                </a:ext>
              </a:extLst>
            </p:cNvPr>
            <p:cNvSpPr txBox="1"/>
            <p:nvPr/>
          </p:nvSpPr>
          <p:spPr>
            <a:xfrm>
              <a:off x="9711988" y="4355069"/>
              <a:ext cx="1468342" cy="738664"/>
            </a:xfrm>
            <a:prstGeom prst="rect">
              <a:avLst/>
            </a:prstGeom>
            <a:noFill/>
          </p:spPr>
          <p:txBody>
            <a:bodyPr wrap="square" lIns="0" tIns="0" rIns="0" bIns="0" rtlCol="0" anchor="ctr">
              <a:spAutoFit/>
            </a:bodyPr>
            <a:lstStyle/>
            <a:p>
              <a:pPr defTabSz="685783"/>
              <a:r>
                <a:rPr lang="en-US" sz="1800" dirty="0">
                  <a:solidFill>
                    <a:srgbClr val="0D2155"/>
                  </a:solidFill>
                  <a:latin typeface="Arial Nova Light"/>
                </a:rPr>
                <a:t>Document</a:t>
              </a:r>
            </a:p>
            <a:p>
              <a:pPr defTabSz="685783"/>
              <a:r>
                <a:rPr lang="en-US" sz="1800" dirty="0">
                  <a:solidFill>
                    <a:srgbClr val="0D2155"/>
                  </a:solidFill>
                  <a:latin typeface="Arial Nova Light"/>
                </a:rPr>
                <a:t>automation</a:t>
              </a:r>
            </a:p>
          </p:txBody>
        </p:sp>
        <p:pic>
          <p:nvPicPr>
            <p:cNvPr id="36" name="Graphic 35">
              <a:extLst>
                <a:ext uri="{FF2B5EF4-FFF2-40B4-BE49-F238E27FC236}">
                  <a16:creationId xmlns:a16="http://schemas.microsoft.com/office/drawing/2014/main" id="{8D5CC495-535C-AFD2-27B3-9DE2D9BBFD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69341" y="4391044"/>
              <a:ext cx="666712" cy="666712"/>
            </a:xfrm>
            <a:prstGeom prst="rect">
              <a:avLst/>
            </a:prstGeom>
          </p:spPr>
        </p:pic>
      </p:grpSp>
      <p:pic>
        <p:nvPicPr>
          <p:cNvPr id="3091" name="Picture 3090">
            <a:extLst>
              <a:ext uri="{FF2B5EF4-FFF2-40B4-BE49-F238E27FC236}">
                <a16:creationId xmlns:a16="http://schemas.microsoft.com/office/drawing/2014/main" id="{B66914F2-E0C9-EFE5-68BF-16078039E46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52" name="Rectangle 51">
            <a:extLst>
              <a:ext uri="{FF2B5EF4-FFF2-40B4-BE49-F238E27FC236}">
                <a16:creationId xmlns:a16="http://schemas.microsoft.com/office/drawing/2014/main" id="{266B0E46-D372-0B64-D5E9-0CCB9C9205A7}"/>
              </a:ext>
            </a:extLst>
          </p:cNvPr>
          <p:cNvSpPr/>
          <p:nvPr/>
        </p:nvSpPr>
        <p:spPr>
          <a:xfrm>
            <a:off x="285751" y="1528610"/>
            <a:ext cx="8595551" cy="99145"/>
          </a:xfrm>
          <a:prstGeom prst="rect">
            <a:avLst/>
          </a:prstGeom>
          <a:solidFill>
            <a:srgbClr val="80C7F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Tree>
    <p:extLst>
      <p:ext uri="{BB962C8B-B14F-4D97-AF65-F5344CB8AC3E}">
        <p14:creationId xmlns:p14="http://schemas.microsoft.com/office/powerpoint/2010/main" val="22902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7" name="Picture 136">
            <a:extLst>
              <a:ext uri="{FF2B5EF4-FFF2-40B4-BE49-F238E27FC236}">
                <a16:creationId xmlns:a16="http://schemas.microsoft.com/office/drawing/2014/main" id="{3AA10DC1-7C3C-1DB4-17C5-D586F5C88063}"/>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0" y="0"/>
            <a:ext cx="9144000" cy="5143500"/>
          </a:xfrm>
          <a:prstGeom prst="rect">
            <a:avLst/>
          </a:prstGeom>
        </p:spPr>
      </p:pic>
      <p:pic>
        <p:nvPicPr>
          <p:cNvPr id="138" name="Picture 137">
            <a:extLst>
              <a:ext uri="{FF2B5EF4-FFF2-40B4-BE49-F238E27FC236}">
                <a16:creationId xmlns:a16="http://schemas.microsoft.com/office/drawing/2014/main" id="{C75D1C5C-F20D-C48A-626F-A94EF97B4B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4" name="Title 3">
            <a:extLst>
              <a:ext uri="{FF2B5EF4-FFF2-40B4-BE49-F238E27FC236}">
                <a16:creationId xmlns:a16="http://schemas.microsoft.com/office/drawing/2014/main" id="{C520451F-4AEA-B5DF-5802-6137BB067095}"/>
              </a:ext>
            </a:extLst>
          </p:cNvPr>
          <p:cNvSpPr>
            <a:spLocks noGrp="1"/>
          </p:cNvSpPr>
          <p:nvPr>
            <p:ph type="title"/>
          </p:nvPr>
        </p:nvSpPr>
        <p:spPr>
          <a:xfrm>
            <a:off x="285751" y="257176"/>
            <a:ext cx="8572500" cy="332399"/>
          </a:xfrm>
        </p:spPr>
        <p:txBody>
          <a:bodyPr/>
          <a:lstStyle/>
          <a:p>
            <a:r>
              <a:rPr lang="en-US" b="1">
                <a:solidFill>
                  <a:schemeClr val="tx2"/>
                </a:solidFill>
                <a:latin typeface="+mn-lt"/>
              </a:rPr>
              <a:t>Use case example</a:t>
            </a:r>
            <a:r>
              <a:rPr lang="en-US">
                <a:solidFill>
                  <a:schemeClr val="tx2"/>
                </a:solidFill>
              </a:rPr>
              <a:t> | Departmental document automation </a:t>
            </a:r>
          </a:p>
        </p:txBody>
      </p:sp>
      <p:sp>
        <p:nvSpPr>
          <p:cNvPr id="3" name="Rectangle 2">
            <a:extLst>
              <a:ext uri="{FF2B5EF4-FFF2-40B4-BE49-F238E27FC236}">
                <a16:creationId xmlns:a16="http://schemas.microsoft.com/office/drawing/2014/main" id="{0BB19601-5E0C-FB2E-A589-6D46E2D105A7}"/>
              </a:ext>
            </a:extLst>
          </p:cNvPr>
          <p:cNvSpPr/>
          <p:nvPr/>
        </p:nvSpPr>
        <p:spPr>
          <a:xfrm>
            <a:off x="285750" y="726860"/>
            <a:ext cx="8572500" cy="147217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98C85DF1-788B-72B7-B565-8CCAAC698855}"/>
              </a:ext>
            </a:extLst>
          </p:cNvPr>
          <p:cNvSpPr/>
          <p:nvPr/>
        </p:nvSpPr>
        <p:spPr>
          <a:xfrm>
            <a:off x="285750"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ED37DAA-222A-8BA9-8F8B-CD944843C76B}"/>
              </a:ext>
            </a:extLst>
          </p:cNvPr>
          <p:cNvSpPr/>
          <p:nvPr/>
        </p:nvSpPr>
        <p:spPr>
          <a:xfrm>
            <a:off x="385366" y="1158543"/>
            <a:ext cx="1283932" cy="93612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FFFFFF"/>
                </a:solidFill>
                <a:effectLst/>
                <a:uLnTx/>
                <a:uFillTx/>
                <a:latin typeface="Arial Nova Light"/>
                <a:ea typeface="+mn-ea"/>
                <a:cs typeface="+mn-cs"/>
              </a:rPr>
            </a:b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Document</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Nova Light"/>
                <a:ea typeface="+mn-ea"/>
                <a:cs typeface="+mn-cs"/>
              </a:rPr>
              <a:t>automation</a:t>
            </a:r>
          </a:p>
        </p:txBody>
      </p:sp>
      <p:sp>
        <p:nvSpPr>
          <p:cNvPr id="27" name="Rectangle 26">
            <a:extLst>
              <a:ext uri="{FF2B5EF4-FFF2-40B4-BE49-F238E27FC236}">
                <a16:creationId xmlns:a16="http://schemas.microsoft.com/office/drawing/2014/main" id="{62D238E2-9883-7A05-C5D6-DA7CC1EB79D7}"/>
              </a:ext>
            </a:extLst>
          </p:cNvPr>
          <p:cNvSpPr/>
          <p:nvPr/>
        </p:nvSpPr>
        <p:spPr>
          <a:xfrm rot="5400000">
            <a:off x="890172"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 case</a:t>
            </a:r>
          </a:p>
        </p:txBody>
      </p:sp>
      <p:sp>
        <p:nvSpPr>
          <p:cNvPr id="29" name="Rectangle 28">
            <a:extLst>
              <a:ext uri="{FF2B5EF4-FFF2-40B4-BE49-F238E27FC236}">
                <a16:creationId xmlns:a16="http://schemas.microsoft.com/office/drawing/2014/main" id="{235C1941-903D-4218-E746-B9AE6A99E1B9}"/>
              </a:ext>
            </a:extLst>
          </p:cNvPr>
          <p:cNvSpPr/>
          <p:nvPr/>
        </p:nvSpPr>
        <p:spPr>
          <a:xfrm rot="5400000">
            <a:off x="3000091" y="-440276"/>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Arial"/>
                <a:ea typeface="+mn-ea"/>
                <a:cs typeface="+mn-cs"/>
              </a:rPr>
              <a:t>GenAI</a:t>
            </a:r>
            <a:r>
              <a:rPr kumimoji="0" lang="en-US" sz="1050" b="0" i="0" u="none" strike="noStrike" kern="1200" cap="none" spc="0" normalizeH="0" baseline="0" noProof="0">
                <a:ln>
                  <a:noFill/>
                </a:ln>
                <a:solidFill>
                  <a:srgbClr val="FFFFFF"/>
                </a:solidFill>
                <a:effectLst/>
                <a:uLnTx/>
                <a:uFillTx/>
                <a:latin typeface="Arial"/>
                <a:ea typeface="+mn-ea"/>
                <a:cs typeface="+mn-cs"/>
              </a:rPr>
              <a:t> purpose </a:t>
            </a:r>
          </a:p>
        </p:txBody>
      </p:sp>
      <p:sp>
        <p:nvSpPr>
          <p:cNvPr id="35" name="Rectangle 34">
            <a:extLst>
              <a:ext uri="{FF2B5EF4-FFF2-40B4-BE49-F238E27FC236}">
                <a16:creationId xmlns:a16="http://schemas.microsoft.com/office/drawing/2014/main" id="{13A676CD-6CDB-227B-EB25-7220399B766E}"/>
              </a:ext>
            </a:extLst>
          </p:cNvPr>
          <p:cNvSpPr/>
          <p:nvPr/>
        </p:nvSpPr>
        <p:spPr>
          <a:xfrm rot="5400000">
            <a:off x="5110009"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Users</a:t>
            </a:r>
          </a:p>
        </p:txBody>
      </p:sp>
      <p:sp>
        <p:nvSpPr>
          <p:cNvPr id="38" name="Rectangle 37">
            <a:extLst>
              <a:ext uri="{FF2B5EF4-FFF2-40B4-BE49-F238E27FC236}">
                <a16:creationId xmlns:a16="http://schemas.microsoft.com/office/drawing/2014/main" id="{E7F18CA2-C34A-C39C-C6C4-9E7DB1BCCFF8}"/>
              </a:ext>
            </a:extLst>
          </p:cNvPr>
          <p:cNvSpPr/>
          <p:nvPr/>
        </p:nvSpPr>
        <p:spPr>
          <a:xfrm rot="5400000">
            <a:off x="7219927" y="-440275"/>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Benefits </a:t>
            </a:r>
          </a:p>
        </p:txBody>
      </p:sp>
      <p:sp>
        <p:nvSpPr>
          <p:cNvPr id="43" name="Rectangle 42">
            <a:extLst>
              <a:ext uri="{FF2B5EF4-FFF2-40B4-BE49-F238E27FC236}">
                <a16:creationId xmlns:a16="http://schemas.microsoft.com/office/drawing/2014/main" id="{DD6C9213-69BD-E302-0131-C0996F2E4556}"/>
              </a:ext>
            </a:extLst>
          </p:cNvPr>
          <p:cNvSpPr/>
          <p:nvPr/>
        </p:nvSpPr>
        <p:spPr>
          <a:xfrm>
            <a:off x="1735706"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Analyzes large amounts of information to find or articulate a result (interpretation and synthesis)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Translates information for new audience</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Includes additional context</a:t>
            </a:r>
          </a:p>
        </p:txBody>
      </p:sp>
      <p:sp>
        <p:nvSpPr>
          <p:cNvPr id="46" name="Rectangle 45">
            <a:extLst>
              <a:ext uri="{FF2B5EF4-FFF2-40B4-BE49-F238E27FC236}">
                <a16:creationId xmlns:a16="http://schemas.microsoft.com/office/drawing/2014/main" id="{3849A673-11F0-6B39-E3AF-0FFFDC0434FF}"/>
              </a:ext>
            </a:extLst>
          </p:cNvPr>
          <p:cNvSpPr/>
          <p:nvPr/>
        </p:nvSpPr>
        <p:spPr>
          <a:xfrm>
            <a:off x="5955542"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Faster education in a new topic or domain</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Can be used to refine data for new audiences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Helps standardize, format, classify, review and/or organize documents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Enhances productivity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958AE16E-7D18-27CE-66D7-8B280C67C1DE}"/>
              </a:ext>
            </a:extLst>
          </p:cNvPr>
          <p:cNvSpPr/>
          <p:nvPr/>
        </p:nvSpPr>
        <p:spPr>
          <a:xfrm>
            <a:off x="4605202" y="1158219"/>
            <a:ext cx="1283930"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Sales / marketing</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Internal users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 of users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Etc.</a:t>
            </a:r>
          </a:p>
        </p:txBody>
      </p:sp>
      <p:pic>
        <p:nvPicPr>
          <p:cNvPr id="52" name="Graphic 51">
            <a:extLst>
              <a:ext uri="{FF2B5EF4-FFF2-40B4-BE49-F238E27FC236}">
                <a16:creationId xmlns:a16="http://schemas.microsoft.com/office/drawing/2014/main" id="{9A09E166-F1C8-2891-F7D1-E7C515A190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196" y="1278671"/>
            <a:ext cx="286273" cy="286272"/>
          </a:xfrm>
          <a:prstGeom prst="rect">
            <a:avLst/>
          </a:prstGeom>
        </p:spPr>
      </p:pic>
      <p:sp>
        <p:nvSpPr>
          <p:cNvPr id="57" name="Rectangle 56">
            <a:extLst>
              <a:ext uri="{FF2B5EF4-FFF2-40B4-BE49-F238E27FC236}">
                <a16:creationId xmlns:a16="http://schemas.microsoft.com/office/drawing/2014/main" id="{D27ABC9A-9DB4-DA1A-D751-6B0F45E81F2D}"/>
              </a:ext>
            </a:extLst>
          </p:cNvPr>
          <p:cNvSpPr/>
          <p:nvPr/>
        </p:nvSpPr>
        <p:spPr>
          <a:xfrm>
            <a:off x="385366" y="2371725"/>
            <a:ext cx="1283930" cy="10193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37160" rtlCol="0" anchor="b"/>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Nova Light"/>
                <a:ea typeface="+mn-ea"/>
                <a:cs typeface="+mn-cs"/>
              </a:rPr>
              <a:t>Pre-trained model </a:t>
            </a: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 Inferencing</a:t>
            </a:r>
          </a:p>
        </p:txBody>
      </p:sp>
      <p:sp>
        <p:nvSpPr>
          <p:cNvPr id="58" name="Rectangle 57">
            <a:extLst>
              <a:ext uri="{FF2B5EF4-FFF2-40B4-BE49-F238E27FC236}">
                <a16:creationId xmlns:a16="http://schemas.microsoft.com/office/drawing/2014/main" id="{E96B57EF-3B31-EED0-F6FD-EE9EEFE7BCD2}"/>
              </a:ext>
            </a:extLst>
          </p:cNvPr>
          <p:cNvSpPr/>
          <p:nvPr/>
        </p:nvSpPr>
        <p:spPr>
          <a:xfrm>
            <a:off x="385365" y="3467101"/>
            <a:ext cx="4057426" cy="11384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920D663D-0B5F-C27E-EB34-B9855F7E0858}"/>
              </a:ext>
            </a:extLst>
          </p:cNvPr>
          <p:cNvSpPr/>
          <p:nvPr/>
        </p:nvSpPr>
        <p:spPr>
          <a:xfrm>
            <a:off x="4605202"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26" name="Isosceles Triangle 25">
            <a:extLst>
              <a:ext uri="{FF2B5EF4-FFF2-40B4-BE49-F238E27FC236}">
                <a16:creationId xmlns:a16="http://schemas.microsoft.com/office/drawing/2014/main" id="{EECE3398-CF6B-B2A4-24B9-1E9DAFE9C9C2}"/>
              </a:ext>
            </a:extLst>
          </p:cNvPr>
          <p:cNvSpPr/>
          <p:nvPr/>
        </p:nvSpPr>
        <p:spPr>
          <a:xfrm rot="10800000">
            <a:off x="751642" y="2093467"/>
            <a:ext cx="551378" cy="274319"/>
          </a:xfrm>
          <a:prstGeom prst="triangl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65" name="Rectangle 64">
            <a:extLst>
              <a:ext uri="{FF2B5EF4-FFF2-40B4-BE49-F238E27FC236}">
                <a16:creationId xmlns:a16="http://schemas.microsoft.com/office/drawing/2014/main" id="{34AF1662-7BB8-80F9-9FFC-6610A2F15FFC}"/>
              </a:ext>
            </a:extLst>
          </p:cNvPr>
          <p:cNvSpPr/>
          <p:nvPr/>
        </p:nvSpPr>
        <p:spPr>
          <a:xfrm rot="5400000">
            <a:off x="2952088" y="1155343"/>
            <a:ext cx="274319" cy="27070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685783">
              <a:defRPr/>
            </a:pPr>
            <a:r>
              <a:rPr kumimoji="0" lang="en-US" sz="1050" b="0" i="0" u="none" strike="noStrike" kern="1200" cap="none" spc="0" normalizeH="0" baseline="0" noProof="0">
                <a:ln>
                  <a:noFill/>
                </a:ln>
                <a:solidFill>
                  <a:srgbClr val="FFFFFF"/>
                </a:solidFill>
                <a:effectLst/>
                <a:uLnTx/>
                <a:uFillTx/>
                <a:latin typeface="Arial"/>
                <a:ea typeface="+mn-ea"/>
                <a:cs typeface="+mn-cs"/>
              </a:rPr>
              <a:t>Why </a:t>
            </a:r>
            <a:r>
              <a:rPr lang="en-US" sz="1050">
                <a:solidFill>
                  <a:srgbClr val="FFFFFF"/>
                </a:solidFill>
                <a:latin typeface="Arial"/>
              </a:rPr>
              <a:t>Pre-trained Model</a:t>
            </a:r>
            <a:r>
              <a:rPr kumimoji="0" lang="en-US" sz="1050" b="0" i="0" u="none" strike="noStrike" kern="1200" cap="none" spc="0" normalizeH="0" baseline="0" noProof="0">
                <a:ln>
                  <a:noFill/>
                </a:ln>
                <a:solidFill>
                  <a:srgbClr val="FFFFFF"/>
                </a:solidFill>
                <a:effectLst/>
                <a:uLnTx/>
                <a:uFillTx/>
                <a:latin typeface="Arial"/>
                <a:ea typeface="+mn-ea"/>
                <a:cs typeface="+mn-cs"/>
              </a:rPr>
              <a:t>?</a:t>
            </a:r>
          </a:p>
        </p:txBody>
      </p:sp>
      <p:sp>
        <p:nvSpPr>
          <p:cNvPr id="66" name="Rectangle 65">
            <a:extLst>
              <a:ext uri="{FF2B5EF4-FFF2-40B4-BE49-F238E27FC236}">
                <a16:creationId xmlns:a16="http://schemas.microsoft.com/office/drawing/2014/main" id="{42982CA7-03D3-FA60-BF10-5E0B97ECB9AD}"/>
              </a:ext>
            </a:extLst>
          </p:cNvPr>
          <p:cNvSpPr/>
          <p:nvPr/>
        </p:nvSpPr>
        <p:spPr>
          <a:xfrm>
            <a:off x="1735707" y="2705836"/>
            <a:ext cx="2707084" cy="68525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AI model doesn’t need context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Existing LLMs operate at passible levels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No data science required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Modest hardware footprint required </a:t>
            </a:r>
          </a:p>
        </p:txBody>
      </p:sp>
      <p:sp>
        <p:nvSpPr>
          <p:cNvPr id="79" name="Rectangle 78">
            <a:extLst>
              <a:ext uri="{FF2B5EF4-FFF2-40B4-BE49-F238E27FC236}">
                <a16:creationId xmlns:a16="http://schemas.microsoft.com/office/drawing/2014/main" id="{E3927588-EE89-28A1-D294-2D086D7BE0E3}"/>
              </a:ext>
            </a:extLst>
          </p:cNvPr>
          <p:cNvSpPr/>
          <p:nvPr/>
        </p:nvSpPr>
        <p:spPr>
          <a:xfrm rot="5400000">
            <a:off x="6592760" y="480175"/>
            <a:ext cx="274319" cy="40574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Infrastructure investment</a:t>
            </a:r>
          </a:p>
        </p:txBody>
      </p:sp>
      <p:sp>
        <p:nvSpPr>
          <p:cNvPr id="80" name="Rectangle 79">
            <a:extLst>
              <a:ext uri="{FF2B5EF4-FFF2-40B4-BE49-F238E27FC236}">
                <a16:creationId xmlns:a16="http://schemas.microsoft.com/office/drawing/2014/main" id="{5EA71D22-4E59-69EE-F9AA-8CDC409D2CFC}"/>
              </a:ext>
            </a:extLst>
          </p:cNvPr>
          <p:cNvSpPr/>
          <p:nvPr/>
        </p:nvSpPr>
        <p:spPr>
          <a:xfrm>
            <a:off x="4701210" y="2705836"/>
            <a:ext cx="4057426" cy="1899713"/>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pic>
        <p:nvPicPr>
          <p:cNvPr id="68" name="Graphic 67">
            <a:extLst>
              <a:ext uri="{FF2B5EF4-FFF2-40B4-BE49-F238E27FC236}">
                <a16:creationId xmlns:a16="http://schemas.microsoft.com/office/drawing/2014/main" id="{BCE45C27-DE4F-5567-C8D9-1CEACD54C5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607" y="3857234"/>
            <a:ext cx="301029" cy="301029"/>
          </a:xfrm>
          <a:prstGeom prst="rect">
            <a:avLst/>
          </a:prstGeom>
        </p:spPr>
      </p:pic>
      <p:pic>
        <p:nvPicPr>
          <p:cNvPr id="69" name="Graphic 68">
            <a:extLst>
              <a:ext uri="{FF2B5EF4-FFF2-40B4-BE49-F238E27FC236}">
                <a16:creationId xmlns:a16="http://schemas.microsoft.com/office/drawing/2014/main" id="{C108DAF2-A15A-606F-3CEB-837E07A987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3731" y="3857234"/>
            <a:ext cx="301029" cy="301029"/>
          </a:xfrm>
          <a:prstGeom prst="rect">
            <a:avLst/>
          </a:prstGeom>
        </p:spPr>
      </p:pic>
      <p:pic>
        <p:nvPicPr>
          <p:cNvPr id="70" name="Graphic 69">
            <a:extLst>
              <a:ext uri="{FF2B5EF4-FFF2-40B4-BE49-F238E27FC236}">
                <a16:creationId xmlns:a16="http://schemas.microsoft.com/office/drawing/2014/main" id="{90716D9D-F67A-1654-55A9-CBF9B10F43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97718" y="3857234"/>
            <a:ext cx="301029" cy="301029"/>
          </a:xfrm>
          <a:prstGeom prst="rect">
            <a:avLst/>
          </a:prstGeom>
        </p:spPr>
      </p:pic>
      <p:sp>
        <p:nvSpPr>
          <p:cNvPr id="73" name="TextBox 72">
            <a:extLst>
              <a:ext uri="{FF2B5EF4-FFF2-40B4-BE49-F238E27FC236}">
                <a16:creationId xmlns:a16="http://schemas.microsoft.com/office/drawing/2014/main" id="{E837A704-6956-386A-754F-9AFBA954F0A4}"/>
              </a:ext>
            </a:extLst>
          </p:cNvPr>
          <p:cNvSpPr txBox="1"/>
          <p:nvPr/>
        </p:nvSpPr>
        <p:spPr>
          <a:xfrm>
            <a:off x="3643446"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Result</a:t>
            </a:r>
          </a:p>
        </p:txBody>
      </p:sp>
      <p:cxnSp>
        <p:nvCxnSpPr>
          <p:cNvPr id="74" name="Straight Arrow Connector 73">
            <a:extLst>
              <a:ext uri="{FF2B5EF4-FFF2-40B4-BE49-F238E27FC236}">
                <a16:creationId xmlns:a16="http://schemas.microsoft.com/office/drawing/2014/main" id="{F891C275-4B1F-BAE9-1306-B83CE353B4F3}"/>
              </a:ext>
            </a:extLst>
          </p:cNvPr>
          <p:cNvCxnSpPr>
            <a:cxnSpLocks/>
          </p:cNvCxnSpPr>
          <p:nvPr/>
        </p:nvCxnSpPr>
        <p:spPr>
          <a:xfrm>
            <a:off x="2035969" y="4007749"/>
            <a:ext cx="487204" cy="0"/>
          </a:xfrm>
          <a:prstGeom prst="straightConnector1">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3582D5-EED5-239B-9071-51DE21CAAAD9}"/>
              </a:ext>
            </a:extLst>
          </p:cNvPr>
          <p:cNvCxnSpPr>
            <a:cxnSpLocks/>
          </p:cNvCxnSpPr>
          <p:nvPr/>
        </p:nvCxnSpPr>
        <p:spPr>
          <a:xfrm>
            <a:off x="3180370" y="4007749"/>
            <a:ext cx="503088"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0AF32426-D114-99D4-E3C8-29DB603DB992}"/>
              </a:ext>
            </a:extLst>
          </p:cNvPr>
          <p:cNvCxnSpPr>
            <a:cxnSpLocks/>
          </p:cNvCxnSpPr>
          <p:nvPr/>
        </p:nvCxnSpPr>
        <p:spPr>
          <a:xfrm rot="5400000">
            <a:off x="2846240" y="3196276"/>
            <a:ext cx="9525" cy="2003987"/>
          </a:xfrm>
          <a:prstGeom prst="bentConnector3">
            <a:avLst>
              <a:gd name="adj1" fmla="val 3000000"/>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6559F2CE-B93F-B83C-E363-28E63B99917D}"/>
              </a:ext>
            </a:extLst>
          </p:cNvPr>
          <p:cNvGrpSpPr/>
          <p:nvPr/>
        </p:nvGrpSpPr>
        <p:grpSpPr>
          <a:xfrm>
            <a:off x="1164982" y="3958571"/>
            <a:ext cx="487404" cy="98355"/>
            <a:chOff x="1530761" y="5255235"/>
            <a:chExt cx="694968" cy="131140"/>
          </a:xfrm>
        </p:grpSpPr>
        <p:cxnSp>
          <p:nvCxnSpPr>
            <p:cNvPr id="75" name="Straight Arrow Connector 74">
              <a:extLst>
                <a:ext uri="{FF2B5EF4-FFF2-40B4-BE49-F238E27FC236}">
                  <a16:creationId xmlns:a16="http://schemas.microsoft.com/office/drawing/2014/main" id="{534C9712-F0DF-B44E-71E6-BC1685A669B5}"/>
                </a:ext>
              </a:extLst>
            </p:cNvPr>
            <p:cNvCxnSpPr>
              <a:cxnSpLocks/>
            </p:cNvCxnSpPr>
            <p:nvPr/>
          </p:nvCxnSpPr>
          <p:spPr>
            <a:xfrm>
              <a:off x="1530761" y="5255235"/>
              <a:ext cx="694968" cy="0"/>
            </a:xfrm>
            <a:prstGeom prst="straightConnector1">
              <a:avLst/>
            </a:prstGeom>
            <a:ln w="12700" cap="rnd">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61E415-5CA7-D7ED-3576-0D012DB75F1D}"/>
                </a:ext>
              </a:extLst>
            </p:cNvPr>
            <p:cNvCxnSpPr>
              <a:cxnSpLocks/>
            </p:cNvCxnSpPr>
            <p:nvPr/>
          </p:nvCxnSpPr>
          <p:spPr>
            <a:xfrm flipH="1">
              <a:off x="1530761" y="5386375"/>
              <a:ext cx="694968"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BB54EB-88E6-CF4C-2C30-3E141EF55BD6}"/>
              </a:ext>
            </a:extLst>
          </p:cNvPr>
          <p:cNvGrpSpPr/>
          <p:nvPr/>
        </p:nvGrpSpPr>
        <p:grpSpPr>
          <a:xfrm>
            <a:off x="2564855" y="3805221"/>
            <a:ext cx="562767" cy="558425"/>
            <a:chOff x="7768697" y="4303572"/>
            <a:chExt cx="750356" cy="744566"/>
          </a:xfrm>
        </p:grpSpPr>
        <p:pic>
          <p:nvPicPr>
            <p:cNvPr id="81" name="Picture 80" descr="A screen shot of a computer&#10;&#10;Description automatically generated">
              <a:extLst>
                <a:ext uri="{FF2B5EF4-FFF2-40B4-BE49-F238E27FC236}">
                  <a16:creationId xmlns:a16="http://schemas.microsoft.com/office/drawing/2014/main" id="{9CCFB5C8-170B-C810-9358-C5D026AAB5B4}"/>
                </a:ext>
              </a:extLst>
            </p:cNvPr>
            <p:cNvPicPr>
              <a:picLocks noChangeAspect="1"/>
            </p:cNvPicPr>
            <p:nvPr/>
          </p:nvPicPr>
          <p:blipFill rotWithShape="1">
            <a:blip r:embed="rId13"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7808595" y="4331970"/>
              <a:ext cx="670560" cy="687769"/>
            </a:xfrm>
            <a:prstGeom prst="rect">
              <a:avLst/>
            </a:prstGeom>
          </p:spPr>
        </p:pic>
        <p:sp>
          <p:nvSpPr>
            <p:cNvPr id="82" name="Rectangle: Rounded Corners 81">
              <a:extLst>
                <a:ext uri="{FF2B5EF4-FFF2-40B4-BE49-F238E27FC236}">
                  <a16:creationId xmlns:a16="http://schemas.microsoft.com/office/drawing/2014/main" id="{36CEE7FB-D101-04B7-1C5C-49B02B379C0C}"/>
                </a:ext>
              </a:extLst>
            </p:cNvPr>
            <p:cNvSpPr/>
            <p:nvPr/>
          </p:nvSpPr>
          <p:spPr>
            <a:xfrm>
              <a:off x="7768697" y="4303572"/>
              <a:ext cx="750356" cy="744566"/>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sp>
        <p:nvSpPr>
          <p:cNvPr id="85" name="TextBox 84">
            <a:extLst>
              <a:ext uri="{FF2B5EF4-FFF2-40B4-BE49-F238E27FC236}">
                <a16:creationId xmlns:a16="http://schemas.microsoft.com/office/drawing/2014/main" id="{73A088F1-43CB-5DBA-A495-DA7BC4C02AC3}"/>
              </a:ext>
            </a:extLst>
          </p:cNvPr>
          <p:cNvSpPr txBox="1"/>
          <p:nvPr/>
        </p:nvSpPr>
        <p:spPr>
          <a:xfrm>
            <a:off x="2203472" y="3667445"/>
            <a:ext cx="12855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Initially trained or pre-trained model</a:t>
            </a:r>
          </a:p>
        </p:txBody>
      </p:sp>
      <p:sp>
        <p:nvSpPr>
          <p:cNvPr id="86" name="TextBox 85">
            <a:extLst>
              <a:ext uri="{FF2B5EF4-FFF2-40B4-BE49-F238E27FC236}">
                <a16:creationId xmlns:a16="http://schemas.microsoft.com/office/drawing/2014/main" id="{C0BA2D38-370F-27D5-294D-EE9BEF333F1C}"/>
              </a:ext>
            </a:extLst>
          </p:cNvPr>
          <p:cNvSpPr txBox="1"/>
          <p:nvPr/>
        </p:nvSpPr>
        <p:spPr>
          <a:xfrm>
            <a:off x="2398466" y="3545758"/>
            <a:ext cx="895545" cy="115416"/>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srgbClr val="0D2155"/>
                </a:solidFill>
                <a:effectLst/>
                <a:uLnTx/>
                <a:uFillTx/>
                <a:latin typeface="Arial"/>
                <a:ea typeface="+mn-ea"/>
                <a:cs typeface="+mn-cs"/>
              </a:rPr>
              <a:t>Transformer Model</a:t>
            </a:r>
          </a:p>
        </p:txBody>
      </p:sp>
      <p:sp>
        <p:nvSpPr>
          <p:cNvPr id="92" name="TextBox 91">
            <a:extLst>
              <a:ext uri="{FF2B5EF4-FFF2-40B4-BE49-F238E27FC236}">
                <a16:creationId xmlns:a16="http://schemas.microsoft.com/office/drawing/2014/main" id="{EC1FCD51-3A80-E007-2842-8842A8ACCDC1}"/>
              </a:ext>
            </a:extLst>
          </p:cNvPr>
          <p:cNvSpPr txBox="1"/>
          <p:nvPr/>
        </p:nvSpPr>
        <p:spPr>
          <a:xfrm>
            <a:off x="1639458"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Prompt</a:t>
            </a:r>
          </a:p>
        </p:txBody>
      </p:sp>
      <p:sp>
        <p:nvSpPr>
          <p:cNvPr id="93" name="TextBox 92">
            <a:extLst>
              <a:ext uri="{FF2B5EF4-FFF2-40B4-BE49-F238E27FC236}">
                <a16:creationId xmlns:a16="http://schemas.microsoft.com/office/drawing/2014/main" id="{4A3A3308-A12D-2496-FAE9-3BB367911DA7}"/>
              </a:ext>
            </a:extLst>
          </p:cNvPr>
          <p:cNvSpPr txBox="1"/>
          <p:nvPr/>
        </p:nvSpPr>
        <p:spPr>
          <a:xfrm>
            <a:off x="765609"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User</a:t>
            </a:r>
          </a:p>
        </p:txBody>
      </p:sp>
      <p:pic>
        <p:nvPicPr>
          <p:cNvPr id="109" name="Picture 4" descr="PowerEdge R760xa">
            <a:extLst>
              <a:ext uri="{FF2B5EF4-FFF2-40B4-BE49-F238E27FC236}">
                <a16:creationId xmlns:a16="http://schemas.microsoft.com/office/drawing/2014/main" id="{0C175F8F-D5AB-760C-A0C9-198683112E5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45896" y="3512505"/>
            <a:ext cx="1266245" cy="33618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PowerEdge R760 Rack Server">
            <a:extLst>
              <a:ext uri="{FF2B5EF4-FFF2-40B4-BE49-F238E27FC236}">
                <a16:creationId xmlns:a16="http://schemas.microsoft.com/office/drawing/2014/main" id="{B339081B-A32F-4369-628A-891216408BF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45896" y="3286374"/>
            <a:ext cx="1266245" cy="31936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674D257-2E81-817E-E7B5-124127E60B8E}"/>
              </a:ext>
            </a:extLst>
          </p:cNvPr>
          <p:cNvSpPr txBox="1"/>
          <p:nvPr/>
        </p:nvSpPr>
        <p:spPr>
          <a:xfrm>
            <a:off x="4872050"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Laptops</a:t>
            </a:r>
          </a:p>
        </p:txBody>
      </p:sp>
      <p:sp>
        <p:nvSpPr>
          <p:cNvPr id="114" name="TextBox 113">
            <a:extLst>
              <a:ext uri="{FF2B5EF4-FFF2-40B4-BE49-F238E27FC236}">
                <a16:creationId xmlns:a16="http://schemas.microsoft.com/office/drawing/2014/main" id="{FF6C5857-E825-B1AC-843A-94C63C70221D}"/>
              </a:ext>
            </a:extLst>
          </p:cNvPr>
          <p:cNvSpPr txBox="1"/>
          <p:nvPr/>
        </p:nvSpPr>
        <p:spPr>
          <a:xfrm>
            <a:off x="6128940"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Workstations</a:t>
            </a:r>
          </a:p>
        </p:txBody>
      </p:sp>
      <p:sp>
        <p:nvSpPr>
          <p:cNvPr id="115" name="TextBox 114">
            <a:extLst>
              <a:ext uri="{FF2B5EF4-FFF2-40B4-BE49-F238E27FC236}">
                <a16:creationId xmlns:a16="http://schemas.microsoft.com/office/drawing/2014/main" id="{B53F2F88-191E-63BA-2448-20B9197ADADC}"/>
              </a:ext>
            </a:extLst>
          </p:cNvPr>
          <p:cNvSpPr txBox="1"/>
          <p:nvPr/>
        </p:nvSpPr>
        <p:spPr>
          <a:xfrm>
            <a:off x="7531245"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Servers</a:t>
            </a:r>
          </a:p>
        </p:txBody>
      </p:sp>
      <p:pic>
        <p:nvPicPr>
          <p:cNvPr id="116" name="Picture 8" descr="XPS 15 9530">
            <a:extLst>
              <a:ext uri="{FF2B5EF4-FFF2-40B4-BE49-F238E27FC236}">
                <a16:creationId xmlns:a16="http://schemas.microsoft.com/office/drawing/2014/main" id="{F4B512D6-D5EA-7B29-8EB5-F1CF1C94B66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763455" y="3088344"/>
            <a:ext cx="1112735" cy="68397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0" descr="Precision Fixed Workstations">
            <a:extLst>
              <a:ext uri="{FF2B5EF4-FFF2-40B4-BE49-F238E27FC236}">
                <a16:creationId xmlns:a16="http://schemas.microsoft.com/office/drawing/2014/main" id="{A8BAEC5A-A7DA-E323-907B-ED0FF1FDFF2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84928" y="2889826"/>
            <a:ext cx="1122055" cy="869590"/>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409BE1EE-67FC-3D01-B152-C7BC5862BB07}"/>
              </a:ext>
            </a:extLst>
          </p:cNvPr>
          <p:cNvSpPr txBox="1"/>
          <p:nvPr/>
        </p:nvSpPr>
        <p:spPr>
          <a:xfrm>
            <a:off x="7714108" y="3200914"/>
            <a:ext cx="895545" cy="69250"/>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PowerEdge R-Series</a:t>
            </a:r>
          </a:p>
        </p:txBody>
      </p:sp>
      <p:sp>
        <p:nvSpPr>
          <p:cNvPr id="120" name="TextBox 119">
            <a:extLst>
              <a:ext uri="{FF2B5EF4-FFF2-40B4-BE49-F238E27FC236}">
                <a16:creationId xmlns:a16="http://schemas.microsoft.com/office/drawing/2014/main" id="{BA07FB63-739B-EEDE-AA0B-681C33E50DFC}"/>
              </a:ext>
            </a:extLst>
          </p:cNvPr>
          <p:cNvSpPr txBox="1"/>
          <p:nvPr/>
        </p:nvSpPr>
        <p:spPr>
          <a:xfrm>
            <a:off x="5086371" y="2996178"/>
            <a:ext cx="639649" cy="69250"/>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XPS 15</a:t>
            </a:r>
          </a:p>
        </p:txBody>
      </p:sp>
      <p:sp>
        <p:nvSpPr>
          <p:cNvPr id="121" name="TextBox 120">
            <a:extLst>
              <a:ext uri="{FF2B5EF4-FFF2-40B4-BE49-F238E27FC236}">
                <a16:creationId xmlns:a16="http://schemas.microsoft.com/office/drawing/2014/main" id="{F1847C3E-3A85-899B-ABC0-B88854E02FCC}"/>
              </a:ext>
            </a:extLst>
          </p:cNvPr>
          <p:cNvSpPr txBox="1"/>
          <p:nvPr/>
        </p:nvSpPr>
        <p:spPr>
          <a:xfrm>
            <a:off x="6748690" y="2915421"/>
            <a:ext cx="310314" cy="138499"/>
          </a:xfrm>
          <a:prstGeom prst="rect">
            <a:avLst/>
          </a:prstGeom>
          <a:noFill/>
        </p:spPr>
        <p:txBody>
          <a:bodyPr wrap="square" lIns="0" tIns="0" rIns="0" bIns="0" rtlCol="0" anchor="b">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Precision</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Series</a:t>
            </a:r>
          </a:p>
        </p:txBody>
      </p:sp>
      <p:sp>
        <p:nvSpPr>
          <p:cNvPr id="123" name="Oval 122">
            <a:extLst>
              <a:ext uri="{FF2B5EF4-FFF2-40B4-BE49-F238E27FC236}">
                <a16:creationId xmlns:a16="http://schemas.microsoft.com/office/drawing/2014/main" id="{F69657AF-034A-83B2-5F24-13F05FA21C83}"/>
              </a:ext>
            </a:extLst>
          </p:cNvPr>
          <p:cNvSpPr/>
          <p:nvPr/>
        </p:nvSpPr>
        <p:spPr>
          <a:xfrm>
            <a:off x="5785723" y="3315653"/>
            <a:ext cx="196460" cy="196458"/>
          </a:xfrm>
          <a:prstGeom prst="ellipse">
            <a:avLst/>
          </a:prstGeom>
          <a:solidFill>
            <a:schemeClr val="accent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FFFFFF"/>
                </a:solidFill>
                <a:effectLst/>
                <a:uLnTx/>
                <a:uFillTx/>
                <a:latin typeface="Arial"/>
                <a:ea typeface="+mn-ea"/>
                <a:cs typeface="+mn-cs"/>
              </a:rPr>
              <a:t>OR</a:t>
            </a:r>
          </a:p>
        </p:txBody>
      </p:sp>
      <p:sp>
        <p:nvSpPr>
          <p:cNvPr id="124" name="Oval 123">
            <a:extLst>
              <a:ext uri="{FF2B5EF4-FFF2-40B4-BE49-F238E27FC236}">
                <a16:creationId xmlns:a16="http://schemas.microsoft.com/office/drawing/2014/main" id="{DDC4DFDB-594D-60D3-F281-47F9E0E6D869}"/>
              </a:ext>
            </a:extLst>
          </p:cNvPr>
          <p:cNvSpPr/>
          <p:nvPr/>
        </p:nvSpPr>
        <p:spPr>
          <a:xfrm>
            <a:off x="7106983" y="3315653"/>
            <a:ext cx="196460" cy="196458"/>
          </a:xfrm>
          <a:prstGeom prst="ellipse">
            <a:avLst/>
          </a:prstGeom>
          <a:solidFill>
            <a:schemeClr val="accent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FFFFFF"/>
                </a:solidFill>
                <a:effectLst/>
                <a:uLnTx/>
                <a:uFillTx/>
                <a:latin typeface="Arial"/>
                <a:ea typeface="+mn-ea"/>
                <a:cs typeface="+mn-cs"/>
              </a:rPr>
              <a:t>OR</a:t>
            </a:r>
          </a:p>
        </p:txBody>
      </p:sp>
      <p:sp>
        <p:nvSpPr>
          <p:cNvPr id="125" name="TextBox 124">
            <a:extLst>
              <a:ext uri="{FF2B5EF4-FFF2-40B4-BE49-F238E27FC236}">
                <a16:creationId xmlns:a16="http://schemas.microsoft.com/office/drawing/2014/main" id="{0AE116B8-795B-F9C8-D91E-F74A14955524}"/>
              </a:ext>
            </a:extLst>
          </p:cNvPr>
          <p:cNvSpPr txBox="1"/>
          <p:nvPr/>
        </p:nvSpPr>
        <p:spPr>
          <a:xfrm>
            <a:off x="4845409" y="3984834"/>
            <a:ext cx="598634" cy="9233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Want help?</a:t>
            </a:r>
          </a:p>
        </p:txBody>
      </p:sp>
      <p:sp>
        <p:nvSpPr>
          <p:cNvPr id="126" name="Rectangle 125">
            <a:extLst>
              <a:ext uri="{FF2B5EF4-FFF2-40B4-BE49-F238E27FC236}">
                <a16:creationId xmlns:a16="http://schemas.microsoft.com/office/drawing/2014/main" id="{CB6F7518-02E5-1D9F-69F5-717E6B8148CA}"/>
              </a:ext>
            </a:extLst>
          </p:cNvPr>
          <p:cNvSpPr/>
          <p:nvPr/>
        </p:nvSpPr>
        <p:spPr>
          <a:xfrm>
            <a:off x="4845408" y="4121776"/>
            <a:ext cx="1212126" cy="353329"/>
          </a:xfrm>
          <a:prstGeom prst="rect">
            <a:avLst/>
          </a:prstGeom>
          <a:solidFill>
            <a:srgbClr val="09499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Deployment </a:t>
            </a:r>
          </a:p>
        </p:txBody>
      </p:sp>
      <p:sp>
        <p:nvSpPr>
          <p:cNvPr id="127" name="Rectangle 126">
            <a:extLst>
              <a:ext uri="{FF2B5EF4-FFF2-40B4-BE49-F238E27FC236}">
                <a16:creationId xmlns:a16="http://schemas.microsoft.com/office/drawing/2014/main" id="{071CBC1D-38EF-EFCE-1AE6-111146DFC750}"/>
              </a:ext>
            </a:extLst>
          </p:cNvPr>
          <p:cNvSpPr/>
          <p:nvPr/>
        </p:nvSpPr>
        <p:spPr>
          <a:xfrm>
            <a:off x="6123859" y="4121776"/>
            <a:ext cx="1212126" cy="353329"/>
          </a:xfrm>
          <a:prstGeom prst="rect">
            <a:avLst/>
          </a:prstGeom>
          <a:solidFill>
            <a:srgbClr val="09267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Advisory </a:t>
            </a:r>
          </a:p>
        </p:txBody>
      </p:sp>
      <p:sp>
        <p:nvSpPr>
          <p:cNvPr id="128" name="Rectangle 127">
            <a:extLst>
              <a:ext uri="{FF2B5EF4-FFF2-40B4-BE49-F238E27FC236}">
                <a16:creationId xmlns:a16="http://schemas.microsoft.com/office/drawing/2014/main" id="{F6BD30E5-1139-3FEC-7DF1-89A1BE8391FC}"/>
              </a:ext>
            </a:extLst>
          </p:cNvPr>
          <p:cNvSpPr/>
          <p:nvPr/>
        </p:nvSpPr>
        <p:spPr>
          <a:xfrm>
            <a:off x="7402310" y="4121776"/>
            <a:ext cx="1212126" cy="353329"/>
          </a:xfrm>
          <a:prstGeom prst="rect">
            <a:avLst/>
          </a:prstGeom>
          <a:solidFill>
            <a:schemeClr val="accent6">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Data Science </a:t>
            </a:r>
          </a:p>
        </p:txBody>
      </p:sp>
      <p:pic>
        <p:nvPicPr>
          <p:cNvPr id="135" name="Graphic 134">
            <a:extLst>
              <a:ext uri="{FF2B5EF4-FFF2-40B4-BE49-F238E27FC236}">
                <a16:creationId xmlns:a16="http://schemas.microsoft.com/office/drawing/2014/main" id="{1B1AE5E0-C74C-D27D-BDDE-16D2FDA7FB8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39025" y="4197717"/>
            <a:ext cx="201448" cy="201448"/>
          </a:xfrm>
          <a:prstGeom prst="rect">
            <a:avLst/>
          </a:prstGeom>
        </p:spPr>
      </p:pic>
      <p:sp>
        <p:nvSpPr>
          <p:cNvPr id="136" name="Beaker_F196" title="Icon of a scientific flask with liquid in it">
            <a:extLst>
              <a:ext uri="{FF2B5EF4-FFF2-40B4-BE49-F238E27FC236}">
                <a16:creationId xmlns:a16="http://schemas.microsoft.com/office/drawing/2014/main" id="{77C7C5CE-0AF9-ABB7-F512-AFE5499E25FC}"/>
              </a:ext>
            </a:extLst>
          </p:cNvPr>
          <p:cNvSpPr>
            <a:spLocks noChangeAspect="1" noEditPoints="1"/>
          </p:cNvSpPr>
          <p:nvPr/>
        </p:nvSpPr>
        <p:spPr bwMode="auto">
          <a:xfrm>
            <a:off x="7538898" y="4208253"/>
            <a:ext cx="156109" cy="1803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pic>
        <p:nvPicPr>
          <p:cNvPr id="139" name="Graphic 138">
            <a:extLst>
              <a:ext uri="{FF2B5EF4-FFF2-40B4-BE49-F238E27FC236}">
                <a16:creationId xmlns:a16="http://schemas.microsoft.com/office/drawing/2014/main" id="{C661977D-776F-A484-51DB-799AF8F9DD6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953606" y="4197717"/>
            <a:ext cx="201448" cy="201448"/>
          </a:xfrm>
          <a:prstGeom prst="rect">
            <a:avLst/>
          </a:prstGeom>
        </p:spPr>
      </p:pic>
      <p:pic>
        <p:nvPicPr>
          <p:cNvPr id="141" name="Picture 140" descr="A screen shot of a computer&#10;&#10;Description automatically generated">
            <a:extLst>
              <a:ext uri="{FF2B5EF4-FFF2-40B4-BE49-F238E27FC236}">
                <a16:creationId xmlns:a16="http://schemas.microsoft.com/office/drawing/2014/main" id="{16B3ABED-BBD2-540A-9164-DE092D2BFEE6}"/>
              </a:ext>
            </a:extLst>
          </p:cNvPr>
          <p:cNvPicPr>
            <a:picLocks noChangeAspect="1"/>
          </p:cNvPicPr>
          <p:nvPr/>
        </p:nvPicPr>
        <p:blipFill rotWithShape="1">
          <a:blip r:embed="rId22"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44323" y="2503495"/>
            <a:ext cx="366017" cy="375410"/>
          </a:xfrm>
          <a:prstGeom prst="rect">
            <a:avLst/>
          </a:prstGeom>
        </p:spPr>
      </p:pic>
    </p:spTree>
    <p:extLst>
      <p:ext uri="{BB962C8B-B14F-4D97-AF65-F5344CB8AC3E}">
        <p14:creationId xmlns:p14="http://schemas.microsoft.com/office/powerpoint/2010/main" val="170489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7" name="Picture 136">
            <a:extLst>
              <a:ext uri="{FF2B5EF4-FFF2-40B4-BE49-F238E27FC236}">
                <a16:creationId xmlns:a16="http://schemas.microsoft.com/office/drawing/2014/main" id="{3AA10DC1-7C3C-1DB4-17C5-D586F5C88063}"/>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3560" y="0"/>
            <a:ext cx="9144000" cy="5143500"/>
          </a:xfrm>
          <a:prstGeom prst="rect">
            <a:avLst/>
          </a:prstGeom>
        </p:spPr>
      </p:pic>
      <p:pic>
        <p:nvPicPr>
          <p:cNvPr id="138" name="Picture 137">
            <a:extLst>
              <a:ext uri="{FF2B5EF4-FFF2-40B4-BE49-F238E27FC236}">
                <a16:creationId xmlns:a16="http://schemas.microsoft.com/office/drawing/2014/main" id="{C75D1C5C-F20D-C48A-626F-A94EF97B4B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4" name="Title 3">
            <a:extLst>
              <a:ext uri="{FF2B5EF4-FFF2-40B4-BE49-F238E27FC236}">
                <a16:creationId xmlns:a16="http://schemas.microsoft.com/office/drawing/2014/main" id="{C520451F-4AEA-B5DF-5802-6137BB067095}"/>
              </a:ext>
            </a:extLst>
          </p:cNvPr>
          <p:cNvSpPr>
            <a:spLocks noGrp="1"/>
          </p:cNvSpPr>
          <p:nvPr>
            <p:ph type="title"/>
          </p:nvPr>
        </p:nvSpPr>
        <p:spPr>
          <a:xfrm>
            <a:off x="285751" y="257176"/>
            <a:ext cx="8572500" cy="332399"/>
          </a:xfrm>
        </p:spPr>
        <p:txBody>
          <a:bodyPr/>
          <a:lstStyle/>
          <a:p>
            <a:r>
              <a:rPr lang="en-US" b="1">
                <a:solidFill>
                  <a:schemeClr val="tx2"/>
                </a:solidFill>
                <a:latin typeface="+mn-lt"/>
              </a:rPr>
              <a:t>Use case example</a:t>
            </a:r>
            <a:r>
              <a:rPr lang="en-US">
                <a:solidFill>
                  <a:schemeClr val="tx2"/>
                </a:solidFill>
              </a:rPr>
              <a:t> | Content creation</a:t>
            </a:r>
          </a:p>
        </p:txBody>
      </p:sp>
      <p:sp>
        <p:nvSpPr>
          <p:cNvPr id="3" name="Rectangle 2">
            <a:extLst>
              <a:ext uri="{FF2B5EF4-FFF2-40B4-BE49-F238E27FC236}">
                <a16:creationId xmlns:a16="http://schemas.microsoft.com/office/drawing/2014/main" id="{0BB19601-5E0C-FB2E-A589-6D46E2D105A7}"/>
              </a:ext>
            </a:extLst>
          </p:cNvPr>
          <p:cNvSpPr/>
          <p:nvPr/>
        </p:nvSpPr>
        <p:spPr>
          <a:xfrm>
            <a:off x="285750" y="726860"/>
            <a:ext cx="8572500" cy="147217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98C85DF1-788B-72B7-B565-8CCAAC698855}"/>
              </a:ext>
            </a:extLst>
          </p:cNvPr>
          <p:cNvSpPr/>
          <p:nvPr/>
        </p:nvSpPr>
        <p:spPr>
          <a:xfrm>
            <a:off x="285750"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ED37DAA-222A-8BA9-8F8B-CD944843C76B}"/>
              </a:ext>
            </a:extLst>
          </p:cNvPr>
          <p:cNvSpPr/>
          <p:nvPr/>
        </p:nvSpPr>
        <p:spPr>
          <a:xfrm>
            <a:off x="385366" y="1158543"/>
            <a:ext cx="1283932" cy="93612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FFFFFF"/>
                </a:solidFill>
                <a:effectLst/>
                <a:uLnTx/>
                <a:uFillTx/>
                <a:latin typeface="Arial Nova Light"/>
                <a:ea typeface="+mn-ea"/>
                <a:cs typeface="+mn-cs"/>
              </a:rPr>
            </a:b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Content </a:t>
            </a: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creation</a:t>
            </a:r>
          </a:p>
        </p:txBody>
      </p:sp>
      <p:sp>
        <p:nvSpPr>
          <p:cNvPr id="27" name="Rectangle 26">
            <a:extLst>
              <a:ext uri="{FF2B5EF4-FFF2-40B4-BE49-F238E27FC236}">
                <a16:creationId xmlns:a16="http://schemas.microsoft.com/office/drawing/2014/main" id="{62D238E2-9883-7A05-C5D6-DA7CC1EB79D7}"/>
              </a:ext>
            </a:extLst>
          </p:cNvPr>
          <p:cNvSpPr/>
          <p:nvPr/>
        </p:nvSpPr>
        <p:spPr>
          <a:xfrm rot="5400000">
            <a:off x="890172"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 case</a:t>
            </a:r>
          </a:p>
        </p:txBody>
      </p:sp>
      <p:sp>
        <p:nvSpPr>
          <p:cNvPr id="29" name="Rectangle 28">
            <a:extLst>
              <a:ext uri="{FF2B5EF4-FFF2-40B4-BE49-F238E27FC236}">
                <a16:creationId xmlns:a16="http://schemas.microsoft.com/office/drawing/2014/main" id="{235C1941-903D-4218-E746-B9AE6A99E1B9}"/>
              </a:ext>
            </a:extLst>
          </p:cNvPr>
          <p:cNvSpPr/>
          <p:nvPr/>
        </p:nvSpPr>
        <p:spPr>
          <a:xfrm rot="5400000">
            <a:off x="3000091" y="-440276"/>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Arial"/>
                <a:ea typeface="+mn-ea"/>
                <a:cs typeface="+mn-cs"/>
              </a:rPr>
              <a:t>GenAI</a:t>
            </a:r>
            <a:r>
              <a:rPr kumimoji="0" lang="en-US" sz="1050" b="0" i="0" u="none" strike="noStrike" kern="1200" cap="none" spc="0" normalizeH="0" baseline="0" noProof="0">
                <a:ln>
                  <a:noFill/>
                </a:ln>
                <a:solidFill>
                  <a:srgbClr val="FFFFFF"/>
                </a:solidFill>
                <a:effectLst/>
                <a:uLnTx/>
                <a:uFillTx/>
                <a:latin typeface="Arial"/>
                <a:ea typeface="+mn-ea"/>
                <a:cs typeface="+mn-cs"/>
              </a:rPr>
              <a:t> purpose </a:t>
            </a:r>
          </a:p>
        </p:txBody>
      </p:sp>
      <p:sp>
        <p:nvSpPr>
          <p:cNvPr id="35" name="Rectangle 34">
            <a:extLst>
              <a:ext uri="{FF2B5EF4-FFF2-40B4-BE49-F238E27FC236}">
                <a16:creationId xmlns:a16="http://schemas.microsoft.com/office/drawing/2014/main" id="{13A676CD-6CDB-227B-EB25-7220399B766E}"/>
              </a:ext>
            </a:extLst>
          </p:cNvPr>
          <p:cNvSpPr/>
          <p:nvPr/>
        </p:nvSpPr>
        <p:spPr>
          <a:xfrm rot="5400000">
            <a:off x="5110009"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Users</a:t>
            </a:r>
          </a:p>
        </p:txBody>
      </p:sp>
      <p:sp>
        <p:nvSpPr>
          <p:cNvPr id="38" name="Rectangle 37">
            <a:extLst>
              <a:ext uri="{FF2B5EF4-FFF2-40B4-BE49-F238E27FC236}">
                <a16:creationId xmlns:a16="http://schemas.microsoft.com/office/drawing/2014/main" id="{E7F18CA2-C34A-C39C-C6C4-9E7DB1BCCFF8}"/>
              </a:ext>
            </a:extLst>
          </p:cNvPr>
          <p:cNvSpPr/>
          <p:nvPr/>
        </p:nvSpPr>
        <p:spPr>
          <a:xfrm rot="5400000">
            <a:off x="7219927" y="-440275"/>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Benefits</a:t>
            </a:r>
          </a:p>
        </p:txBody>
      </p:sp>
      <p:sp>
        <p:nvSpPr>
          <p:cNvPr id="43" name="Rectangle 42">
            <a:extLst>
              <a:ext uri="{FF2B5EF4-FFF2-40B4-BE49-F238E27FC236}">
                <a16:creationId xmlns:a16="http://schemas.microsoft.com/office/drawing/2014/main" id="{DD6C9213-69BD-E302-0131-C0996F2E4556}"/>
              </a:ext>
            </a:extLst>
          </p:cNvPr>
          <p:cNvSpPr/>
          <p:nvPr/>
        </p:nvSpPr>
        <p:spPr>
          <a:xfrm>
            <a:off x="1735706"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Support IT staff and Service Reliability Engineers (SRE) responding to help desk tickets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Utilize info from historical ticketing databases to understand past context and provide recommendations </a:t>
            </a:r>
          </a:p>
        </p:txBody>
      </p:sp>
      <p:sp>
        <p:nvSpPr>
          <p:cNvPr id="46" name="Rectangle 45">
            <a:extLst>
              <a:ext uri="{FF2B5EF4-FFF2-40B4-BE49-F238E27FC236}">
                <a16:creationId xmlns:a16="http://schemas.microsoft.com/office/drawing/2014/main" id="{3849A673-11F0-6B39-E3AF-0FFFDC0434FF}"/>
              </a:ext>
            </a:extLst>
          </p:cNvPr>
          <p:cNvSpPr/>
          <p:nvPr/>
        </p:nvSpPr>
        <p:spPr>
          <a:xfrm>
            <a:off x="5955542"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Identify, learn from and extend best practices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Improves the speed, accuracy and/or completeness of recommended actions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Captures your organization’s voice and context to deliver brand-aligned responses </a:t>
            </a:r>
          </a:p>
        </p:txBody>
      </p:sp>
      <p:sp>
        <p:nvSpPr>
          <p:cNvPr id="48" name="Rectangle 47">
            <a:extLst>
              <a:ext uri="{FF2B5EF4-FFF2-40B4-BE49-F238E27FC236}">
                <a16:creationId xmlns:a16="http://schemas.microsoft.com/office/drawing/2014/main" id="{958AE16E-7D18-27CE-66D7-8B280C67C1DE}"/>
              </a:ext>
            </a:extLst>
          </p:cNvPr>
          <p:cNvSpPr/>
          <p:nvPr/>
        </p:nvSpPr>
        <p:spPr>
          <a:xfrm>
            <a:off x="4605202" y="1158219"/>
            <a:ext cx="1283930"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IT</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Internal users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 of users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Etc.</a:t>
            </a:r>
          </a:p>
        </p:txBody>
      </p:sp>
      <p:pic>
        <p:nvPicPr>
          <p:cNvPr id="52" name="Graphic 51">
            <a:extLst>
              <a:ext uri="{FF2B5EF4-FFF2-40B4-BE49-F238E27FC236}">
                <a16:creationId xmlns:a16="http://schemas.microsoft.com/office/drawing/2014/main" id="{9A09E166-F1C8-2891-F7D1-E7C515A1905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75389" y="1278005"/>
            <a:ext cx="303885" cy="287604"/>
          </a:xfrm>
          <a:prstGeom prst="rect">
            <a:avLst/>
          </a:prstGeom>
        </p:spPr>
      </p:pic>
      <p:sp>
        <p:nvSpPr>
          <p:cNvPr id="57" name="Rectangle 56">
            <a:extLst>
              <a:ext uri="{FF2B5EF4-FFF2-40B4-BE49-F238E27FC236}">
                <a16:creationId xmlns:a16="http://schemas.microsoft.com/office/drawing/2014/main" id="{D27ABC9A-9DB4-DA1A-D751-6B0F45E81F2D}"/>
              </a:ext>
            </a:extLst>
          </p:cNvPr>
          <p:cNvSpPr/>
          <p:nvPr/>
        </p:nvSpPr>
        <p:spPr>
          <a:xfrm>
            <a:off x="385366" y="2371725"/>
            <a:ext cx="1283930" cy="10193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37160" rtlCol="0" anchor="b"/>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Nova Light"/>
                <a:ea typeface="+mn-ea"/>
                <a:cs typeface="+mn-cs"/>
              </a:rPr>
              <a:t>Model Augmentation with RAG</a:t>
            </a:r>
          </a:p>
        </p:txBody>
      </p:sp>
      <p:sp>
        <p:nvSpPr>
          <p:cNvPr id="58" name="Rectangle 57">
            <a:extLst>
              <a:ext uri="{FF2B5EF4-FFF2-40B4-BE49-F238E27FC236}">
                <a16:creationId xmlns:a16="http://schemas.microsoft.com/office/drawing/2014/main" id="{E96B57EF-3B31-EED0-F6FD-EE9EEFE7BCD2}"/>
              </a:ext>
            </a:extLst>
          </p:cNvPr>
          <p:cNvSpPr/>
          <p:nvPr/>
        </p:nvSpPr>
        <p:spPr>
          <a:xfrm>
            <a:off x="385365" y="3467101"/>
            <a:ext cx="4057426" cy="11384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920D663D-0B5F-C27E-EB34-B9855F7E0858}"/>
              </a:ext>
            </a:extLst>
          </p:cNvPr>
          <p:cNvSpPr/>
          <p:nvPr/>
        </p:nvSpPr>
        <p:spPr>
          <a:xfrm>
            <a:off x="4605202"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34AF1662-7BB8-80F9-9FFC-6610A2F15FFC}"/>
              </a:ext>
            </a:extLst>
          </p:cNvPr>
          <p:cNvSpPr/>
          <p:nvPr/>
        </p:nvSpPr>
        <p:spPr>
          <a:xfrm rot="5400000">
            <a:off x="2952088" y="1155343"/>
            <a:ext cx="274319" cy="27070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Why RAG?</a:t>
            </a:r>
          </a:p>
        </p:txBody>
      </p:sp>
      <p:sp>
        <p:nvSpPr>
          <p:cNvPr id="66" name="Rectangle 65">
            <a:extLst>
              <a:ext uri="{FF2B5EF4-FFF2-40B4-BE49-F238E27FC236}">
                <a16:creationId xmlns:a16="http://schemas.microsoft.com/office/drawing/2014/main" id="{42982CA7-03D3-FA60-BF10-5E0B97ECB9AD}"/>
              </a:ext>
            </a:extLst>
          </p:cNvPr>
          <p:cNvSpPr/>
          <p:nvPr/>
        </p:nvSpPr>
        <p:spPr>
          <a:xfrm>
            <a:off x="1735707" y="2705836"/>
            <a:ext cx="2707084" cy="68525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Provides contextually aware answers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Unique patterns have been established based on institutional trends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No data science needed but keeps humans-in-the-loop (HITL)</a:t>
            </a:r>
          </a:p>
        </p:txBody>
      </p:sp>
      <p:sp>
        <p:nvSpPr>
          <p:cNvPr id="79" name="Rectangle 78">
            <a:extLst>
              <a:ext uri="{FF2B5EF4-FFF2-40B4-BE49-F238E27FC236}">
                <a16:creationId xmlns:a16="http://schemas.microsoft.com/office/drawing/2014/main" id="{E3927588-EE89-28A1-D294-2D086D7BE0E3}"/>
              </a:ext>
            </a:extLst>
          </p:cNvPr>
          <p:cNvSpPr/>
          <p:nvPr/>
        </p:nvSpPr>
        <p:spPr>
          <a:xfrm rot="5400000">
            <a:off x="6592760" y="480175"/>
            <a:ext cx="274319" cy="40574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Infrastructure investment</a:t>
            </a:r>
          </a:p>
        </p:txBody>
      </p:sp>
      <p:sp>
        <p:nvSpPr>
          <p:cNvPr id="80" name="Rectangle 79">
            <a:extLst>
              <a:ext uri="{FF2B5EF4-FFF2-40B4-BE49-F238E27FC236}">
                <a16:creationId xmlns:a16="http://schemas.microsoft.com/office/drawing/2014/main" id="{5EA71D22-4E59-69EE-F9AA-8CDC409D2CFC}"/>
              </a:ext>
            </a:extLst>
          </p:cNvPr>
          <p:cNvSpPr/>
          <p:nvPr/>
        </p:nvSpPr>
        <p:spPr>
          <a:xfrm>
            <a:off x="4701210" y="2705836"/>
            <a:ext cx="4057426" cy="1899713"/>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pic>
        <p:nvPicPr>
          <p:cNvPr id="68" name="Graphic 67">
            <a:extLst>
              <a:ext uri="{FF2B5EF4-FFF2-40B4-BE49-F238E27FC236}">
                <a16:creationId xmlns:a16="http://schemas.microsoft.com/office/drawing/2014/main" id="{BCE45C27-DE4F-5567-C8D9-1CEACD54C5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607" y="3857234"/>
            <a:ext cx="301029" cy="301029"/>
          </a:xfrm>
          <a:prstGeom prst="rect">
            <a:avLst/>
          </a:prstGeom>
        </p:spPr>
      </p:pic>
      <p:pic>
        <p:nvPicPr>
          <p:cNvPr id="69" name="Graphic 68">
            <a:extLst>
              <a:ext uri="{FF2B5EF4-FFF2-40B4-BE49-F238E27FC236}">
                <a16:creationId xmlns:a16="http://schemas.microsoft.com/office/drawing/2014/main" id="{C108DAF2-A15A-606F-3CEB-837E07A987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3731" y="3857234"/>
            <a:ext cx="301029" cy="301029"/>
          </a:xfrm>
          <a:prstGeom prst="rect">
            <a:avLst/>
          </a:prstGeom>
        </p:spPr>
      </p:pic>
      <p:sp>
        <p:nvSpPr>
          <p:cNvPr id="73" name="TextBox 72">
            <a:extLst>
              <a:ext uri="{FF2B5EF4-FFF2-40B4-BE49-F238E27FC236}">
                <a16:creationId xmlns:a16="http://schemas.microsoft.com/office/drawing/2014/main" id="{E837A704-6956-386A-754F-9AFBA954F0A4}"/>
              </a:ext>
            </a:extLst>
          </p:cNvPr>
          <p:cNvSpPr txBox="1"/>
          <p:nvPr/>
        </p:nvSpPr>
        <p:spPr>
          <a:xfrm>
            <a:off x="3549662" y="3624240"/>
            <a:ext cx="606668" cy="184666"/>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Domain-specific Dataset</a:t>
            </a:r>
          </a:p>
        </p:txBody>
      </p:sp>
      <p:cxnSp>
        <p:nvCxnSpPr>
          <p:cNvPr id="74" name="Straight Arrow Connector 73">
            <a:extLst>
              <a:ext uri="{FF2B5EF4-FFF2-40B4-BE49-F238E27FC236}">
                <a16:creationId xmlns:a16="http://schemas.microsoft.com/office/drawing/2014/main" id="{F891C275-4B1F-BAE9-1306-B83CE353B4F3}"/>
              </a:ext>
            </a:extLst>
          </p:cNvPr>
          <p:cNvCxnSpPr>
            <a:cxnSpLocks/>
          </p:cNvCxnSpPr>
          <p:nvPr/>
        </p:nvCxnSpPr>
        <p:spPr>
          <a:xfrm>
            <a:off x="2035969" y="3958571"/>
            <a:ext cx="487204" cy="0"/>
          </a:xfrm>
          <a:prstGeom prst="straightConnector1">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3582D5-EED5-239B-9071-51DE21CAAAD9}"/>
              </a:ext>
            </a:extLst>
          </p:cNvPr>
          <p:cNvCxnSpPr>
            <a:cxnSpLocks/>
          </p:cNvCxnSpPr>
          <p:nvPr/>
        </p:nvCxnSpPr>
        <p:spPr>
          <a:xfrm flipH="1">
            <a:off x="3182275" y="4056926"/>
            <a:ext cx="447186"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0AF32426-D114-99D4-E3C8-29DB603DB992}"/>
              </a:ext>
            </a:extLst>
          </p:cNvPr>
          <p:cNvCxnSpPr>
            <a:cxnSpLocks/>
            <a:endCxn id="6" idx="2"/>
          </p:cNvCxnSpPr>
          <p:nvPr/>
        </p:nvCxnSpPr>
        <p:spPr>
          <a:xfrm rot="16200000" flipH="1">
            <a:off x="2685444" y="3319662"/>
            <a:ext cx="182880" cy="1866562"/>
          </a:xfrm>
          <a:prstGeom prst="bentConnector3">
            <a:avLst>
              <a:gd name="adj1" fmla="val 172917"/>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6559F2CE-B93F-B83C-E363-28E63B99917D}"/>
              </a:ext>
            </a:extLst>
          </p:cNvPr>
          <p:cNvGrpSpPr/>
          <p:nvPr/>
        </p:nvGrpSpPr>
        <p:grpSpPr>
          <a:xfrm>
            <a:off x="1164982" y="3958571"/>
            <a:ext cx="487404" cy="98355"/>
            <a:chOff x="1530761" y="5255235"/>
            <a:chExt cx="694968" cy="131140"/>
          </a:xfrm>
        </p:grpSpPr>
        <p:cxnSp>
          <p:nvCxnSpPr>
            <p:cNvPr id="75" name="Straight Arrow Connector 74">
              <a:extLst>
                <a:ext uri="{FF2B5EF4-FFF2-40B4-BE49-F238E27FC236}">
                  <a16:creationId xmlns:a16="http://schemas.microsoft.com/office/drawing/2014/main" id="{534C9712-F0DF-B44E-71E6-BC1685A669B5}"/>
                </a:ext>
              </a:extLst>
            </p:cNvPr>
            <p:cNvCxnSpPr>
              <a:cxnSpLocks/>
            </p:cNvCxnSpPr>
            <p:nvPr/>
          </p:nvCxnSpPr>
          <p:spPr>
            <a:xfrm>
              <a:off x="1530761" y="5255235"/>
              <a:ext cx="694968" cy="0"/>
            </a:xfrm>
            <a:prstGeom prst="straightConnector1">
              <a:avLst/>
            </a:prstGeom>
            <a:ln w="12700" cap="rnd">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61E415-5CA7-D7ED-3576-0D012DB75F1D}"/>
                </a:ext>
              </a:extLst>
            </p:cNvPr>
            <p:cNvCxnSpPr>
              <a:cxnSpLocks/>
            </p:cNvCxnSpPr>
            <p:nvPr/>
          </p:nvCxnSpPr>
          <p:spPr>
            <a:xfrm flipH="1">
              <a:off x="1530761" y="5386375"/>
              <a:ext cx="694968"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BB54EB-88E6-CF4C-2C30-3E141EF55BD6}"/>
              </a:ext>
            </a:extLst>
          </p:cNvPr>
          <p:cNvGrpSpPr/>
          <p:nvPr/>
        </p:nvGrpSpPr>
        <p:grpSpPr>
          <a:xfrm>
            <a:off x="2564855" y="3805221"/>
            <a:ext cx="562767" cy="558425"/>
            <a:chOff x="7768697" y="4303572"/>
            <a:chExt cx="750356" cy="744566"/>
          </a:xfrm>
        </p:grpSpPr>
        <p:pic>
          <p:nvPicPr>
            <p:cNvPr id="81" name="Picture 80" descr="A screen shot of a computer&#10;&#10;Description automatically generated">
              <a:extLst>
                <a:ext uri="{FF2B5EF4-FFF2-40B4-BE49-F238E27FC236}">
                  <a16:creationId xmlns:a16="http://schemas.microsoft.com/office/drawing/2014/main" id="{9CCFB5C8-170B-C810-9358-C5D026AAB5B4}"/>
                </a:ext>
              </a:extLst>
            </p:cNvPr>
            <p:cNvPicPr>
              <a:picLocks noChangeAspect="1"/>
            </p:cNvPicPr>
            <p:nvPr/>
          </p:nvPicPr>
          <p:blipFill rotWithShape="1">
            <a:blip r:embed="rId1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7808595" y="4331970"/>
              <a:ext cx="670560" cy="687769"/>
            </a:xfrm>
            <a:prstGeom prst="rect">
              <a:avLst/>
            </a:prstGeom>
          </p:spPr>
        </p:pic>
        <p:sp>
          <p:nvSpPr>
            <p:cNvPr id="82" name="Rectangle: Rounded Corners 81">
              <a:extLst>
                <a:ext uri="{FF2B5EF4-FFF2-40B4-BE49-F238E27FC236}">
                  <a16:creationId xmlns:a16="http://schemas.microsoft.com/office/drawing/2014/main" id="{36CEE7FB-D101-04B7-1C5C-49B02B379C0C}"/>
                </a:ext>
              </a:extLst>
            </p:cNvPr>
            <p:cNvSpPr/>
            <p:nvPr/>
          </p:nvSpPr>
          <p:spPr>
            <a:xfrm>
              <a:off x="7768697" y="4303572"/>
              <a:ext cx="750356" cy="744566"/>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sp>
        <p:nvSpPr>
          <p:cNvPr id="85" name="TextBox 84">
            <a:extLst>
              <a:ext uri="{FF2B5EF4-FFF2-40B4-BE49-F238E27FC236}">
                <a16:creationId xmlns:a16="http://schemas.microsoft.com/office/drawing/2014/main" id="{73A088F1-43CB-5DBA-A495-DA7BC4C02AC3}"/>
              </a:ext>
            </a:extLst>
          </p:cNvPr>
          <p:cNvSpPr txBox="1"/>
          <p:nvPr/>
        </p:nvSpPr>
        <p:spPr>
          <a:xfrm>
            <a:off x="2203472" y="3667445"/>
            <a:ext cx="12855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Initially trained or pre-trained model</a:t>
            </a:r>
          </a:p>
        </p:txBody>
      </p:sp>
      <p:sp>
        <p:nvSpPr>
          <p:cNvPr id="86" name="TextBox 85">
            <a:extLst>
              <a:ext uri="{FF2B5EF4-FFF2-40B4-BE49-F238E27FC236}">
                <a16:creationId xmlns:a16="http://schemas.microsoft.com/office/drawing/2014/main" id="{C0BA2D38-370F-27D5-294D-EE9BEF333F1C}"/>
              </a:ext>
            </a:extLst>
          </p:cNvPr>
          <p:cNvSpPr txBox="1"/>
          <p:nvPr/>
        </p:nvSpPr>
        <p:spPr>
          <a:xfrm>
            <a:off x="2398466" y="3545758"/>
            <a:ext cx="895545" cy="115416"/>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solidFill>
                  <a:srgbClr val="0D2155"/>
                </a:solidFill>
                <a:effectLst/>
                <a:uLnTx/>
                <a:uFillTx/>
                <a:latin typeface="Arial"/>
                <a:ea typeface="+mn-ea"/>
                <a:cs typeface="+mn-cs"/>
              </a:rPr>
              <a:t>Transformer Model</a:t>
            </a:r>
          </a:p>
        </p:txBody>
      </p:sp>
      <p:sp>
        <p:nvSpPr>
          <p:cNvPr id="92" name="TextBox 91">
            <a:extLst>
              <a:ext uri="{FF2B5EF4-FFF2-40B4-BE49-F238E27FC236}">
                <a16:creationId xmlns:a16="http://schemas.microsoft.com/office/drawing/2014/main" id="{EC1FCD51-3A80-E007-2842-8842A8ACCDC1}"/>
              </a:ext>
            </a:extLst>
          </p:cNvPr>
          <p:cNvSpPr txBox="1"/>
          <p:nvPr/>
        </p:nvSpPr>
        <p:spPr>
          <a:xfrm>
            <a:off x="1639458"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Prompt</a:t>
            </a:r>
          </a:p>
        </p:txBody>
      </p:sp>
      <p:sp>
        <p:nvSpPr>
          <p:cNvPr id="93" name="TextBox 92">
            <a:extLst>
              <a:ext uri="{FF2B5EF4-FFF2-40B4-BE49-F238E27FC236}">
                <a16:creationId xmlns:a16="http://schemas.microsoft.com/office/drawing/2014/main" id="{4A3A3308-A12D-2496-FAE9-3BB367911DA7}"/>
              </a:ext>
            </a:extLst>
          </p:cNvPr>
          <p:cNvSpPr txBox="1"/>
          <p:nvPr/>
        </p:nvSpPr>
        <p:spPr>
          <a:xfrm>
            <a:off x="765609"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User</a:t>
            </a:r>
          </a:p>
        </p:txBody>
      </p:sp>
      <p:pic>
        <p:nvPicPr>
          <p:cNvPr id="109" name="Picture 4" descr="PowerEdge R760xa">
            <a:extLst>
              <a:ext uri="{FF2B5EF4-FFF2-40B4-BE49-F238E27FC236}">
                <a16:creationId xmlns:a16="http://schemas.microsoft.com/office/drawing/2014/main" id="{0C175F8F-D5AB-760C-A0C9-198683112E5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5896" y="3512505"/>
            <a:ext cx="1266245" cy="33618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PowerEdge R760 Rack Server">
            <a:extLst>
              <a:ext uri="{FF2B5EF4-FFF2-40B4-BE49-F238E27FC236}">
                <a16:creationId xmlns:a16="http://schemas.microsoft.com/office/drawing/2014/main" id="{B339081B-A32F-4369-628A-891216408BF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45896" y="3286374"/>
            <a:ext cx="1266245" cy="319364"/>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0674D257-2E81-817E-E7B5-124127E60B8E}"/>
              </a:ext>
            </a:extLst>
          </p:cNvPr>
          <p:cNvSpPr txBox="1"/>
          <p:nvPr/>
        </p:nvSpPr>
        <p:spPr>
          <a:xfrm>
            <a:off x="4872050"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Laptops</a:t>
            </a:r>
          </a:p>
        </p:txBody>
      </p:sp>
      <p:sp>
        <p:nvSpPr>
          <p:cNvPr id="114" name="TextBox 113">
            <a:extLst>
              <a:ext uri="{FF2B5EF4-FFF2-40B4-BE49-F238E27FC236}">
                <a16:creationId xmlns:a16="http://schemas.microsoft.com/office/drawing/2014/main" id="{FF6C5857-E825-B1AC-843A-94C63C70221D}"/>
              </a:ext>
            </a:extLst>
          </p:cNvPr>
          <p:cNvSpPr txBox="1"/>
          <p:nvPr/>
        </p:nvSpPr>
        <p:spPr>
          <a:xfrm>
            <a:off x="6128940"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Workstations</a:t>
            </a:r>
          </a:p>
        </p:txBody>
      </p:sp>
      <p:sp>
        <p:nvSpPr>
          <p:cNvPr id="115" name="TextBox 114">
            <a:extLst>
              <a:ext uri="{FF2B5EF4-FFF2-40B4-BE49-F238E27FC236}">
                <a16:creationId xmlns:a16="http://schemas.microsoft.com/office/drawing/2014/main" id="{B53F2F88-191E-63BA-2448-20B9197ADADC}"/>
              </a:ext>
            </a:extLst>
          </p:cNvPr>
          <p:cNvSpPr txBox="1"/>
          <p:nvPr/>
        </p:nvSpPr>
        <p:spPr>
          <a:xfrm>
            <a:off x="7531245" y="3774691"/>
            <a:ext cx="895545" cy="103875"/>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a:ln>
                  <a:noFill/>
                </a:ln>
                <a:solidFill>
                  <a:srgbClr val="0D2155"/>
                </a:solidFill>
                <a:effectLst/>
                <a:uLnTx/>
                <a:uFillTx/>
                <a:latin typeface="Arial"/>
                <a:ea typeface="+mn-ea"/>
                <a:cs typeface="+mn-cs"/>
              </a:rPr>
              <a:t>Servers</a:t>
            </a:r>
          </a:p>
        </p:txBody>
      </p:sp>
      <p:pic>
        <p:nvPicPr>
          <p:cNvPr id="116" name="Picture 8" descr="XPS 15 9530">
            <a:extLst>
              <a:ext uri="{FF2B5EF4-FFF2-40B4-BE49-F238E27FC236}">
                <a16:creationId xmlns:a16="http://schemas.microsoft.com/office/drawing/2014/main" id="{F4B512D6-D5EA-7B29-8EB5-F1CF1C94B66D}"/>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63455" y="3088344"/>
            <a:ext cx="1112735" cy="68397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0" descr="Precision Fixed Workstations">
            <a:extLst>
              <a:ext uri="{FF2B5EF4-FFF2-40B4-BE49-F238E27FC236}">
                <a16:creationId xmlns:a16="http://schemas.microsoft.com/office/drawing/2014/main" id="{A8BAEC5A-A7DA-E323-907B-ED0FF1FDFF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84928" y="2889826"/>
            <a:ext cx="1122055" cy="869590"/>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409BE1EE-67FC-3D01-B152-C7BC5862BB07}"/>
              </a:ext>
            </a:extLst>
          </p:cNvPr>
          <p:cNvSpPr txBox="1"/>
          <p:nvPr/>
        </p:nvSpPr>
        <p:spPr>
          <a:xfrm>
            <a:off x="7714108" y="3200914"/>
            <a:ext cx="895545" cy="69250"/>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PowerEdge R-Series</a:t>
            </a:r>
          </a:p>
        </p:txBody>
      </p:sp>
      <p:sp>
        <p:nvSpPr>
          <p:cNvPr id="120" name="TextBox 119">
            <a:extLst>
              <a:ext uri="{FF2B5EF4-FFF2-40B4-BE49-F238E27FC236}">
                <a16:creationId xmlns:a16="http://schemas.microsoft.com/office/drawing/2014/main" id="{BA07FB63-739B-EEDE-AA0B-681C33E50DFC}"/>
              </a:ext>
            </a:extLst>
          </p:cNvPr>
          <p:cNvSpPr txBox="1"/>
          <p:nvPr/>
        </p:nvSpPr>
        <p:spPr>
          <a:xfrm>
            <a:off x="5086371" y="2996178"/>
            <a:ext cx="639649" cy="69250"/>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XPS 15</a:t>
            </a:r>
          </a:p>
        </p:txBody>
      </p:sp>
      <p:sp>
        <p:nvSpPr>
          <p:cNvPr id="121" name="TextBox 120">
            <a:extLst>
              <a:ext uri="{FF2B5EF4-FFF2-40B4-BE49-F238E27FC236}">
                <a16:creationId xmlns:a16="http://schemas.microsoft.com/office/drawing/2014/main" id="{F1847C3E-3A85-899B-ABC0-B88854E02FCC}"/>
              </a:ext>
            </a:extLst>
          </p:cNvPr>
          <p:cNvSpPr txBox="1"/>
          <p:nvPr/>
        </p:nvSpPr>
        <p:spPr>
          <a:xfrm>
            <a:off x="6748690" y="2915421"/>
            <a:ext cx="310314" cy="138499"/>
          </a:xfrm>
          <a:prstGeom prst="rect">
            <a:avLst/>
          </a:prstGeom>
          <a:noFill/>
        </p:spPr>
        <p:txBody>
          <a:bodyPr wrap="square" lIns="0" tIns="0" rIns="0" bIns="0" rtlCol="0" anchor="b">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Precision</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Series</a:t>
            </a:r>
          </a:p>
        </p:txBody>
      </p:sp>
      <p:sp>
        <p:nvSpPr>
          <p:cNvPr id="123" name="Oval 122">
            <a:extLst>
              <a:ext uri="{FF2B5EF4-FFF2-40B4-BE49-F238E27FC236}">
                <a16:creationId xmlns:a16="http://schemas.microsoft.com/office/drawing/2014/main" id="{F69657AF-034A-83B2-5F24-13F05FA21C83}"/>
              </a:ext>
            </a:extLst>
          </p:cNvPr>
          <p:cNvSpPr/>
          <p:nvPr/>
        </p:nvSpPr>
        <p:spPr>
          <a:xfrm>
            <a:off x="5785723" y="3315653"/>
            <a:ext cx="196460" cy="196458"/>
          </a:xfrm>
          <a:prstGeom prst="ellipse">
            <a:avLst/>
          </a:prstGeom>
          <a:solidFill>
            <a:schemeClr val="accent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FFFFFF"/>
                </a:solidFill>
                <a:effectLst/>
                <a:uLnTx/>
                <a:uFillTx/>
                <a:latin typeface="Arial"/>
                <a:ea typeface="+mn-ea"/>
                <a:cs typeface="+mn-cs"/>
              </a:rPr>
              <a:t>OR</a:t>
            </a:r>
          </a:p>
        </p:txBody>
      </p:sp>
      <p:sp>
        <p:nvSpPr>
          <p:cNvPr id="124" name="Oval 123">
            <a:extLst>
              <a:ext uri="{FF2B5EF4-FFF2-40B4-BE49-F238E27FC236}">
                <a16:creationId xmlns:a16="http://schemas.microsoft.com/office/drawing/2014/main" id="{DDC4DFDB-594D-60D3-F281-47F9E0E6D869}"/>
              </a:ext>
            </a:extLst>
          </p:cNvPr>
          <p:cNvSpPr/>
          <p:nvPr/>
        </p:nvSpPr>
        <p:spPr>
          <a:xfrm>
            <a:off x="7106983" y="3315653"/>
            <a:ext cx="196460" cy="196458"/>
          </a:xfrm>
          <a:prstGeom prst="ellipse">
            <a:avLst/>
          </a:prstGeom>
          <a:solidFill>
            <a:schemeClr val="accent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FFFFFF"/>
                </a:solidFill>
                <a:effectLst/>
                <a:uLnTx/>
                <a:uFillTx/>
                <a:latin typeface="Arial"/>
                <a:ea typeface="+mn-ea"/>
                <a:cs typeface="+mn-cs"/>
              </a:rPr>
              <a:t>OR</a:t>
            </a:r>
          </a:p>
        </p:txBody>
      </p:sp>
      <p:sp>
        <p:nvSpPr>
          <p:cNvPr id="125" name="TextBox 124">
            <a:extLst>
              <a:ext uri="{FF2B5EF4-FFF2-40B4-BE49-F238E27FC236}">
                <a16:creationId xmlns:a16="http://schemas.microsoft.com/office/drawing/2014/main" id="{0AE116B8-795B-F9C8-D91E-F74A14955524}"/>
              </a:ext>
            </a:extLst>
          </p:cNvPr>
          <p:cNvSpPr txBox="1"/>
          <p:nvPr/>
        </p:nvSpPr>
        <p:spPr>
          <a:xfrm>
            <a:off x="4845409" y="3984834"/>
            <a:ext cx="598634" cy="9233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Want help?</a:t>
            </a:r>
          </a:p>
        </p:txBody>
      </p:sp>
      <p:sp>
        <p:nvSpPr>
          <p:cNvPr id="126" name="Rectangle 125">
            <a:extLst>
              <a:ext uri="{FF2B5EF4-FFF2-40B4-BE49-F238E27FC236}">
                <a16:creationId xmlns:a16="http://schemas.microsoft.com/office/drawing/2014/main" id="{CB6F7518-02E5-1D9F-69F5-717E6B8148CA}"/>
              </a:ext>
            </a:extLst>
          </p:cNvPr>
          <p:cNvSpPr/>
          <p:nvPr/>
        </p:nvSpPr>
        <p:spPr>
          <a:xfrm>
            <a:off x="4845408" y="4121776"/>
            <a:ext cx="1212126" cy="353329"/>
          </a:xfrm>
          <a:prstGeom prst="rect">
            <a:avLst/>
          </a:prstGeom>
          <a:solidFill>
            <a:srgbClr val="09499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Deployment </a:t>
            </a:r>
          </a:p>
        </p:txBody>
      </p:sp>
      <p:sp>
        <p:nvSpPr>
          <p:cNvPr id="127" name="Rectangle 126">
            <a:extLst>
              <a:ext uri="{FF2B5EF4-FFF2-40B4-BE49-F238E27FC236}">
                <a16:creationId xmlns:a16="http://schemas.microsoft.com/office/drawing/2014/main" id="{071CBC1D-38EF-EFCE-1AE6-111146DFC750}"/>
              </a:ext>
            </a:extLst>
          </p:cNvPr>
          <p:cNvSpPr/>
          <p:nvPr/>
        </p:nvSpPr>
        <p:spPr>
          <a:xfrm>
            <a:off x="6123859" y="4121776"/>
            <a:ext cx="1212126" cy="353329"/>
          </a:xfrm>
          <a:prstGeom prst="rect">
            <a:avLst/>
          </a:prstGeom>
          <a:solidFill>
            <a:srgbClr val="09267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Advisory </a:t>
            </a:r>
          </a:p>
        </p:txBody>
      </p:sp>
      <p:sp>
        <p:nvSpPr>
          <p:cNvPr id="128" name="Rectangle 127">
            <a:extLst>
              <a:ext uri="{FF2B5EF4-FFF2-40B4-BE49-F238E27FC236}">
                <a16:creationId xmlns:a16="http://schemas.microsoft.com/office/drawing/2014/main" id="{F6BD30E5-1139-3FEC-7DF1-89A1BE8391FC}"/>
              </a:ext>
            </a:extLst>
          </p:cNvPr>
          <p:cNvSpPr/>
          <p:nvPr/>
        </p:nvSpPr>
        <p:spPr>
          <a:xfrm>
            <a:off x="7402310" y="4121776"/>
            <a:ext cx="1212126" cy="353329"/>
          </a:xfrm>
          <a:prstGeom prst="rect">
            <a:avLst/>
          </a:prstGeom>
          <a:solidFill>
            <a:schemeClr val="accent6">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Data Science </a:t>
            </a:r>
          </a:p>
        </p:txBody>
      </p:sp>
      <p:pic>
        <p:nvPicPr>
          <p:cNvPr id="134" name="Graphic 133">
            <a:extLst>
              <a:ext uri="{FF2B5EF4-FFF2-40B4-BE49-F238E27FC236}">
                <a16:creationId xmlns:a16="http://schemas.microsoft.com/office/drawing/2014/main" id="{9E751457-6E01-3852-FEB9-01341312E6D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4953606" y="4197717"/>
            <a:ext cx="201448" cy="201448"/>
          </a:xfrm>
          <a:prstGeom prst="rect">
            <a:avLst/>
          </a:prstGeom>
        </p:spPr>
      </p:pic>
      <p:pic>
        <p:nvPicPr>
          <p:cNvPr id="135" name="Graphic 134">
            <a:extLst>
              <a:ext uri="{FF2B5EF4-FFF2-40B4-BE49-F238E27FC236}">
                <a16:creationId xmlns:a16="http://schemas.microsoft.com/office/drawing/2014/main" id="{1B1AE5E0-C74C-D27D-BDDE-16D2FDA7FB8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39025" y="4197717"/>
            <a:ext cx="201448" cy="201448"/>
          </a:xfrm>
          <a:prstGeom prst="rect">
            <a:avLst/>
          </a:prstGeom>
        </p:spPr>
      </p:pic>
      <p:sp>
        <p:nvSpPr>
          <p:cNvPr id="136" name="Beaker_F196" title="Icon of a scientific flask with liquid in it">
            <a:extLst>
              <a:ext uri="{FF2B5EF4-FFF2-40B4-BE49-F238E27FC236}">
                <a16:creationId xmlns:a16="http://schemas.microsoft.com/office/drawing/2014/main" id="{77C7C5CE-0AF9-ABB7-F512-AFE5499E25FC}"/>
              </a:ext>
            </a:extLst>
          </p:cNvPr>
          <p:cNvSpPr>
            <a:spLocks noChangeAspect="1" noEditPoints="1"/>
          </p:cNvSpPr>
          <p:nvPr/>
        </p:nvSpPr>
        <p:spPr bwMode="auto">
          <a:xfrm>
            <a:off x="7538898" y="4208253"/>
            <a:ext cx="156109" cy="1803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pic>
        <p:nvPicPr>
          <p:cNvPr id="6" name="Graphic 5">
            <a:extLst>
              <a:ext uri="{FF2B5EF4-FFF2-40B4-BE49-F238E27FC236}">
                <a16:creationId xmlns:a16="http://schemas.microsoft.com/office/drawing/2014/main" id="{C37F51BA-7303-7678-E006-0BF2BC99B41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87609" y="4099270"/>
            <a:ext cx="245113" cy="245113"/>
          </a:xfrm>
          <a:prstGeom prst="rect">
            <a:avLst/>
          </a:prstGeom>
        </p:spPr>
      </p:pic>
      <p:pic>
        <p:nvPicPr>
          <p:cNvPr id="8" name="Graphic 7">
            <a:extLst>
              <a:ext uri="{FF2B5EF4-FFF2-40B4-BE49-F238E27FC236}">
                <a16:creationId xmlns:a16="http://schemas.microsoft.com/office/drawing/2014/main" id="{C44D6FDA-3CAF-18F0-AF64-A9D11281A214}"/>
              </a:ext>
            </a:extLst>
          </p:cNvPr>
          <p:cNvPicPr>
            <a:picLocks noChangeAspect="1"/>
          </p:cNvPicPr>
          <p:nvPr/>
        </p:nvPicPr>
        <p:blipFill>
          <a:blip r:embed="rId22">
            <a:extLst>
              <a:ext uri="{96DAC541-7B7A-43D3-8B79-37D633B846F1}">
                <asvg:svgBlip xmlns:asvg="http://schemas.microsoft.com/office/drawing/2016/SVG/main" r:embed="rId23"/>
              </a:ext>
            </a:extLst>
          </a:blip>
          <a:srcRect l="-3188" b="-6550"/>
          <a:stretch>
            <a:fillRect/>
          </a:stretch>
        </p:blipFill>
        <p:spPr>
          <a:xfrm>
            <a:off x="3627556" y="3857235"/>
            <a:ext cx="471775" cy="487148"/>
          </a:xfrm>
          <a:custGeom>
            <a:avLst/>
            <a:gdLst>
              <a:gd name="connsiteX0" fmla="*/ 0 w 629033"/>
              <a:gd name="connsiteY0" fmla="*/ 288091 h 649531"/>
              <a:gd name="connsiteX1" fmla="*/ 19433 w 629033"/>
              <a:gd name="connsiteY1" fmla="*/ 288091 h 649531"/>
              <a:gd name="connsiteX2" fmla="*/ 19433 w 629033"/>
              <a:gd name="connsiteY2" fmla="*/ 609600 h 649531"/>
              <a:gd name="connsiteX3" fmla="*/ 273554 w 629033"/>
              <a:gd name="connsiteY3" fmla="*/ 609600 h 649531"/>
              <a:gd name="connsiteX4" fmla="*/ 273554 w 629033"/>
              <a:gd name="connsiteY4" fmla="*/ 649531 h 649531"/>
              <a:gd name="connsiteX5" fmla="*/ 0 w 629033"/>
              <a:gd name="connsiteY5" fmla="*/ 649531 h 649531"/>
              <a:gd name="connsiteX6" fmla="*/ 19433 w 629033"/>
              <a:gd name="connsiteY6" fmla="*/ 0 h 649531"/>
              <a:gd name="connsiteX7" fmla="*/ 629033 w 629033"/>
              <a:gd name="connsiteY7" fmla="*/ 0 h 649531"/>
              <a:gd name="connsiteX8" fmla="*/ 629033 w 629033"/>
              <a:gd name="connsiteY8" fmla="*/ 609600 h 649531"/>
              <a:gd name="connsiteX9" fmla="*/ 273554 w 629033"/>
              <a:gd name="connsiteY9" fmla="*/ 609600 h 649531"/>
              <a:gd name="connsiteX10" fmla="*/ 273554 w 629033"/>
              <a:gd name="connsiteY10" fmla="*/ 288091 h 649531"/>
              <a:gd name="connsiteX11" fmla="*/ 19433 w 629033"/>
              <a:gd name="connsiteY11" fmla="*/ 288091 h 64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9033" h="649531">
                <a:moveTo>
                  <a:pt x="0" y="288091"/>
                </a:moveTo>
                <a:lnTo>
                  <a:pt x="19433" y="288091"/>
                </a:lnTo>
                <a:lnTo>
                  <a:pt x="19433" y="609600"/>
                </a:lnTo>
                <a:lnTo>
                  <a:pt x="273554" y="609600"/>
                </a:lnTo>
                <a:lnTo>
                  <a:pt x="273554" y="649531"/>
                </a:lnTo>
                <a:lnTo>
                  <a:pt x="0" y="649531"/>
                </a:lnTo>
                <a:close/>
                <a:moveTo>
                  <a:pt x="19433" y="0"/>
                </a:moveTo>
                <a:lnTo>
                  <a:pt x="629033" y="0"/>
                </a:lnTo>
                <a:lnTo>
                  <a:pt x="629033" y="609600"/>
                </a:lnTo>
                <a:lnTo>
                  <a:pt x="273554" y="609600"/>
                </a:lnTo>
                <a:lnTo>
                  <a:pt x="273554" y="288091"/>
                </a:lnTo>
                <a:lnTo>
                  <a:pt x="19433" y="288091"/>
                </a:lnTo>
                <a:close/>
              </a:path>
            </a:pathLst>
          </a:custGeom>
        </p:spPr>
      </p:pic>
      <p:sp>
        <p:nvSpPr>
          <p:cNvPr id="20" name="Isosceles Triangle 19">
            <a:extLst>
              <a:ext uri="{FF2B5EF4-FFF2-40B4-BE49-F238E27FC236}">
                <a16:creationId xmlns:a16="http://schemas.microsoft.com/office/drawing/2014/main" id="{B242C649-0A4A-A1E6-76DF-28EF4FE76D9B}"/>
              </a:ext>
            </a:extLst>
          </p:cNvPr>
          <p:cNvSpPr/>
          <p:nvPr/>
        </p:nvSpPr>
        <p:spPr>
          <a:xfrm rot="10800000">
            <a:off x="751642" y="2093467"/>
            <a:ext cx="551378" cy="274319"/>
          </a:xfrm>
          <a:prstGeom prst="triangl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Nova Light"/>
              <a:ea typeface="+mn-ea"/>
              <a:cs typeface="+mn-cs"/>
            </a:endParaRPr>
          </a:p>
        </p:txBody>
      </p:sp>
      <p:grpSp>
        <p:nvGrpSpPr>
          <p:cNvPr id="30" name="Group 29">
            <a:extLst>
              <a:ext uri="{FF2B5EF4-FFF2-40B4-BE49-F238E27FC236}">
                <a16:creationId xmlns:a16="http://schemas.microsoft.com/office/drawing/2014/main" id="{F53CEE57-AB8B-2069-8480-2DCC136B81B9}"/>
              </a:ext>
            </a:extLst>
          </p:cNvPr>
          <p:cNvGrpSpPr/>
          <p:nvPr/>
        </p:nvGrpSpPr>
        <p:grpSpPr>
          <a:xfrm>
            <a:off x="844323" y="2522545"/>
            <a:ext cx="366017" cy="375410"/>
            <a:chOff x="-869024" y="2630283"/>
            <a:chExt cx="670560" cy="687769"/>
          </a:xfrm>
        </p:grpSpPr>
        <p:pic>
          <p:nvPicPr>
            <p:cNvPr id="31" name="Picture 30" descr="A screen shot of a computer&#10;&#10;Description automatically generated">
              <a:extLst>
                <a:ext uri="{FF2B5EF4-FFF2-40B4-BE49-F238E27FC236}">
                  <a16:creationId xmlns:a16="http://schemas.microsoft.com/office/drawing/2014/main" id="{85FA8EC7-3B3D-D9F5-C63E-99C6CC54F20D}"/>
                </a:ext>
              </a:extLst>
            </p:cNvPr>
            <p:cNvPicPr>
              <a:picLocks noChangeAspect="1"/>
            </p:cNvPicPr>
            <p:nvPr/>
          </p:nvPicPr>
          <p:blipFill rotWithShape="1">
            <a:blip r:embed="rId24"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32" name="Oval 31">
              <a:extLst>
                <a:ext uri="{FF2B5EF4-FFF2-40B4-BE49-F238E27FC236}">
                  <a16:creationId xmlns:a16="http://schemas.microsoft.com/office/drawing/2014/main" id="{43C86DE5-8B27-20B6-147F-BCBFE8D93393}"/>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33" name="Graphic 32">
              <a:extLst>
                <a:ext uri="{FF2B5EF4-FFF2-40B4-BE49-F238E27FC236}">
                  <a16:creationId xmlns:a16="http://schemas.microsoft.com/office/drawing/2014/main" id="{1FD85E78-7512-DAC8-50D0-E8BC47B51CA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34412" y="2873499"/>
              <a:ext cx="201336" cy="201336"/>
            </a:xfrm>
            <a:prstGeom prst="rect">
              <a:avLst/>
            </a:prstGeom>
          </p:spPr>
        </p:pic>
      </p:grpSp>
    </p:spTree>
    <p:extLst>
      <p:ext uri="{BB962C8B-B14F-4D97-AF65-F5344CB8AC3E}">
        <p14:creationId xmlns:p14="http://schemas.microsoft.com/office/powerpoint/2010/main" val="336381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7" name="Picture 136">
            <a:extLst>
              <a:ext uri="{FF2B5EF4-FFF2-40B4-BE49-F238E27FC236}">
                <a16:creationId xmlns:a16="http://schemas.microsoft.com/office/drawing/2014/main" id="{3AA10DC1-7C3C-1DB4-17C5-D586F5C88063}"/>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3560" y="0"/>
            <a:ext cx="9144000" cy="5143500"/>
          </a:xfrm>
          <a:prstGeom prst="rect">
            <a:avLst/>
          </a:prstGeom>
        </p:spPr>
      </p:pic>
      <p:pic>
        <p:nvPicPr>
          <p:cNvPr id="138" name="Picture 137">
            <a:extLst>
              <a:ext uri="{FF2B5EF4-FFF2-40B4-BE49-F238E27FC236}">
                <a16:creationId xmlns:a16="http://schemas.microsoft.com/office/drawing/2014/main" id="{C75D1C5C-F20D-C48A-626F-A94EF97B4B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4" name="Title 3">
            <a:extLst>
              <a:ext uri="{FF2B5EF4-FFF2-40B4-BE49-F238E27FC236}">
                <a16:creationId xmlns:a16="http://schemas.microsoft.com/office/drawing/2014/main" id="{C520451F-4AEA-B5DF-5802-6137BB067095}"/>
              </a:ext>
            </a:extLst>
          </p:cNvPr>
          <p:cNvSpPr>
            <a:spLocks noGrp="1"/>
          </p:cNvSpPr>
          <p:nvPr>
            <p:ph type="title"/>
          </p:nvPr>
        </p:nvSpPr>
        <p:spPr>
          <a:xfrm>
            <a:off x="285751" y="257176"/>
            <a:ext cx="8572500" cy="332399"/>
          </a:xfrm>
        </p:spPr>
        <p:txBody>
          <a:bodyPr/>
          <a:lstStyle/>
          <a:p>
            <a:r>
              <a:rPr lang="en-US" b="1">
                <a:solidFill>
                  <a:schemeClr val="tx2"/>
                </a:solidFill>
                <a:latin typeface="+mn-lt"/>
              </a:rPr>
              <a:t>Use case example</a:t>
            </a:r>
            <a:r>
              <a:rPr lang="en-US">
                <a:solidFill>
                  <a:schemeClr val="tx2"/>
                </a:solidFill>
              </a:rPr>
              <a:t> | Support assistant </a:t>
            </a:r>
          </a:p>
        </p:txBody>
      </p:sp>
      <p:sp>
        <p:nvSpPr>
          <p:cNvPr id="3" name="Rectangle 2">
            <a:extLst>
              <a:ext uri="{FF2B5EF4-FFF2-40B4-BE49-F238E27FC236}">
                <a16:creationId xmlns:a16="http://schemas.microsoft.com/office/drawing/2014/main" id="{0BB19601-5E0C-FB2E-A589-6D46E2D105A7}"/>
              </a:ext>
            </a:extLst>
          </p:cNvPr>
          <p:cNvSpPr/>
          <p:nvPr/>
        </p:nvSpPr>
        <p:spPr>
          <a:xfrm>
            <a:off x="285750" y="726860"/>
            <a:ext cx="8572500" cy="147217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98C85DF1-788B-72B7-B565-8CCAAC698855}"/>
              </a:ext>
            </a:extLst>
          </p:cNvPr>
          <p:cNvSpPr/>
          <p:nvPr/>
        </p:nvSpPr>
        <p:spPr>
          <a:xfrm>
            <a:off x="285750"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ED37DAA-222A-8BA9-8F8B-CD944843C76B}"/>
              </a:ext>
            </a:extLst>
          </p:cNvPr>
          <p:cNvSpPr/>
          <p:nvPr/>
        </p:nvSpPr>
        <p:spPr>
          <a:xfrm>
            <a:off x="385366" y="1158543"/>
            <a:ext cx="1283932" cy="93612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FFFFFF"/>
                </a:solidFill>
                <a:effectLst/>
                <a:uLnTx/>
                <a:uFillTx/>
                <a:latin typeface="Arial Nova Light"/>
                <a:ea typeface="+mn-ea"/>
                <a:cs typeface="+mn-cs"/>
              </a:rPr>
            </a:b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Support</a:t>
            </a: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assistant</a:t>
            </a:r>
          </a:p>
        </p:txBody>
      </p:sp>
      <p:sp>
        <p:nvSpPr>
          <p:cNvPr id="27" name="Rectangle 26">
            <a:extLst>
              <a:ext uri="{FF2B5EF4-FFF2-40B4-BE49-F238E27FC236}">
                <a16:creationId xmlns:a16="http://schemas.microsoft.com/office/drawing/2014/main" id="{62D238E2-9883-7A05-C5D6-DA7CC1EB79D7}"/>
              </a:ext>
            </a:extLst>
          </p:cNvPr>
          <p:cNvSpPr/>
          <p:nvPr/>
        </p:nvSpPr>
        <p:spPr>
          <a:xfrm rot="5400000">
            <a:off x="890172"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 case</a:t>
            </a:r>
          </a:p>
        </p:txBody>
      </p:sp>
      <p:sp>
        <p:nvSpPr>
          <p:cNvPr id="29" name="Rectangle 28">
            <a:extLst>
              <a:ext uri="{FF2B5EF4-FFF2-40B4-BE49-F238E27FC236}">
                <a16:creationId xmlns:a16="http://schemas.microsoft.com/office/drawing/2014/main" id="{235C1941-903D-4218-E746-B9AE6A99E1B9}"/>
              </a:ext>
            </a:extLst>
          </p:cNvPr>
          <p:cNvSpPr/>
          <p:nvPr/>
        </p:nvSpPr>
        <p:spPr>
          <a:xfrm rot="5400000">
            <a:off x="3000091" y="-440276"/>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Arial"/>
                <a:ea typeface="+mn-ea"/>
                <a:cs typeface="+mn-cs"/>
              </a:rPr>
              <a:t>GenAI</a:t>
            </a:r>
            <a:r>
              <a:rPr kumimoji="0" lang="en-US" sz="1050" b="0" i="0" u="none" strike="noStrike" kern="1200" cap="none" spc="0" normalizeH="0" baseline="0" noProof="0">
                <a:ln>
                  <a:noFill/>
                </a:ln>
                <a:solidFill>
                  <a:srgbClr val="FFFFFF"/>
                </a:solidFill>
                <a:effectLst/>
                <a:uLnTx/>
                <a:uFillTx/>
                <a:latin typeface="Arial"/>
                <a:ea typeface="+mn-ea"/>
                <a:cs typeface="+mn-cs"/>
              </a:rPr>
              <a:t> purpose </a:t>
            </a:r>
          </a:p>
        </p:txBody>
      </p:sp>
      <p:sp>
        <p:nvSpPr>
          <p:cNvPr id="35" name="Rectangle 34">
            <a:extLst>
              <a:ext uri="{FF2B5EF4-FFF2-40B4-BE49-F238E27FC236}">
                <a16:creationId xmlns:a16="http://schemas.microsoft.com/office/drawing/2014/main" id="{13A676CD-6CDB-227B-EB25-7220399B766E}"/>
              </a:ext>
            </a:extLst>
          </p:cNvPr>
          <p:cNvSpPr/>
          <p:nvPr/>
        </p:nvSpPr>
        <p:spPr>
          <a:xfrm rot="5400000">
            <a:off x="5110009"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Users</a:t>
            </a:r>
          </a:p>
        </p:txBody>
      </p:sp>
      <p:sp>
        <p:nvSpPr>
          <p:cNvPr id="38" name="Rectangle 37">
            <a:extLst>
              <a:ext uri="{FF2B5EF4-FFF2-40B4-BE49-F238E27FC236}">
                <a16:creationId xmlns:a16="http://schemas.microsoft.com/office/drawing/2014/main" id="{E7F18CA2-C34A-C39C-C6C4-9E7DB1BCCFF8}"/>
              </a:ext>
            </a:extLst>
          </p:cNvPr>
          <p:cNvSpPr/>
          <p:nvPr/>
        </p:nvSpPr>
        <p:spPr>
          <a:xfrm rot="5400000">
            <a:off x="7219927" y="-440275"/>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Benefits</a:t>
            </a:r>
          </a:p>
        </p:txBody>
      </p:sp>
      <p:sp>
        <p:nvSpPr>
          <p:cNvPr id="43" name="Rectangle 42">
            <a:extLst>
              <a:ext uri="{FF2B5EF4-FFF2-40B4-BE49-F238E27FC236}">
                <a16:creationId xmlns:a16="http://schemas.microsoft.com/office/drawing/2014/main" id="{DD6C9213-69BD-E302-0131-C0996F2E4556}"/>
              </a:ext>
            </a:extLst>
          </p:cNvPr>
          <p:cNvSpPr/>
          <p:nvPr/>
        </p:nvSpPr>
        <p:spPr>
          <a:xfrm>
            <a:off x="1735706"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Deliver 24x7 support via online kiosk without humans-in-the-loop (HITL)</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Provide context-aware responses with tighter  controls and guardrails in place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Improve CSAT and/or NPS </a:t>
            </a:r>
          </a:p>
        </p:txBody>
      </p:sp>
      <p:sp>
        <p:nvSpPr>
          <p:cNvPr id="46" name="Rectangle 45">
            <a:extLst>
              <a:ext uri="{FF2B5EF4-FFF2-40B4-BE49-F238E27FC236}">
                <a16:creationId xmlns:a16="http://schemas.microsoft.com/office/drawing/2014/main" id="{3849A673-11F0-6B39-E3AF-0FFFDC0434FF}"/>
              </a:ext>
            </a:extLst>
          </p:cNvPr>
          <p:cNvSpPr/>
          <p:nvPr/>
        </p:nvSpPr>
        <p:spPr>
          <a:xfrm>
            <a:off x="5955542"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Delivers more accurate, precise and complete results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Takes full advantage of your knowledge base</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Frames answers in your preferred voice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Protects brand reputation </a:t>
            </a:r>
          </a:p>
        </p:txBody>
      </p:sp>
      <p:sp>
        <p:nvSpPr>
          <p:cNvPr id="48" name="Rectangle 47">
            <a:extLst>
              <a:ext uri="{FF2B5EF4-FFF2-40B4-BE49-F238E27FC236}">
                <a16:creationId xmlns:a16="http://schemas.microsoft.com/office/drawing/2014/main" id="{958AE16E-7D18-27CE-66D7-8B280C67C1DE}"/>
              </a:ext>
            </a:extLst>
          </p:cNvPr>
          <p:cNvSpPr/>
          <p:nvPr/>
        </p:nvSpPr>
        <p:spPr>
          <a:xfrm>
            <a:off x="4605202" y="1158219"/>
            <a:ext cx="1283930"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Customers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 of users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Etc.</a:t>
            </a:r>
          </a:p>
        </p:txBody>
      </p:sp>
      <p:sp>
        <p:nvSpPr>
          <p:cNvPr id="57" name="Rectangle 56">
            <a:extLst>
              <a:ext uri="{FF2B5EF4-FFF2-40B4-BE49-F238E27FC236}">
                <a16:creationId xmlns:a16="http://schemas.microsoft.com/office/drawing/2014/main" id="{D27ABC9A-9DB4-DA1A-D751-6B0F45E81F2D}"/>
              </a:ext>
            </a:extLst>
          </p:cNvPr>
          <p:cNvSpPr/>
          <p:nvPr/>
        </p:nvSpPr>
        <p:spPr>
          <a:xfrm>
            <a:off x="385366" y="2371725"/>
            <a:ext cx="1283930" cy="10193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205740" rtlCol="0" anchor="b"/>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Nova Light"/>
                <a:ea typeface="+mn-ea"/>
                <a:cs typeface="+mn-cs"/>
              </a:rPr>
              <a:t>Fine-tuning</a:t>
            </a:r>
          </a:p>
        </p:txBody>
      </p:sp>
      <p:sp>
        <p:nvSpPr>
          <p:cNvPr id="58" name="Rectangle 57">
            <a:extLst>
              <a:ext uri="{FF2B5EF4-FFF2-40B4-BE49-F238E27FC236}">
                <a16:creationId xmlns:a16="http://schemas.microsoft.com/office/drawing/2014/main" id="{E96B57EF-3B31-EED0-F6FD-EE9EEFE7BCD2}"/>
              </a:ext>
            </a:extLst>
          </p:cNvPr>
          <p:cNvSpPr/>
          <p:nvPr/>
        </p:nvSpPr>
        <p:spPr>
          <a:xfrm>
            <a:off x="385365" y="3467101"/>
            <a:ext cx="4057426" cy="11384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920D663D-0B5F-C27E-EB34-B9855F7E0858}"/>
              </a:ext>
            </a:extLst>
          </p:cNvPr>
          <p:cNvSpPr/>
          <p:nvPr/>
        </p:nvSpPr>
        <p:spPr>
          <a:xfrm>
            <a:off x="4605202"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34AF1662-7BB8-80F9-9FFC-6610A2F15FFC}"/>
              </a:ext>
            </a:extLst>
          </p:cNvPr>
          <p:cNvSpPr/>
          <p:nvPr/>
        </p:nvSpPr>
        <p:spPr>
          <a:xfrm rot="5400000">
            <a:off x="2952088" y="1155343"/>
            <a:ext cx="274319" cy="27070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Why fine-tune an existing model?</a:t>
            </a:r>
          </a:p>
        </p:txBody>
      </p:sp>
      <p:sp>
        <p:nvSpPr>
          <p:cNvPr id="66" name="Rectangle 65">
            <a:extLst>
              <a:ext uri="{FF2B5EF4-FFF2-40B4-BE49-F238E27FC236}">
                <a16:creationId xmlns:a16="http://schemas.microsoft.com/office/drawing/2014/main" id="{42982CA7-03D3-FA60-BF10-5E0B97ECB9AD}"/>
              </a:ext>
            </a:extLst>
          </p:cNvPr>
          <p:cNvSpPr/>
          <p:nvPr/>
        </p:nvSpPr>
        <p:spPr>
          <a:xfrm>
            <a:off x="1735707" y="2705836"/>
            <a:ext cx="2707084" cy="68525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Need to protect the brand with strict guardrails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Provides more targeted and precise results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Data science resources are available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Reduces hallucinations </a:t>
            </a:r>
          </a:p>
        </p:txBody>
      </p:sp>
      <p:sp>
        <p:nvSpPr>
          <p:cNvPr id="79" name="Rectangle 78">
            <a:extLst>
              <a:ext uri="{FF2B5EF4-FFF2-40B4-BE49-F238E27FC236}">
                <a16:creationId xmlns:a16="http://schemas.microsoft.com/office/drawing/2014/main" id="{E3927588-EE89-28A1-D294-2D086D7BE0E3}"/>
              </a:ext>
            </a:extLst>
          </p:cNvPr>
          <p:cNvSpPr/>
          <p:nvPr/>
        </p:nvSpPr>
        <p:spPr>
          <a:xfrm rot="5400000">
            <a:off x="6592760" y="480175"/>
            <a:ext cx="274319" cy="40574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Infrastructure investment</a:t>
            </a:r>
          </a:p>
        </p:txBody>
      </p:sp>
      <p:sp>
        <p:nvSpPr>
          <p:cNvPr id="80" name="Rectangle 79">
            <a:extLst>
              <a:ext uri="{FF2B5EF4-FFF2-40B4-BE49-F238E27FC236}">
                <a16:creationId xmlns:a16="http://schemas.microsoft.com/office/drawing/2014/main" id="{5EA71D22-4E59-69EE-F9AA-8CDC409D2CFC}"/>
              </a:ext>
            </a:extLst>
          </p:cNvPr>
          <p:cNvSpPr/>
          <p:nvPr/>
        </p:nvSpPr>
        <p:spPr>
          <a:xfrm>
            <a:off x="4701207" y="2705836"/>
            <a:ext cx="4057421" cy="1899713"/>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pic>
        <p:nvPicPr>
          <p:cNvPr id="68" name="Graphic 67">
            <a:extLst>
              <a:ext uri="{FF2B5EF4-FFF2-40B4-BE49-F238E27FC236}">
                <a16:creationId xmlns:a16="http://schemas.microsoft.com/office/drawing/2014/main" id="{BCE45C27-DE4F-5567-C8D9-1CEACD54C5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4852" y="3857234"/>
            <a:ext cx="301029" cy="301029"/>
          </a:xfrm>
          <a:prstGeom prst="rect">
            <a:avLst/>
          </a:prstGeom>
        </p:spPr>
      </p:pic>
      <p:pic>
        <p:nvPicPr>
          <p:cNvPr id="69" name="Graphic 68">
            <a:extLst>
              <a:ext uri="{FF2B5EF4-FFF2-40B4-BE49-F238E27FC236}">
                <a16:creationId xmlns:a16="http://schemas.microsoft.com/office/drawing/2014/main" id="{C108DAF2-A15A-606F-3CEB-837E07A987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362" y="3857234"/>
            <a:ext cx="301029" cy="301029"/>
          </a:xfrm>
          <a:prstGeom prst="rect">
            <a:avLst/>
          </a:prstGeom>
        </p:spPr>
      </p:pic>
      <p:sp>
        <p:nvSpPr>
          <p:cNvPr id="73" name="TextBox 72">
            <a:extLst>
              <a:ext uri="{FF2B5EF4-FFF2-40B4-BE49-F238E27FC236}">
                <a16:creationId xmlns:a16="http://schemas.microsoft.com/office/drawing/2014/main" id="{E837A704-6956-386A-754F-9AFBA954F0A4}"/>
              </a:ext>
            </a:extLst>
          </p:cNvPr>
          <p:cNvSpPr txBox="1"/>
          <p:nvPr/>
        </p:nvSpPr>
        <p:spPr>
          <a:xfrm>
            <a:off x="3245092" y="3584913"/>
            <a:ext cx="606668"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Training</a:t>
            </a:r>
          </a:p>
        </p:txBody>
      </p:sp>
      <p:grpSp>
        <p:nvGrpSpPr>
          <p:cNvPr id="105" name="Group 104">
            <a:extLst>
              <a:ext uri="{FF2B5EF4-FFF2-40B4-BE49-F238E27FC236}">
                <a16:creationId xmlns:a16="http://schemas.microsoft.com/office/drawing/2014/main" id="{6559F2CE-B93F-B83C-E363-28E63B99917D}"/>
              </a:ext>
            </a:extLst>
          </p:cNvPr>
          <p:cNvGrpSpPr/>
          <p:nvPr/>
        </p:nvGrpSpPr>
        <p:grpSpPr>
          <a:xfrm>
            <a:off x="897140" y="3958571"/>
            <a:ext cx="247964" cy="98355"/>
            <a:chOff x="1530761" y="5255235"/>
            <a:chExt cx="694968" cy="131140"/>
          </a:xfrm>
        </p:grpSpPr>
        <p:cxnSp>
          <p:nvCxnSpPr>
            <p:cNvPr id="75" name="Straight Arrow Connector 74">
              <a:extLst>
                <a:ext uri="{FF2B5EF4-FFF2-40B4-BE49-F238E27FC236}">
                  <a16:creationId xmlns:a16="http://schemas.microsoft.com/office/drawing/2014/main" id="{534C9712-F0DF-B44E-71E6-BC1685A669B5}"/>
                </a:ext>
              </a:extLst>
            </p:cNvPr>
            <p:cNvCxnSpPr>
              <a:cxnSpLocks/>
            </p:cNvCxnSpPr>
            <p:nvPr/>
          </p:nvCxnSpPr>
          <p:spPr>
            <a:xfrm>
              <a:off x="1530761" y="5255235"/>
              <a:ext cx="694968" cy="0"/>
            </a:xfrm>
            <a:prstGeom prst="straightConnector1">
              <a:avLst/>
            </a:prstGeom>
            <a:ln w="12700" cap="rnd">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61E415-5CA7-D7ED-3576-0D012DB75F1D}"/>
                </a:ext>
              </a:extLst>
            </p:cNvPr>
            <p:cNvCxnSpPr>
              <a:cxnSpLocks/>
            </p:cNvCxnSpPr>
            <p:nvPr/>
          </p:nvCxnSpPr>
          <p:spPr>
            <a:xfrm flipH="1">
              <a:off x="1530761" y="5386375"/>
              <a:ext cx="694968"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FBB54EB-88E6-CF4C-2C30-3E141EF55BD6}"/>
              </a:ext>
            </a:extLst>
          </p:cNvPr>
          <p:cNvGrpSpPr/>
          <p:nvPr/>
        </p:nvGrpSpPr>
        <p:grpSpPr>
          <a:xfrm>
            <a:off x="1954201" y="3889995"/>
            <a:ext cx="432156" cy="428822"/>
            <a:chOff x="7768697" y="4303572"/>
            <a:chExt cx="750356" cy="744566"/>
          </a:xfrm>
        </p:grpSpPr>
        <p:pic>
          <p:nvPicPr>
            <p:cNvPr id="81" name="Picture 80" descr="A screen shot of a computer&#10;&#10;Description automatically generated">
              <a:extLst>
                <a:ext uri="{FF2B5EF4-FFF2-40B4-BE49-F238E27FC236}">
                  <a16:creationId xmlns:a16="http://schemas.microsoft.com/office/drawing/2014/main" id="{9CCFB5C8-170B-C810-9358-C5D026AAB5B4}"/>
                </a:ext>
              </a:extLst>
            </p:cNvPr>
            <p:cNvPicPr>
              <a:picLocks noChangeAspect="1"/>
            </p:cNvPicPr>
            <p:nvPr/>
          </p:nvPicPr>
          <p:blipFill rotWithShape="1">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7808595" y="4331970"/>
              <a:ext cx="670560" cy="687769"/>
            </a:xfrm>
            <a:prstGeom prst="rect">
              <a:avLst/>
            </a:prstGeom>
          </p:spPr>
        </p:pic>
        <p:sp>
          <p:nvSpPr>
            <p:cNvPr id="82" name="Rectangle: Rounded Corners 81">
              <a:extLst>
                <a:ext uri="{FF2B5EF4-FFF2-40B4-BE49-F238E27FC236}">
                  <a16:creationId xmlns:a16="http://schemas.microsoft.com/office/drawing/2014/main" id="{36CEE7FB-D101-04B7-1C5C-49B02B379C0C}"/>
                </a:ext>
              </a:extLst>
            </p:cNvPr>
            <p:cNvSpPr/>
            <p:nvPr/>
          </p:nvSpPr>
          <p:spPr>
            <a:xfrm>
              <a:off x="7768697" y="4303572"/>
              <a:ext cx="750356" cy="744566"/>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sp>
        <p:nvSpPr>
          <p:cNvPr id="85" name="TextBox 84">
            <a:extLst>
              <a:ext uri="{FF2B5EF4-FFF2-40B4-BE49-F238E27FC236}">
                <a16:creationId xmlns:a16="http://schemas.microsoft.com/office/drawing/2014/main" id="{73A088F1-43CB-5DBA-A495-DA7BC4C02AC3}"/>
              </a:ext>
            </a:extLst>
          </p:cNvPr>
          <p:cNvSpPr txBox="1"/>
          <p:nvPr/>
        </p:nvSpPr>
        <p:spPr>
          <a:xfrm>
            <a:off x="1954201" y="3679294"/>
            <a:ext cx="728402" cy="16158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525" b="0" i="1" u="none" strike="noStrike" kern="1200" cap="none" spc="0" normalizeH="0" baseline="0" noProof="0">
                <a:ln>
                  <a:noFill/>
                </a:ln>
                <a:solidFill>
                  <a:srgbClr val="0D2155"/>
                </a:solidFill>
                <a:effectLst/>
                <a:uLnTx/>
                <a:uFillTx/>
                <a:latin typeface="Arial"/>
                <a:ea typeface="+mn-ea"/>
                <a:cs typeface="+mn-cs"/>
              </a:rPr>
              <a:t>Initially trained or pre-trained model</a:t>
            </a:r>
          </a:p>
        </p:txBody>
      </p:sp>
      <p:sp>
        <p:nvSpPr>
          <p:cNvPr id="86" name="TextBox 85">
            <a:extLst>
              <a:ext uri="{FF2B5EF4-FFF2-40B4-BE49-F238E27FC236}">
                <a16:creationId xmlns:a16="http://schemas.microsoft.com/office/drawing/2014/main" id="{C0BA2D38-370F-27D5-294D-EE9BEF333F1C}"/>
              </a:ext>
            </a:extLst>
          </p:cNvPr>
          <p:cNvSpPr txBox="1"/>
          <p:nvPr/>
        </p:nvSpPr>
        <p:spPr>
          <a:xfrm>
            <a:off x="1954201" y="3584912"/>
            <a:ext cx="1170998" cy="9233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Transformer Model</a:t>
            </a:r>
          </a:p>
        </p:txBody>
      </p:sp>
      <p:sp>
        <p:nvSpPr>
          <p:cNvPr id="92" name="TextBox 91">
            <a:extLst>
              <a:ext uri="{FF2B5EF4-FFF2-40B4-BE49-F238E27FC236}">
                <a16:creationId xmlns:a16="http://schemas.microsoft.com/office/drawing/2014/main" id="{EC1FCD51-3A80-E007-2842-8842A8ACCDC1}"/>
              </a:ext>
            </a:extLst>
          </p:cNvPr>
          <p:cNvSpPr txBox="1"/>
          <p:nvPr/>
        </p:nvSpPr>
        <p:spPr>
          <a:xfrm>
            <a:off x="1145104"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Prompt</a:t>
            </a:r>
          </a:p>
        </p:txBody>
      </p:sp>
      <p:sp>
        <p:nvSpPr>
          <p:cNvPr id="93" name="TextBox 92">
            <a:extLst>
              <a:ext uri="{FF2B5EF4-FFF2-40B4-BE49-F238E27FC236}">
                <a16:creationId xmlns:a16="http://schemas.microsoft.com/office/drawing/2014/main" id="{4A3A3308-A12D-2496-FAE9-3BB367911DA7}"/>
              </a:ext>
            </a:extLst>
          </p:cNvPr>
          <p:cNvSpPr txBox="1"/>
          <p:nvPr/>
        </p:nvSpPr>
        <p:spPr>
          <a:xfrm>
            <a:off x="477854" y="3712889"/>
            <a:ext cx="419100"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User</a:t>
            </a:r>
          </a:p>
        </p:txBody>
      </p:sp>
      <p:sp>
        <p:nvSpPr>
          <p:cNvPr id="125" name="TextBox 124">
            <a:extLst>
              <a:ext uri="{FF2B5EF4-FFF2-40B4-BE49-F238E27FC236}">
                <a16:creationId xmlns:a16="http://schemas.microsoft.com/office/drawing/2014/main" id="{0AE116B8-795B-F9C8-D91E-F74A14955524}"/>
              </a:ext>
            </a:extLst>
          </p:cNvPr>
          <p:cNvSpPr txBox="1"/>
          <p:nvPr/>
        </p:nvSpPr>
        <p:spPr>
          <a:xfrm>
            <a:off x="4845409" y="3984834"/>
            <a:ext cx="598634" cy="9233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Want help?</a:t>
            </a:r>
          </a:p>
        </p:txBody>
      </p:sp>
      <p:sp>
        <p:nvSpPr>
          <p:cNvPr id="126" name="Rectangle 125">
            <a:extLst>
              <a:ext uri="{FF2B5EF4-FFF2-40B4-BE49-F238E27FC236}">
                <a16:creationId xmlns:a16="http://schemas.microsoft.com/office/drawing/2014/main" id="{CB6F7518-02E5-1D9F-69F5-717E6B8148CA}"/>
              </a:ext>
            </a:extLst>
          </p:cNvPr>
          <p:cNvSpPr/>
          <p:nvPr/>
        </p:nvSpPr>
        <p:spPr>
          <a:xfrm>
            <a:off x="4845408" y="4121776"/>
            <a:ext cx="1212126" cy="353329"/>
          </a:xfrm>
          <a:prstGeom prst="rect">
            <a:avLst/>
          </a:prstGeom>
          <a:solidFill>
            <a:srgbClr val="09499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Deployment </a:t>
            </a:r>
          </a:p>
        </p:txBody>
      </p:sp>
      <p:sp>
        <p:nvSpPr>
          <p:cNvPr id="127" name="Rectangle 126">
            <a:extLst>
              <a:ext uri="{FF2B5EF4-FFF2-40B4-BE49-F238E27FC236}">
                <a16:creationId xmlns:a16="http://schemas.microsoft.com/office/drawing/2014/main" id="{071CBC1D-38EF-EFCE-1AE6-111146DFC750}"/>
              </a:ext>
            </a:extLst>
          </p:cNvPr>
          <p:cNvSpPr/>
          <p:nvPr/>
        </p:nvSpPr>
        <p:spPr>
          <a:xfrm>
            <a:off x="6123859" y="4121776"/>
            <a:ext cx="1212126" cy="353329"/>
          </a:xfrm>
          <a:prstGeom prst="rect">
            <a:avLst/>
          </a:prstGeom>
          <a:solidFill>
            <a:srgbClr val="09267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Advisory </a:t>
            </a:r>
          </a:p>
        </p:txBody>
      </p:sp>
      <p:sp>
        <p:nvSpPr>
          <p:cNvPr id="128" name="Rectangle 127">
            <a:extLst>
              <a:ext uri="{FF2B5EF4-FFF2-40B4-BE49-F238E27FC236}">
                <a16:creationId xmlns:a16="http://schemas.microsoft.com/office/drawing/2014/main" id="{F6BD30E5-1139-3FEC-7DF1-89A1BE8391FC}"/>
              </a:ext>
            </a:extLst>
          </p:cNvPr>
          <p:cNvSpPr/>
          <p:nvPr/>
        </p:nvSpPr>
        <p:spPr>
          <a:xfrm>
            <a:off x="7402310" y="4121776"/>
            <a:ext cx="1212126" cy="353329"/>
          </a:xfrm>
          <a:prstGeom prst="rect">
            <a:avLst/>
          </a:prstGeom>
          <a:solidFill>
            <a:schemeClr val="accent6">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Data Science </a:t>
            </a:r>
          </a:p>
        </p:txBody>
      </p:sp>
      <p:pic>
        <p:nvPicPr>
          <p:cNvPr id="134" name="Graphic 133">
            <a:extLst>
              <a:ext uri="{FF2B5EF4-FFF2-40B4-BE49-F238E27FC236}">
                <a16:creationId xmlns:a16="http://schemas.microsoft.com/office/drawing/2014/main" id="{9E751457-6E01-3852-FEB9-01341312E6D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953606" y="4197717"/>
            <a:ext cx="201448" cy="201448"/>
          </a:xfrm>
          <a:prstGeom prst="rect">
            <a:avLst/>
          </a:prstGeom>
        </p:spPr>
      </p:pic>
      <p:pic>
        <p:nvPicPr>
          <p:cNvPr id="135" name="Graphic 134">
            <a:extLst>
              <a:ext uri="{FF2B5EF4-FFF2-40B4-BE49-F238E27FC236}">
                <a16:creationId xmlns:a16="http://schemas.microsoft.com/office/drawing/2014/main" id="{1B1AE5E0-C74C-D27D-BDDE-16D2FDA7FB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39025" y="4197717"/>
            <a:ext cx="201448" cy="201448"/>
          </a:xfrm>
          <a:prstGeom prst="rect">
            <a:avLst/>
          </a:prstGeom>
        </p:spPr>
      </p:pic>
      <p:sp>
        <p:nvSpPr>
          <p:cNvPr id="136" name="Beaker_F196" title="Icon of a scientific flask with liquid in it">
            <a:extLst>
              <a:ext uri="{FF2B5EF4-FFF2-40B4-BE49-F238E27FC236}">
                <a16:creationId xmlns:a16="http://schemas.microsoft.com/office/drawing/2014/main" id="{77C7C5CE-0AF9-ABB7-F512-AFE5499E25FC}"/>
              </a:ext>
            </a:extLst>
          </p:cNvPr>
          <p:cNvSpPr>
            <a:spLocks noChangeAspect="1" noEditPoints="1"/>
          </p:cNvSpPr>
          <p:nvPr/>
        </p:nvSpPr>
        <p:spPr bwMode="auto">
          <a:xfrm>
            <a:off x="7538898" y="4208253"/>
            <a:ext cx="156109" cy="1803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20" name="Isosceles Triangle 19">
            <a:extLst>
              <a:ext uri="{FF2B5EF4-FFF2-40B4-BE49-F238E27FC236}">
                <a16:creationId xmlns:a16="http://schemas.microsoft.com/office/drawing/2014/main" id="{B242C649-0A4A-A1E6-76DF-28EF4FE76D9B}"/>
              </a:ext>
            </a:extLst>
          </p:cNvPr>
          <p:cNvSpPr/>
          <p:nvPr/>
        </p:nvSpPr>
        <p:spPr>
          <a:xfrm rot="10800000">
            <a:off x="751642" y="2093467"/>
            <a:ext cx="551378" cy="274319"/>
          </a:xfrm>
          <a:prstGeom prst="triangl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2" name="ChatBot_F08B" title="Icon of a robotic chat bubble with a smiley face">
            <a:extLst>
              <a:ext uri="{FF2B5EF4-FFF2-40B4-BE49-F238E27FC236}">
                <a16:creationId xmlns:a16="http://schemas.microsoft.com/office/drawing/2014/main" id="{70C55B92-3C17-3AAF-2107-12FDB3CCA501}"/>
              </a:ext>
            </a:extLst>
          </p:cNvPr>
          <p:cNvSpPr>
            <a:spLocks noChangeAspect="1" noEditPoints="1"/>
          </p:cNvSpPr>
          <p:nvPr/>
        </p:nvSpPr>
        <p:spPr bwMode="auto">
          <a:xfrm>
            <a:off x="891854" y="1238500"/>
            <a:ext cx="270954" cy="34997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rgbClr val="F4BB5E"/>
            </a:solidFill>
            <a:prstDash val="solid"/>
            <a:miter/>
          </a:ln>
        </p:spPr>
        <p:txBody>
          <a:bodyPr vert="horz" wrap="square" lIns="68580" tIns="34290" rIns="68580" bIns="34290" numCol="1" anchor="ctr"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375" b="0" i="0" u="none" strike="noStrike" kern="1200" cap="none" spc="0" normalizeH="0" baseline="0" noProof="0">
              <a:ln>
                <a:noFill/>
              </a:ln>
              <a:gradFill>
                <a:gsLst>
                  <a:gs pos="0">
                    <a:srgbClr val="505050"/>
                  </a:gs>
                  <a:gs pos="100000">
                    <a:srgbClr val="505050"/>
                  </a:gs>
                </a:gsLst>
              </a:gradFill>
              <a:effectLst/>
              <a:uLnTx/>
              <a:uFillTx/>
              <a:latin typeface="Arial"/>
              <a:ea typeface="+mn-ea"/>
              <a:cs typeface="+mn-cs"/>
            </a:endParaRPr>
          </a:p>
        </p:txBody>
      </p:sp>
      <p:sp>
        <p:nvSpPr>
          <p:cNvPr id="12" name="Rectangle: Rounded Corners 11">
            <a:extLst>
              <a:ext uri="{FF2B5EF4-FFF2-40B4-BE49-F238E27FC236}">
                <a16:creationId xmlns:a16="http://schemas.microsoft.com/office/drawing/2014/main" id="{69BC9D8B-AA23-EF2C-53BF-FAC1A39CE883}"/>
              </a:ext>
            </a:extLst>
          </p:cNvPr>
          <p:cNvSpPr/>
          <p:nvPr/>
        </p:nvSpPr>
        <p:spPr>
          <a:xfrm>
            <a:off x="1877873" y="3538342"/>
            <a:ext cx="2453181" cy="1003732"/>
          </a:xfrm>
          <a:prstGeom prst="roundRect">
            <a:avLst>
              <a:gd name="adj" fmla="val 1725"/>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4" name="Rectangle: Rounded Corners 13">
            <a:extLst>
              <a:ext uri="{FF2B5EF4-FFF2-40B4-BE49-F238E27FC236}">
                <a16:creationId xmlns:a16="http://schemas.microsoft.com/office/drawing/2014/main" id="{3CA374F3-83B8-EA68-8C98-B25ADF5E6793}"/>
              </a:ext>
            </a:extLst>
          </p:cNvPr>
          <p:cNvSpPr/>
          <p:nvPr/>
        </p:nvSpPr>
        <p:spPr>
          <a:xfrm>
            <a:off x="2849541" y="3705268"/>
            <a:ext cx="1397771" cy="460616"/>
          </a:xfrm>
          <a:prstGeom prst="roundRect">
            <a:avLst>
              <a:gd name="adj" fmla="val 5303"/>
            </a:avLst>
          </a:prstGeom>
          <a:noFill/>
          <a:ln w="952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cxnSp>
        <p:nvCxnSpPr>
          <p:cNvPr id="15" name="Straight Arrow Connector 14">
            <a:extLst>
              <a:ext uri="{FF2B5EF4-FFF2-40B4-BE49-F238E27FC236}">
                <a16:creationId xmlns:a16="http://schemas.microsoft.com/office/drawing/2014/main" id="{158C9E40-7036-2C98-D53D-DF9F459EACB0}"/>
              </a:ext>
            </a:extLst>
          </p:cNvPr>
          <p:cNvCxnSpPr>
            <a:cxnSpLocks/>
          </p:cNvCxnSpPr>
          <p:nvPr/>
        </p:nvCxnSpPr>
        <p:spPr>
          <a:xfrm>
            <a:off x="2455088" y="4018826"/>
            <a:ext cx="325722"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F00AAB4-EF4B-8E7D-A5A4-20336C278297}"/>
              </a:ext>
            </a:extLst>
          </p:cNvPr>
          <p:cNvGrpSpPr/>
          <p:nvPr/>
        </p:nvGrpSpPr>
        <p:grpSpPr>
          <a:xfrm>
            <a:off x="3650704" y="4274626"/>
            <a:ext cx="229016" cy="227252"/>
            <a:chOff x="7768697" y="4303572"/>
            <a:chExt cx="750356" cy="744566"/>
          </a:xfrm>
        </p:grpSpPr>
        <p:pic>
          <p:nvPicPr>
            <p:cNvPr id="17" name="Picture 16" descr="A screen shot of a computer&#10;&#10;Description automatically generated">
              <a:extLst>
                <a:ext uri="{FF2B5EF4-FFF2-40B4-BE49-F238E27FC236}">
                  <a16:creationId xmlns:a16="http://schemas.microsoft.com/office/drawing/2014/main" id="{470F0C94-BF5E-ACB3-1B8F-2A8AD6133855}"/>
                </a:ext>
              </a:extLst>
            </p:cNvPr>
            <p:cNvPicPr>
              <a:picLocks noChangeAspect="1"/>
            </p:cNvPicPr>
            <p:nvPr/>
          </p:nvPicPr>
          <p:blipFill rotWithShape="1">
            <a:blip r:embed="rId9"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7808595" y="4331970"/>
              <a:ext cx="670560" cy="687769"/>
            </a:xfrm>
            <a:prstGeom prst="rect">
              <a:avLst/>
            </a:prstGeom>
          </p:spPr>
        </p:pic>
        <p:sp>
          <p:nvSpPr>
            <p:cNvPr id="18" name="Rectangle: Rounded Corners 17">
              <a:extLst>
                <a:ext uri="{FF2B5EF4-FFF2-40B4-BE49-F238E27FC236}">
                  <a16:creationId xmlns:a16="http://schemas.microsoft.com/office/drawing/2014/main" id="{8EE56CB8-348C-F3EC-6F95-D780808B938D}"/>
                </a:ext>
              </a:extLst>
            </p:cNvPr>
            <p:cNvSpPr/>
            <p:nvPr/>
          </p:nvSpPr>
          <p:spPr>
            <a:xfrm>
              <a:off x="7768697" y="4303572"/>
              <a:ext cx="750356" cy="744566"/>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pic>
        <p:nvPicPr>
          <p:cNvPr id="19" name="Graphic 18">
            <a:extLst>
              <a:ext uri="{FF2B5EF4-FFF2-40B4-BE49-F238E27FC236}">
                <a16:creationId xmlns:a16="http://schemas.microsoft.com/office/drawing/2014/main" id="{23AD682C-4ED9-19F2-9F7E-91793ACC4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2587" y="4294716"/>
            <a:ext cx="186481" cy="186481"/>
          </a:xfrm>
          <a:prstGeom prst="rect">
            <a:avLst/>
          </a:prstGeom>
        </p:spPr>
      </p:pic>
      <p:sp>
        <p:nvSpPr>
          <p:cNvPr id="22" name="TextBox 21">
            <a:extLst>
              <a:ext uri="{FF2B5EF4-FFF2-40B4-BE49-F238E27FC236}">
                <a16:creationId xmlns:a16="http://schemas.microsoft.com/office/drawing/2014/main" id="{BA174314-5004-7C0C-5DCC-84B1FF4DE707}"/>
              </a:ext>
            </a:extLst>
          </p:cNvPr>
          <p:cNvSpPr txBox="1"/>
          <p:nvPr/>
        </p:nvSpPr>
        <p:spPr>
          <a:xfrm>
            <a:off x="2719119" y="4302472"/>
            <a:ext cx="799309" cy="16158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525" b="0" i="1" u="none" strike="noStrike" kern="1200" cap="none" spc="0" normalizeH="0" baseline="0" noProof="0">
                <a:ln>
                  <a:noFill/>
                </a:ln>
                <a:solidFill>
                  <a:srgbClr val="0D2155"/>
                </a:solidFill>
                <a:effectLst/>
                <a:uLnTx/>
                <a:uFillTx/>
                <a:latin typeface="Arial"/>
                <a:ea typeface="+mn-ea"/>
                <a:cs typeface="+mn-cs"/>
              </a:rPr>
              <a:t>Supervised / Unsupervised / Transfer / File Tuning</a:t>
            </a:r>
          </a:p>
        </p:txBody>
      </p:sp>
      <p:sp>
        <p:nvSpPr>
          <p:cNvPr id="23" name="TextBox 22">
            <a:extLst>
              <a:ext uri="{FF2B5EF4-FFF2-40B4-BE49-F238E27FC236}">
                <a16:creationId xmlns:a16="http://schemas.microsoft.com/office/drawing/2014/main" id="{61F83189-EE3E-B9F5-2AA0-16795095529A}"/>
              </a:ext>
            </a:extLst>
          </p:cNvPr>
          <p:cNvSpPr txBox="1"/>
          <p:nvPr/>
        </p:nvSpPr>
        <p:spPr>
          <a:xfrm>
            <a:off x="3926294" y="3656429"/>
            <a:ext cx="321018" cy="16158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525" b="0" i="1" u="none" strike="noStrike" kern="1200" cap="none" spc="0" normalizeH="0" baseline="0" noProof="0">
                <a:ln>
                  <a:noFill/>
                </a:ln>
                <a:solidFill>
                  <a:srgbClr val="0D2155"/>
                </a:solidFill>
                <a:effectLst/>
                <a:uLnTx/>
                <a:uFillTx/>
                <a:latin typeface="Arial"/>
                <a:ea typeface="+mn-ea"/>
                <a:cs typeface="+mn-cs"/>
              </a:rPr>
              <a:t>Update </a:t>
            </a:r>
            <a:br>
              <a:rPr kumimoji="0" lang="en-US" sz="525" b="0" i="1" u="none" strike="noStrike" kern="1200" cap="none" spc="0" normalizeH="0" baseline="0" noProof="0">
                <a:ln>
                  <a:noFill/>
                </a:ln>
                <a:solidFill>
                  <a:srgbClr val="0D2155"/>
                </a:solidFill>
                <a:effectLst/>
                <a:uLnTx/>
                <a:uFillTx/>
                <a:latin typeface="Arial"/>
                <a:ea typeface="+mn-ea"/>
                <a:cs typeface="+mn-cs"/>
              </a:rPr>
            </a:br>
            <a:r>
              <a:rPr kumimoji="0" lang="en-US" sz="525" b="0" i="1" u="none" strike="noStrike" kern="1200" cap="none" spc="0" normalizeH="0" baseline="0" noProof="0">
                <a:ln>
                  <a:noFill/>
                </a:ln>
                <a:solidFill>
                  <a:srgbClr val="0D2155"/>
                </a:solidFill>
                <a:effectLst/>
                <a:uLnTx/>
                <a:uFillTx/>
                <a:latin typeface="Arial"/>
                <a:ea typeface="+mn-ea"/>
                <a:cs typeface="+mn-cs"/>
              </a:rPr>
              <a:t>weights</a:t>
            </a:r>
          </a:p>
        </p:txBody>
      </p:sp>
      <p:cxnSp>
        <p:nvCxnSpPr>
          <p:cNvPr id="24" name="Straight Arrow Connector 23">
            <a:extLst>
              <a:ext uri="{FF2B5EF4-FFF2-40B4-BE49-F238E27FC236}">
                <a16:creationId xmlns:a16="http://schemas.microsoft.com/office/drawing/2014/main" id="{E23F84ED-8107-DEAF-32A1-386A1EE9610F}"/>
              </a:ext>
            </a:extLst>
          </p:cNvPr>
          <p:cNvCxnSpPr>
            <a:cxnSpLocks/>
          </p:cNvCxnSpPr>
          <p:nvPr/>
        </p:nvCxnSpPr>
        <p:spPr>
          <a:xfrm flipV="1">
            <a:off x="3118773" y="4197753"/>
            <a:ext cx="0" cy="76874"/>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2268695E-DD56-B96D-C730-4D0FBF1DC36A}"/>
              </a:ext>
            </a:extLst>
          </p:cNvPr>
          <p:cNvSpPr/>
          <p:nvPr/>
        </p:nvSpPr>
        <p:spPr>
          <a:xfrm>
            <a:off x="2891213" y="3756964"/>
            <a:ext cx="557139" cy="100079"/>
          </a:xfrm>
          <a:prstGeom prst="roundRect">
            <a:avLst>
              <a:gd name="adj" fmla="val 5303"/>
            </a:avLst>
          </a:prstGeom>
          <a:solidFill>
            <a:schemeClr val="accent4">
              <a:lumMod val="90000"/>
              <a:alpha val="28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Structured Data</a:t>
            </a:r>
          </a:p>
        </p:txBody>
      </p:sp>
      <p:sp>
        <p:nvSpPr>
          <p:cNvPr id="37" name="Rectangle: Rounded Corners 36">
            <a:extLst>
              <a:ext uri="{FF2B5EF4-FFF2-40B4-BE49-F238E27FC236}">
                <a16:creationId xmlns:a16="http://schemas.microsoft.com/office/drawing/2014/main" id="{7D0BFFFD-7129-4CA6-53A4-4B62C9AA6553}"/>
              </a:ext>
            </a:extLst>
          </p:cNvPr>
          <p:cNvSpPr/>
          <p:nvPr/>
        </p:nvSpPr>
        <p:spPr>
          <a:xfrm>
            <a:off x="2891213" y="4014110"/>
            <a:ext cx="557139" cy="100079"/>
          </a:xfrm>
          <a:prstGeom prst="roundRect">
            <a:avLst>
              <a:gd name="adj" fmla="val 5303"/>
            </a:avLst>
          </a:prstGeom>
          <a:solidFill>
            <a:schemeClr val="accent4">
              <a:lumMod val="90000"/>
              <a:alpha val="28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Unstructured data</a:t>
            </a:r>
          </a:p>
        </p:txBody>
      </p:sp>
      <p:sp>
        <p:nvSpPr>
          <p:cNvPr id="31" name="Rectangle: Rounded Corners 30">
            <a:extLst>
              <a:ext uri="{FF2B5EF4-FFF2-40B4-BE49-F238E27FC236}">
                <a16:creationId xmlns:a16="http://schemas.microsoft.com/office/drawing/2014/main" id="{A8660496-2546-2388-06A2-065AB0BDA8CA}"/>
              </a:ext>
            </a:extLst>
          </p:cNvPr>
          <p:cNvSpPr/>
          <p:nvPr/>
        </p:nvSpPr>
        <p:spPr>
          <a:xfrm>
            <a:off x="3648500" y="3756964"/>
            <a:ext cx="557139" cy="100079"/>
          </a:xfrm>
          <a:prstGeom prst="roundRect">
            <a:avLst>
              <a:gd name="adj" fmla="val 5303"/>
            </a:avLst>
          </a:prstGeom>
          <a:solidFill>
            <a:schemeClr val="accent4">
              <a:lumMod val="90000"/>
              <a:alpha val="28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CSV</a:t>
            </a:r>
          </a:p>
        </p:txBody>
      </p:sp>
      <p:sp>
        <p:nvSpPr>
          <p:cNvPr id="36" name="Rectangle: Rounded Corners 35">
            <a:extLst>
              <a:ext uri="{FF2B5EF4-FFF2-40B4-BE49-F238E27FC236}">
                <a16:creationId xmlns:a16="http://schemas.microsoft.com/office/drawing/2014/main" id="{DD9F8DC0-5F32-B38D-96C6-5A459EB4E733}"/>
              </a:ext>
            </a:extLst>
          </p:cNvPr>
          <p:cNvSpPr/>
          <p:nvPr/>
        </p:nvSpPr>
        <p:spPr>
          <a:xfrm>
            <a:off x="3648500" y="3885538"/>
            <a:ext cx="557139" cy="100079"/>
          </a:xfrm>
          <a:prstGeom prst="roundRect">
            <a:avLst>
              <a:gd name="adj" fmla="val 5303"/>
            </a:avLst>
          </a:prstGeom>
          <a:solidFill>
            <a:schemeClr val="accent4">
              <a:lumMod val="90000"/>
              <a:alpha val="28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JSON</a:t>
            </a:r>
          </a:p>
        </p:txBody>
      </p:sp>
      <p:sp>
        <p:nvSpPr>
          <p:cNvPr id="39" name="Rectangle: Rounded Corners 38">
            <a:extLst>
              <a:ext uri="{FF2B5EF4-FFF2-40B4-BE49-F238E27FC236}">
                <a16:creationId xmlns:a16="http://schemas.microsoft.com/office/drawing/2014/main" id="{FDEFC7FD-7ACB-2D6F-D088-56477549EC9E}"/>
              </a:ext>
            </a:extLst>
          </p:cNvPr>
          <p:cNvSpPr/>
          <p:nvPr/>
        </p:nvSpPr>
        <p:spPr>
          <a:xfrm>
            <a:off x="3648500" y="4014110"/>
            <a:ext cx="557139" cy="100079"/>
          </a:xfrm>
          <a:prstGeom prst="roundRect">
            <a:avLst>
              <a:gd name="adj" fmla="val 5303"/>
            </a:avLst>
          </a:prstGeom>
          <a:solidFill>
            <a:schemeClr val="accent4">
              <a:lumMod val="90000"/>
              <a:alpha val="28000"/>
            </a:schemeClr>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00000"/>
                </a:solidFill>
                <a:effectLst/>
                <a:uLnTx/>
                <a:uFillTx/>
                <a:latin typeface="Arial"/>
                <a:ea typeface="+mn-ea"/>
                <a:cs typeface="+mn-cs"/>
              </a:rPr>
              <a:t>Tensor Flow Record</a:t>
            </a:r>
          </a:p>
        </p:txBody>
      </p:sp>
      <p:cxnSp>
        <p:nvCxnSpPr>
          <p:cNvPr id="42" name="Straight Arrow Connector 41">
            <a:extLst>
              <a:ext uri="{FF2B5EF4-FFF2-40B4-BE49-F238E27FC236}">
                <a16:creationId xmlns:a16="http://schemas.microsoft.com/office/drawing/2014/main" id="{7DACDDAF-0440-A76B-B149-CBB3E0F03993}"/>
              </a:ext>
            </a:extLst>
          </p:cNvPr>
          <p:cNvCxnSpPr>
            <a:cxnSpLocks/>
          </p:cNvCxnSpPr>
          <p:nvPr/>
        </p:nvCxnSpPr>
        <p:spPr>
          <a:xfrm>
            <a:off x="3480135" y="3809031"/>
            <a:ext cx="136585"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6BE85FE4-72DB-5AFC-F3DB-DC790853D50A}"/>
              </a:ext>
            </a:extLst>
          </p:cNvPr>
          <p:cNvGrpSpPr/>
          <p:nvPr/>
        </p:nvGrpSpPr>
        <p:grpSpPr>
          <a:xfrm flipH="1" flipV="1">
            <a:off x="1568650" y="3958571"/>
            <a:ext cx="247964" cy="98355"/>
            <a:chOff x="1530761" y="5255235"/>
            <a:chExt cx="694968" cy="131140"/>
          </a:xfrm>
        </p:grpSpPr>
        <p:cxnSp>
          <p:nvCxnSpPr>
            <p:cNvPr id="56" name="Straight Arrow Connector 55">
              <a:extLst>
                <a:ext uri="{FF2B5EF4-FFF2-40B4-BE49-F238E27FC236}">
                  <a16:creationId xmlns:a16="http://schemas.microsoft.com/office/drawing/2014/main" id="{49820C46-2466-459A-F02C-1C89F7D115C2}"/>
                </a:ext>
              </a:extLst>
            </p:cNvPr>
            <p:cNvCxnSpPr>
              <a:cxnSpLocks/>
            </p:cNvCxnSpPr>
            <p:nvPr/>
          </p:nvCxnSpPr>
          <p:spPr>
            <a:xfrm>
              <a:off x="1530761" y="5255235"/>
              <a:ext cx="694968" cy="0"/>
            </a:xfrm>
            <a:prstGeom prst="straightConnector1">
              <a:avLst/>
            </a:prstGeom>
            <a:ln w="12700" cap="rnd">
              <a:solidFill>
                <a:schemeClr val="accent3"/>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E11B179-928F-EFC6-0909-FE1833AE1FDC}"/>
                </a:ext>
              </a:extLst>
            </p:cNvPr>
            <p:cNvCxnSpPr>
              <a:cxnSpLocks/>
            </p:cNvCxnSpPr>
            <p:nvPr/>
          </p:nvCxnSpPr>
          <p:spPr>
            <a:xfrm flipH="1">
              <a:off x="1530761" y="5386375"/>
              <a:ext cx="694968" cy="0"/>
            </a:xfrm>
            <a:prstGeom prst="straightConnector1">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60" name="Rectangle: Rounded Corners 59">
            <a:extLst>
              <a:ext uri="{FF2B5EF4-FFF2-40B4-BE49-F238E27FC236}">
                <a16:creationId xmlns:a16="http://schemas.microsoft.com/office/drawing/2014/main" id="{EF179921-CE25-6C33-9696-859FA761FD7A}"/>
              </a:ext>
            </a:extLst>
          </p:cNvPr>
          <p:cNvSpPr/>
          <p:nvPr/>
        </p:nvSpPr>
        <p:spPr>
          <a:xfrm>
            <a:off x="4852462" y="2829021"/>
            <a:ext cx="2686436" cy="1111204"/>
          </a:xfrm>
          <a:prstGeom prst="roundRect">
            <a:avLst>
              <a:gd name="adj" fmla="val 1725"/>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9CE67C45-F74B-79AA-FA83-5F329661E5EA}"/>
              </a:ext>
            </a:extLst>
          </p:cNvPr>
          <p:cNvSpPr/>
          <p:nvPr/>
        </p:nvSpPr>
        <p:spPr>
          <a:xfrm>
            <a:off x="5667653" y="2750844"/>
            <a:ext cx="1056054" cy="160652"/>
          </a:xfrm>
          <a:prstGeom prst="rect">
            <a:avLst/>
          </a:prstGeom>
          <a:solidFill>
            <a:srgbClr val="E5F8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68580" tIns="68580" rIns="68580" bIns="6858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D2155"/>
                </a:solidFill>
                <a:effectLst/>
                <a:uLnTx/>
                <a:uFillTx/>
                <a:latin typeface="Arial Nova Light"/>
                <a:ea typeface="+mn-ea"/>
                <a:cs typeface="+mn-cs"/>
              </a:rPr>
              <a:t>Dell Validated Designs </a:t>
            </a:r>
          </a:p>
        </p:txBody>
      </p:sp>
      <p:sp>
        <p:nvSpPr>
          <p:cNvPr id="83" name="TextBox 82">
            <a:extLst>
              <a:ext uri="{FF2B5EF4-FFF2-40B4-BE49-F238E27FC236}">
                <a16:creationId xmlns:a16="http://schemas.microsoft.com/office/drawing/2014/main" id="{34DAD6A0-C08F-997C-B7D6-7D9B326754FC}"/>
              </a:ext>
            </a:extLst>
          </p:cNvPr>
          <p:cNvSpPr txBox="1"/>
          <p:nvPr/>
        </p:nvSpPr>
        <p:spPr>
          <a:xfrm>
            <a:off x="5261175" y="2944734"/>
            <a:ext cx="902900" cy="57708"/>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a:ln>
                  <a:noFill/>
                </a:ln>
                <a:solidFill>
                  <a:srgbClr val="0D2155"/>
                </a:solidFill>
                <a:effectLst/>
                <a:uLnTx/>
                <a:uFillTx/>
                <a:latin typeface="Arial"/>
                <a:ea typeface="+mn-ea"/>
                <a:cs typeface="+mn-cs"/>
              </a:rPr>
              <a:t>PowerEdge XE-Series</a:t>
            </a:r>
          </a:p>
        </p:txBody>
      </p:sp>
      <p:sp>
        <p:nvSpPr>
          <p:cNvPr id="87" name="TextBox 86">
            <a:extLst>
              <a:ext uri="{FF2B5EF4-FFF2-40B4-BE49-F238E27FC236}">
                <a16:creationId xmlns:a16="http://schemas.microsoft.com/office/drawing/2014/main" id="{19537F9A-AF13-4781-9EC7-26EA02A09B19}"/>
              </a:ext>
            </a:extLst>
          </p:cNvPr>
          <p:cNvSpPr txBox="1"/>
          <p:nvPr/>
        </p:nvSpPr>
        <p:spPr>
          <a:xfrm>
            <a:off x="4942420" y="3659066"/>
            <a:ext cx="895545" cy="57708"/>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err="1">
                <a:ln>
                  <a:noFill/>
                </a:ln>
                <a:solidFill>
                  <a:srgbClr val="0D2155"/>
                </a:solidFill>
                <a:effectLst/>
                <a:uLnTx/>
                <a:uFillTx/>
                <a:latin typeface="Arial"/>
                <a:ea typeface="+mn-ea"/>
                <a:cs typeface="+mn-cs"/>
              </a:rPr>
              <a:t>PowerSwitch</a:t>
            </a:r>
            <a:r>
              <a:rPr kumimoji="0" lang="en-US" sz="375" b="0" i="0" u="none" strike="noStrike" kern="1200" cap="none" spc="0" normalizeH="0" baseline="0" noProof="0">
                <a:ln>
                  <a:noFill/>
                </a:ln>
                <a:solidFill>
                  <a:srgbClr val="0D2155"/>
                </a:solidFill>
                <a:effectLst/>
                <a:uLnTx/>
                <a:uFillTx/>
                <a:latin typeface="Arial"/>
                <a:ea typeface="+mn-ea"/>
                <a:cs typeface="+mn-cs"/>
              </a:rPr>
              <a:t> Z-Series</a:t>
            </a:r>
          </a:p>
        </p:txBody>
      </p:sp>
      <p:sp>
        <p:nvSpPr>
          <p:cNvPr id="94" name="TextBox 93">
            <a:extLst>
              <a:ext uri="{FF2B5EF4-FFF2-40B4-BE49-F238E27FC236}">
                <a16:creationId xmlns:a16="http://schemas.microsoft.com/office/drawing/2014/main" id="{0F724A7C-C88F-4CF5-F755-AC4615A44340}"/>
              </a:ext>
            </a:extLst>
          </p:cNvPr>
          <p:cNvSpPr txBox="1"/>
          <p:nvPr/>
        </p:nvSpPr>
        <p:spPr>
          <a:xfrm>
            <a:off x="6199994" y="3044917"/>
            <a:ext cx="895545" cy="57708"/>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a:ln>
                  <a:noFill/>
                </a:ln>
                <a:solidFill>
                  <a:srgbClr val="0D2155"/>
                </a:solidFill>
                <a:effectLst/>
                <a:uLnTx/>
                <a:uFillTx/>
                <a:latin typeface="Arial"/>
                <a:ea typeface="+mn-ea"/>
                <a:cs typeface="+mn-cs"/>
              </a:rPr>
              <a:t>ECS</a:t>
            </a:r>
          </a:p>
        </p:txBody>
      </p:sp>
      <p:sp>
        <p:nvSpPr>
          <p:cNvPr id="95" name="TextBox 94">
            <a:extLst>
              <a:ext uri="{FF2B5EF4-FFF2-40B4-BE49-F238E27FC236}">
                <a16:creationId xmlns:a16="http://schemas.microsoft.com/office/drawing/2014/main" id="{BE480599-41C3-01F8-41A3-6AC637C0F507}"/>
              </a:ext>
            </a:extLst>
          </p:cNvPr>
          <p:cNvSpPr txBox="1"/>
          <p:nvPr/>
        </p:nvSpPr>
        <p:spPr>
          <a:xfrm>
            <a:off x="6469137" y="3421343"/>
            <a:ext cx="895545" cy="57708"/>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err="1">
                <a:ln>
                  <a:noFill/>
                </a:ln>
                <a:solidFill>
                  <a:srgbClr val="0D2155"/>
                </a:solidFill>
                <a:effectLst/>
                <a:uLnTx/>
                <a:uFillTx/>
                <a:latin typeface="Arial"/>
                <a:ea typeface="+mn-ea"/>
                <a:cs typeface="+mn-cs"/>
              </a:rPr>
              <a:t>PowerScale</a:t>
            </a:r>
            <a:endParaRPr kumimoji="0" lang="en-US" sz="375" b="0" i="0" u="none" strike="noStrike" kern="1200" cap="none" spc="0" normalizeH="0" baseline="0" noProof="0">
              <a:ln>
                <a:noFill/>
              </a:ln>
              <a:solidFill>
                <a:srgbClr val="0D2155"/>
              </a:solidFill>
              <a:effectLst/>
              <a:uLnTx/>
              <a:uFillTx/>
              <a:latin typeface="Arial"/>
              <a:ea typeface="+mn-ea"/>
              <a:cs typeface="+mn-cs"/>
            </a:endParaRPr>
          </a:p>
        </p:txBody>
      </p:sp>
      <p:pic>
        <p:nvPicPr>
          <p:cNvPr id="97" name="Picture 10" descr="Precision Fixed Workstations">
            <a:extLst>
              <a:ext uri="{FF2B5EF4-FFF2-40B4-BE49-F238E27FC236}">
                <a16:creationId xmlns:a16="http://schemas.microsoft.com/office/drawing/2014/main" id="{18552462-D522-AE2B-F828-2B43D3EA208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60305" y="2968176"/>
            <a:ext cx="1027411" cy="796241"/>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912AF0D6-45F1-F411-7DEE-C6963D732783}"/>
              </a:ext>
            </a:extLst>
          </p:cNvPr>
          <p:cNvSpPr txBox="1"/>
          <p:nvPr/>
        </p:nvSpPr>
        <p:spPr>
          <a:xfrm>
            <a:off x="8329423" y="2982341"/>
            <a:ext cx="310314" cy="138499"/>
          </a:xfrm>
          <a:prstGeom prst="rect">
            <a:avLst/>
          </a:prstGeom>
          <a:noFill/>
        </p:spPr>
        <p:txBody>
          <a:bodyPr wrap="square" lIns="0" tIns="0" rIns="0" bIns="0" rtlCol="0" anchor="b">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Precision</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Series</a:t>
            </a:r>
          </a:p>
        </p:txBody>
      </p:sp>
      <p:sp>
        <p:nvSpPr>
          <p:cNvPr id="67" name="TextBox 66">
            <a:extLst>
              <a:ext uri="{FF2B5EF4-FFF2-40B4-BE49-F238E27FC236}">
                <a16:creationId xmlns:a16="http://schemas.microsoft.com/office/drawing/2014/main" id="{E46756F2-30E9-14D3-9EEF-58EE3693BC7E}"/>
              </a:ext>
            </a:extLst>
          </p:cNvPr>
          <p:cNvSpPr txBox="1"/>
          <p:nvPr/>
        </p:nvSpPr>
        <p:spPr>
          <a:xfrm>
            <a:off x="5169123"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Networking</a:t>
            </a:r>
          </a:p>
        </p:txBody>
      </p:sp>
      <p:sp>
        <p:nvSpPr>
          <p:cNvPr id="100" name="TextBox 99">
            <a:extLst>
              <a:ext uri="{FF2B5EF4-FFF2-40B4-BE49-F238E27FC236}">
                <a16:creationId xmlns:a16="http://schemas.microsoft.com/office/drawing/2014/main" id="{7E1F446B-F3EE-1254-21CA-EC0F1AF2CE62}"/>
              </a:ext>
            </a:extLst>
          </p:cNvPr>
          <p:cNvSpPr txBox="1"/>
          <p:nvPr/>
        </p:nvSpPr>
        <p:spPr>
          <a:xfrm>
            <a:off x="5920667"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Compute</a:t>
            </a:r>
          </a:p>
        </p:txBody>
      </p:sp>
      <p:sp>
        <p:nvSpPr>
          <p:cNvPr id="101" name="TextBox 100">
            <a:extLst>
              <a:ext uri="{FF2B5EF4-FFF2-40B4-BE49-F238E27FC236}">
                <a16:creationId xmlns:a16="http://schemas.microsoft.com/office/drawing/2014/main" id="{8272D8E9-8013-4247-EDC1-3D579296BCCE}"/>
              </a:ext>
            </a:extLst>
          </p:cNvPr>
          <p:cNvSpPr txBox="1"/>
          <p:nvPr/>
        </p:nvSpPr>
        <p:spPr>
          <a:xfrm>
            <a:off x="6672210"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Storage</a:t>
            </a:r>
          </a:p>
        </p:txBody>
      </p:sp>
      <p:grpSp>
        <p:nvGrpSpPr>
          <p:cNvPr id="104" name="Group 103">
            <a:extLst>
              <a:ext uri="{FF2B5EF4-FFF2-40B4-BE49-F238E27FC236}">
                <a16:creationId xmlns:a16="http://schemas.microsoft.com/office/drawing/2014/main" id="{B4AAB821-7FC2-1985-03A5-C9FE759ABA53}"/>
              </a:ext>
            </a:extLst>
          </p:cNvPr>
          <p:cNvGrpSpPr/>
          <p:nvPr/>
        </p:nvGrpSpPr>
        <p:grpSpPr>
          <a:xfrm>
            <a:off x="4940026" y="3008434"/>
            <a:ext cx="2432325" cy="760206"/>
            <a:chOff x="6726489" y="4150966"/>
            <a:chExt cx="2948283" cy="921466"/>
          </a:xfrm>
        </p:grpSpPr>
        <p:grpSp>
          <p:nvGrpSpPr>
            <p:cNvPr id="70" name="Group 69">
              <a:extLst>
                <a:ext uri="{FF2B5EF4-FFF2-40B4-BE49-F238E27FC236}">
                  <a16:creationId xmlns:a16="http://schemas.microsoft.com/office/drawing/2014/main" id="{07641B5C-560B-4705-5895-3BFE5D9152B5}"/>
                </a:ext>
              </a:extLst>
            </p:cNvPr>
            <p:cNvGrpSpPr/>
            <p:nvPr/>
          </p:nvGrpSpPr>
          <p:grpSpPr>
            <a:xfrm>
              <a:off x="7111292" y="4150966"/>
              <a:ext cx="1137026" cy="624028"/>
              <a:chOff x="6351501" y="4352879"/>
              <a:chExt cx="1642268" cy="901318"/>
            </a:xfrm>
          </p:grpSpPr>
          <p:sp>
            <p:nvSpPr>
              <p:cNvPr id="71" name="Rectangle 70">
                <a:extLst>
                  <a:ext uri="{FF2B5EF4-FFF2-40B4-BE49-F238E27FC236}">
                    <a16:creationId xmlns:a16="http://schemas.microsoft.com/office/drawing/2014/main" id="{C9E8509F-7254-C2AB-750F-E07A1E61C218}"/>
                  </a:ext>
                </a:extLst>
              </p:cNvPr>
              <p:cNvSpPr/>
              <p:nvPr/>
            </p:nvSpPr>
            <p:spPr>
              <a:xfrm>
                <a:off x="6361564" y="4365743"/>
                <a:ext cx="1619025" cy="8732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72" name="Picture 71" descr="A picture containing electronics, electronic engineering, computer component, computer hardware&#10;&#10;Description automatically generated">
                <a:extLst>
                  <a:ext uri="{FF2B5EF4-FFF2-40B4-BE49-F238E27FC236}">
                    <a16:creationId xmlns:a16="http://schemas.microsoft.com/office/drawing/2014/main" id="{88A1BEB2-7E30-7702-91C1-B509AC79299C}"/>
                  </a:ext>
                </a:extLst>
              </p:cNvPr>
              <p:cNvPicPr>
                <a:picLocks noChangeAspect="1"/>
              </p:cNvPicPr>
              <p:nvPr/>
            </p:nvPicPr>
            <p:blipFill rotWithShape="1">
              <a:blip r:embed="rId15">
                <a:clrChange>
                  <a:clrFrom>
                    <a:srgbClr val="FFFFFF"/>
                  </a:clrFrom>
                  <a:clrTo>
                    <a:srgbClr val="FFFFFF">
                      <a:alpha val="0"/>
                    </a:srgbClr>
                  </a:clrTo>
                </a:clrChange>
              </a:blip>
              <a:srcRect l="8718" t="27703" r="8919" b="27095"/>
              <a:stretch/>
            </p:blipFill>
            <p:spPr>
              <a:xfrm>
                <a:off x="6351501" y="4352879"/>
                <a:ext cx="1642268" cy="901318"/>
              </a:xfrm>
              <a:prstGeom prst="rect">
                <a:avLst/>
              </a:prstGeom>
              <a:effectLst>
                <a:reflection blurRad="6350" stA="15000" endPos="35000" dir="5400000" sy="-100000" algn="bl" rotWithShape="0"/>
              </a:effectLst>
            </p:spPr>
          </p:pic>
        </p:grpSp>
        <p:pic>
          <p:nvPicPr>
            <p:cNvPr id="3074" name="Picture 2">
              <a:extLst>
                <a:ext uri="{FF2B5EF4-FFF2-40B4-BE49-F238E27FC236}">
                  <a16:creationId xmlns:a16="http://schemas.microsoft.com/office/drawing/2014/main" id="{79A99F24-672C-F3BF-6939-CDDF56E7331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87747" y="4253679"/>
              <a:ext cx="1165678" cy="516055"/>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AB409346-5EE6-95BA-B2D7-C7D214B1B7FD}"/>
                </a:ext>
              </a:extLst>
            </p:cNvPr>
            <p:cNvGrpSpPr/>
            <p:nvPr/>
          </p:nvGrpSpPr>
          <p:grpSpPr>
            <a:xfrm>
              <a:off x="6726489" y="4701392"/>
              <a:ext cx="1170461" cy="231350"/>
              <a:chOff x="11438637" y="3893353"/>
              <a:chExt cx="3746700" cy="740559"/>
            </a:xfrm>
          </p:grpSpPr>
          <p:sp>
            <p:nvSpPr>
              <p:cNvPr id="89" name="Rectangle 88">
                <a:extLst>
                  <a:ext uri="{FF2B5EF4-FFF2-40B4-BE49-F238E27FC236}">
                    <a16:creationId xmlns:a16="http://schemas.microsoft.com/office/drawing/2014/main" id="{18A7F066-EDAD-6D6A-788A-F701038D4149}"/>
                  </a:ext>
                </a:extLst>
              </p:cNvPr>
              <p:cNvSpPr/>
              <p:nvPr/>
            </p:nvSpPr>
            <p:spPr>
              <a:xfrm>
                <a:off x="11483706" y="3913066"/>
                <a:ext cx="3656527" cy="69865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90" name="Picture 89">
                <a:extLst>
                  <a:ext uri="{FF2B5EF4-FFF2-40B4-BE49-F238E27FC236}">
                    <a16:creationId xmlns:a16="http://schemas.microsoft.com/office/drawing/2014/main" id="{0B470077-85F3-E807-49DC-76461C1F84C2}"/>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11438637" y="3893353"/>
                <a:ext cx="3746700" cy="740559"/>
              </a:xfrm>
              <a:prstGeom prst="rect">
                <a:avLst/>
              </a:prstGeom>
              <a:effectLst>
                <a:reflection blurRad="6350" stA="34000" endPos="25000" dir="5400000" sy="-100000" algn="bl" rotWithShape="0"/>
              </a:effectLst>
            </p:spPr>
          </p:pic>
        </p:grpSp>
        <p:pic>
          <p:nvPicPr>
            <p:cNvPr id="63" name="Picture 6">
              <a:extLst>
                <a:ext uri="{FF2B5EF4-FFF2-40B4-BE49-F238E27FC236}">
                  <a16:creationId xmlns:a16="http://schemas.microsoft.com/office/drawing/2014/main" id="{096A2FA9-E4D1-F07D-1BBB-7D14135E4876}"/>
                </a:ext>
              </a:extLst>
            </p:cNvPr>
            <p:cNvPicPr>
              <a:picLocks noChangeAspect="1" noChangeArrowheads="1"/>
            </p:cNvPicPr>
            <p:nvPr/>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8467002" y="4725139"/>
              <a:ext cx="1207770" cy="223182"/>
            </a:xfrm>
            <a:prstGeom prst="rect">
              <a:avLst/>
            </a:prstGeom>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03" name="Picture 4" descr="PowerEdge R760xa">
              <a:extLst>
                <a:ext uri="{FF2B5EF4-FFF2-40B4-BE49-F238E27FC236}">
                  <a16:creationId xmlns:a16="http://schemas.microsoft.com/office/drawing/2014/main" id="{233506C2-3313-367F-F774-B1C02D88708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570465" y="4740475"/>
              <a:ext cx="1250333" cy="331957"/>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a:extLst>
              <a:ext uri="{FF2B5EF4-FFF2-40B4-BE49-F238E27FC236}">
                <a16:creationId xmlns:a16="http://schemas.microsoft.com/office/drawing/2014/main" id="{A1EB47BE-8DF1-0699-30AB-5D0C5916D617}"/>
              </a:ext>
            </a:extLst>
          </p:cNvPr>
          <p:cNvSpPr txBox="1"/>
          <p:nvPr/>
        </p:nvSpPr>
        <p:spPr>
          <a:xfrm>
            <a:off x="5642134" y="3689904"/>
            <a:ext cx="1021106" cy="57708"/>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a:ln>
                  <a:noFill/>
                </a:ln>
                <a:solidFill>
                  <a:srgbClr val="0D2155"/>
                </a:solidFill>
                <a:effectLst/>
                <a:uLnTx/>
                <a:uFillTx/>
                <a:latin typeface="Arial"/>
                <a:ea typeface="+mn-ea"/>
                <a:cs typeface="+mn-cs"/>
              </a:rPr>
              <a:t>PowerEdge R-Series</a:t>
            </a:r>
          </a:p>
        </p:txBody>
      </p:sp>
      <p:sp>
        <p:nvSpPr>
          <p:cNvPr id="110" name="Oval 109">
            <a:extLst>
              <a:ext uri="{FF2B5EF4-FFF2-40B4-BE49-F238E27FC236}">
                <a16:creationId xmlns:a16="http://schemas.microsoft.com/office/drawing/2014/main" id="{74E3186C-2F90-16C8-9BBD-17FE2E0F802D}"/>
              </a:ext>
            </a:extLst>
          </p:cNvPr>
          <p:cNvSpPr/>
          <p:nvPr/>
        </p:nvSpPr>
        <p:spPr>
          <a:xfrm>
            <a:off x="7439519" y="3283011"/>
            <a:ext cx="203223" cy="20322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5F8FF"/>
                </a:solidFill>
                <a:effectLst/>
                <a:uLnTx/>
                <a:uFillTx/>
                <a:latin typeface="Arial"/>
                <a:ea typeface="+mn-ea"/>
                <a:cs typeface="+mn-cs"/>
              </a:rPr>
              <a:t>+</a:t>
            </a:r>
          </a:p>
        </p:txBody>
      </p:sp>
      <p:sp>
        <p:nvSpPr>
          <p:cNvPr id="113" name="TextBox 112">
            <a:extLst>
              <a:ext uri="{FF2B5EF4-FFF2-40B4-BE49-F238E27FC236}">
                <a16:creationId xmlns:a16="http://schemas.microsoft.com/office/drawing/2014/main" id="{F0A5D62C-82D2-6B11-B1E8-A7C4A2163106}"/>
              </a:ext>
            </a:extLst>
          </p:cNvPr>
          <p:cNvSpPr txBox="1"/>
          <p:nvPr/>
        </p:nvSpPr>
        <p:spPr>
          <a:xfrm>
            <a:off x="7898316"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Workstations</a:t>
            </a:r>
          </a:p>
        </p:txBody>
      </p:sp>
      <p:grpSp>
        <p:nvGrpSpPr>
          <p:cNvPr id="132" name="Group 131">
            <a:extLst>
              <a:ext uri="{FF2B5EF4-FFF2-40B4-BE49-F238E27FC236}">
                <a16:creationId xmlns:a16="http://schemas.microsoft.com/office/drawing/2014/main" id="{89B641E9-076A-7256-1F57-8541A1648DDF}"/>
              </a:ext>
            </a:extLst>
          </p:cNvPr>
          <p:cNvGrpSpPr/>
          <p:nvPr/>
        </p:nvGrpSpPr>
        <p:grpSpPr>
          <a:xfrm>
            <a:off x="844323" y="2553025"/>
            <a:ext cx="366017" cy="375410"/>
            <a:chOff x="-869024" y="2630283"/>
            <a:chExt cx="670560" cy="687769"/>
          </a:xfrm>
        </p:grpSpPr>
        <p:pic>
          <p:nvPicPr>
            <p:cNvPr id="133" name="Picture 132" descr="A screen shot of a computer&#10;&#10;Description automatically generated">
              <a:extLst>
                <a:ext uri="{FF2B5EF4-FFF2-40B4-BE49-F238E27FC236}">
                  <a16:creationId xmlns:a16="http://schemas.microsoft.com/office/drawing/2014/main" id="{26F8FFD4-4DB0-FBE2-3F1C-96A2C92A35DB}"/>
                </a:ext>
              </a:extLst>
            </p:cNvPr>
            <p:cNvPicPr>
              <a:picLocks noChangeAspect="1"/>
            </p:cNvPicPr>
            <p:nvPr/>
          </p:nvPicPr>
          <p:blipFill rotWithShape="1">
            <a:blip r:embed="rId20"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139" name="Oval 138">
              <a:extLst>
                <a:ext uri="{FF2B5EF4-FFF2-40B4-BE49-F238E27FC236}">
                  <a16:creationId xmlns:a16="http://schemas.microsoft.com/office/drawing/2014/main" id="{A7806280-CE18-0190-2939-A056DB382056}"/>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140" name="Graphic 139">
              <a:extLst>
                <a:ext uri="{FF2B5EF4-FFF2-40B4-BE49-F238E27FC236}">
                  <a16:creationId xmlns:a16="http://schemas.microsoft.com/office/drawing/2014/main" id="{9F9BF2CD-0887-2DCD-E084-6A887C1F856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634412" y="2873500"/>
              <a:ext cx="201336" cy="201336"/>
            </a:xfrm>
            <a:prstGeom prst="rect">
              <a:avLst/>
            </a:prstGeom>
          </p:spPr>
        </p:pic>
      </p:grpSp>
    </p:spTree>
    <p:extLst>
      <p:ext uri="{BB962C8B-B14F-4D97-AF65-F5344CB8AC3E}">
        <p14:creationId xmlns:p14="http://schemas.microsoft.com/office/powerpoint/2010/main" val="1941442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37" name="Picture 136">
            <a:extLst>
              <a:ext uri="{FF2B5EF4-FFF2-40B4-BE49-F238E27FC236}">
                <a16:creationId xmlns:a16="http://schemas.microsoft.com/office/drawing/2014/main" id="{3AA10DC1-7C3C-1DB4-17C5-D586F5C88063}"/>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3560" y="0"/>
            <a:ext cx="9144000" cy="5143500"/>
          </a:xfrm>
          <a:prstGeom prst="rect">
            <a:avLst/>
          </a:prstGeom>
        </p:spPr>
      </p:pic>
      <p:pic>
        <p:nvPicPr>
          <p:cNvPr id="138" name="Picture 137">
            <a:extLst>
              <a:ext uri="{FF2B5EF4-FFF2-40B4-BE49-F238E27FC236}">
                <a16:creationId xmlns:a16="http://schemas.microsoft.com/office/drawing/2014/main" id="{C75D1C5C-F20D-C48A-626F-A94EF97B4B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4" name="Title 3">
            <a:extLst>
              <a:ext uri="{FF2B5EF4-FFF2-40B4-BE49-F238E27FC236}">
                <a16:creationId xmlns:a16="http://schemas.microsoft.com/office/drawing/2014/main" id="{C520451F-4AEA-B5DF-5802-6137BB067095}"/>
              </a:ext>
            </a:extLst>
          </p:cNvPr>
          <p:cNvSpPr>
            <a:spLocks noGrp="1"/>
          </p:cNvSpPr>
          <p:nvPr>
            <p:ph type="title"/>
          </p:nvPr>
        </p:nvSpPr>
        <p:spPr>
          <a:xfrm>
            <a:off x="285751" y="257176"/>
            <a:ext cx="8572500" cy="332399"/>
          </a:xfrm>
        </p:spPr>
        <p:txBody>
          <a:bodyPr/>
          <a:lstStyle/>
          <a:p>
            <a:r>
              <a:rPr lang="en-US" b="1">
                <a:solidFill>
                  <a:schemeClr val="tx2"/>
                </a:solidFill>
                <a:latin typeface="+mn-lt"/>
              </a:rPr>
              <a:t>Use case example</a:t>
            </a:r>
            <a:r>
              <a:rPr lang="en-US">
                <a:solidFill>
                  <a:schemeClr val="tx2"/>
                </a:solidFill>
              </a:rPr>
              <a:t> | Design and data creation</a:t>
            </a:r>
          </a:p>
        </p:txBody>
      </p:sp>
      <p:sp>
        <p:nvSpPr>
          <p:cNvPr id="3" name="Rectangle 2">
            <a:extLst>
              <a:ext uri="{FF2B5EF4-FFF2-40B4-BE49-F238E27FC236}">
                <a16:creationId xmlns:a16="http://schemas.microsoft.com/office/drawing/2014/main" id="{0BB19601-5E0C-FB2E-A589-6D46E2D105A7}"/>
              </a:ext>
            </a:extLst>
          </p:cNvPr>
          <p:cNvSpPr/>
          <p:nvPr/>
        </p:nvSpPr>
        <p:spPr>
          <a:xfrm>
            <a:off x="285750" y="726860"/>
            <a:ext cx="8572500" cy="147217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98C85DF1-788B-72B7-B565-8CCAAC698855}"/>
              </a:ext>
            </a:extLst>
          </p:cNvPr>
          <p:cNvSpPr/>
          <p:nvPr/>
        </p:nvSpPr>
        <p:spPr>
          <a:xfrm>
            <a:off x="285750"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ED37DAA-222A-8BA9-8F8B-CD944843C76B}"/>
              </a:ext>
            </a:extLst>
          </p:cNvPr>
          <p:cNvSpPr/>
          <p:nvPr/>
        </p:nvSpPr>
        <p:spPr>
          <a:xfrm>
            <a:off x="385366" y="1158543"/>
            <a:ext cx="1283932" cy="93612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br>
              <a:rPr kumimoji="0" lang="en-US" sz="1050" b="0" i="0" u="none" strike="noStrike" kern="1200" cap="none" spc="0" normalizeH="0" baseline="0" noProof="0">
                <a:ln>
                  <a:noFill/>
                </a:ln>
                <a:solidFill>
                  <a:srgbClr val="FFFFFF"/>
                </a:solidFill>
                <a:effectLst/>
                <a:uLnTx/>
                <a:uFillTx/>
                <a:latin typeface="Arial Nova Light"/>
                <a:ea typeface="+mn-ea"/>
                <a:cs typeface="+mn-cs"/>
              </a:rPr>
            </a:b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Design and </a:t>
            </a:r>
            <a:br>
              <a:rPr kumimoji="0" lang="en-US" sz="1050" b="0" i="0" u="none" strike="noStrike" kern="1200" cap="none" spc="0" normalizeH="0" baseline="0" noProof="0">
                <a:ln>
                  <a:noFill/>
                </a:ln>
                <a:solidFill>
                  <a:srgbClr val="FFFFFF"/>
                </a:solidFill>
                <a:effectLst/>
                <a:uLnTx/>
                <a:uFillTx/>
                <a:latin typeface="Arial Nova Light"/>
                <a:ea typeface="+mn-ea"/>
                <a:cs typeface="+mn-cs"/>
              </a:rPr>
            </a:br>
            <a:r>
              <a:rPr kumimoji="0" lang="en-US" sz="1050" b="0" i="0" u="none" strike="noStrike" kern="1200" cap="none" spc="0" normalizeH="0" baseline="0" noProof="0">
                <a:ln>
                  <a:noFill/>
                </a:ln>
                <a:solidFill>
                  <a:srgbClr val="FFFFFF"/>
                </a:solidFill>
                <a:effectLst/>
                <a:uLnTx/>
                <a:uFillTx/>
                <a:latin typeface="Arial Nova Light"/>
                <a:ea typeface="+mn-ea"/>
                <a:cs typeface="+mn-cs"/>
              </a:rPr>
              <a:t>data creation</a:t>
            </a:r>
          </a:p>
        </p:txBody>
      </p:sp>
      <p:sp>
        <p:nvSpPr>
          <p:cNvPr id="27" name="Rectangle 26">
            <a:extLst>
              <a:ext uri="{FF2B5EF4-FFF2-40B4-BE49-F238E27FC236}">
                <a16:creationId xmlns:a16="http://schemas.microsoft.com/office/drawing/2014/main" id="{62D238E2-9883-7A05-C5D6-DA7CC1EB79D7}"/>
              </a:ext>
            </a:extLst>
          </p:cNvPr>
          <p:cNvSpPr/>
          <p:nvPr/>
        </p:nvSpPr>
        <p:spPr>
          <a:xfrm rot="5400000">
            <a:off x="890172"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 case</a:t>
            </a:r>
          </a:p>
        </p:txBody>
      </p:sp>
      <p:sp>
        <p:nvSpPr>
          <p:cNvPr id="29" name="Rectangle 28">
            <a:extLst>
              <a:ext uri="{FF2B5EF4-FFF2-40B4-BE49-F238E27FC236}">
                <a16:creationId xmlns:a16="http://schemas.microsoft.com/office/drawing/2014/main" id="{235C1941-903D-4218-E746-B9AE6A99E1B9}"/>
              </a:ext>
            </a:extLst>
          </p:cNvPr>
          <p:cNvSpPr/>
          <p:nvPr/>
        </p:nvSpPr>
        <p:spPr>
          <a:xfrm rot="5400000">
            <a:off x="3000091" y="-440276"/>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FFFFFF"/>
                </a:solidFill>
                <a:effectLst/>
                <a:uLnTx/>
                <a:uFillTx/>
                <a:latin typeface="Arial"/>
                <a:ea typeface="+mn-ea"/>
                <a:cs typeface="+mn-cs"/>
              </a:rPr>
              <a:t>GenAI</a:t>
            </a:r>
            <a:r>
              <a:rPr kumimoji="0" lang="en-US" sz="1050" b="0" i="0" u="none" strike="noStrike" kern="1200" cap="none" spc="0" normalizeH="0" baseline="0" noProof="0">
                <a:ln>
                  <a:noFill/>
                </a:ln>
                <a:solidFill>
                  <a:srgbClr val="FFFFFF"/>
                </a:solidFill>
                <a:effectLst/>
                <a:uLnTx/>
                <a:uFillTx/>
                <a:latin typeface="Arial"/>
                <a:ea typeface="+mn-ea"/>
                <a:cs typeface="+mn-cs"/>
              </a:rPr>
              <a:t> purpose </a:t>
            </a:r>
          </a:p>
        </p:txBody>
      </p:sp>
      <p:sp>
        <p:nvSpPr>
          <p:cNvPr id="35" name="Rectangle 34">
            <a:extLst>
              <a:ext uri="{FF2B5EF4-FFF2-40B4-BE49-F238E27FC236}">
                <a16:creationId xmlns:a16="http://schemas.microsoft.com/office/drawing/2014/main" id="{13A676CD-6CDB-227B-EB25-7220399B766E}"/>
              </a:ext>
            </a:extLst>
          </p:cNvPr>
          <p:cNvSpPr/>
          <p:nvPr/>
        </p:nvSpPr>
        <p:spPr>
          <a:xfrm rot="5400000">
            <a:off x="5110009" y="319303"/>
            <a:ext cx="274319" cy="128393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Users</a:t>
            </a:r>
          </a:p>
        </p:txBody>
      </p:sp>
      <p:sp>
        <p:nvSpPr>
          <p:cNvPr id="38" name="Rectangle 37">
            <a:extLst>
              <a:ext uri="{FF2B5EF4-FFF2-40B4-BE49-F238E27FC236}">
                <a16:creationId xmlns:a16="http://schemas.microsoft.com/office/drawing/2014/main" id="{E7F18CA2-C34A-C39C-C6C4-9E7DB1BCCFF8}"/>
              </a:ext>
            </a:extLst>
          </p:cNvPr>
          <p:cNvSpPr/>
          <p:nvPr/>
        </p:nvSpPr>
        <p:spPr>
          <a:xfrm rot="5400000">
            <a:off x="7219927" y="-440275"/>
            <a:ext cx="274319" cy="28030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Benefits</a:t>
            </a:r>
          </a:p>
        </p:txBody>
      </p:sp>
      <p:sp>
        <p:nvSpPr>
          <p:cNvPr id="43" name="Rectangle 42">
            <a:extLst>
              <a:ext uri="{FF2B5EF4-FFF2-40B4-BE49-F238E27FC236}">
                <a16:creationId xmlns:a16="http://schemas.microsoft.com/office/drawing/2014/main" id="{DD6C9213-69BD-E302-0131-C0996F2E4556}"/>
              </a:ext>
            </a:extLst>
          </p:cNvPr>
          <p:cNvSpPr/>
          <p:nvPr/>
        </p:nvSpPr>
        <p:spPr>
          <a:xfrm>
            <a:off x="1735706"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Solving high-specialized, bleeding-edge problems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Example: Drug discovery and design </a:t>
            </a:r>
          </a:p>
          <a:p>
            <a:pPr marL="388144" marR="0" lvl="1" indent="-171450" algn="l" defTabSz="68578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Accelerate the process of predicting which parts of the genome may impact the growth of cancerous cells and how to treat them in a more targeted and localized manner. </a:t>
            </a:r>
          </a:p>
        </p:txBody>
      </p:sp>
      <p:sp>
        <p:nvSpPr>
          <p:cNvPr id="46" name="Rectangle 45">
            <a:extLst>
              <a:ext uri="{FF2B5EF4-FFF2-40B4-BE49-F238E27FC236}">
                <a16:creationId xmlns:a16="http://schemas.microsoft.com/office/drawing/2014/main" id="{3849A673-11F0-6B39-E3AF-0FFFDC0434FF}"/>
              </a:ext>
            </a:extLst>
          </p:cNvPr>
          <p:cNvSpPr/>
          <p:nvPr/>
        </p:nvSpPr>
        <p:spPr>
          <a:xfrm>
            <a:off x="5955542" y="1158219"/>
            <a:ext cx="2803088"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Offers transformational opportunities and demonstrates innovations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Introduces potential resale opportunities and/or differentiated offers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Eliminates the ‘black-box’</a:t>
            </a:r>
          </a:p>
        </p:txBody>
      </p:sp>
      <p:sp>
        <p:nvSpPr>
          <p:cNvPr id="48" name="Rectangle 47">
            <a:extLst>
              <a:ext uri="{FF2B5EF4-FFF2-40B4-BE49-F238E27FC236}">
                <a16:creationId xmlns:a16="http://schemas.microsoft.com/office/drawing/2014/main" id="{958AE16E-7D18-27CE-66D7-8B280C67C1DE}"/>
              </a:ext>
            </a:extLst>
          </p:cNvPr>
          <p:cNvSpPr/>
          <p:nvPr/>
        </p:nvSpPr>
        <p:spPr>
          <a:xfrm>
            <a:off x="4605202" y="1158219"/>
            <a:ext cx="1283930" cy="906801"/>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28588" marR="0" lvl="0" indent="-128588"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D2155"/>
                </a:solidFill>
                <a:effectLst/>
                <a:uLnTx/>
                <a:uFillTx/>
                <a:latin typeface="Arial"/>
                <a:ea typeface="+mn-ea"/>
                <a:cs typeface="+mn-cs"/>
              </a:rPr>
              <a:t>Data scientists </a:t>
            </a:r>
          </a:p>
          <a:p>
            <a:pPr marL="128588" marR="0" lvl="0" indent="-128588"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D2155"/>
                </a:solidFill>
                <a:effectLst/>
                <a:uLnTx/>
                <a:uFillTx/>
                <a:latin typeface="Arial"/>
                <a:ea typeface="+mn-ea"/>
                <a:cs typeface="+mn-cs"/>
              </a:rPr>
              <a:t>Researchers </a:t>
            </a:r>
          </a:p>
          <a:p>
            <a:pPr marL="128588" marR="0" lvl="0" indent="-128588"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D2155"/>
                </a:solidFill>
                <a:effectLst/>
                <a:uLnTx/>
                <a:uFillTx/>
                <a:latin typeface="Arial"/>
                <a:ea typeface="+mn-ea"/>
                <a:cs typeface="+mn-cs"/>
              </a:rPr>
              <a:t>Doctors </a:t>
            </a:r>
          </a:p>
          <a:p>
            <a:pPr marL="128588" marR="0" lvl="0" indent="-128588"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D2155"/>
                </a:solidFill>
                <a:effectLst/>
                <a:uLnTx/>
                <a:uFillTx/>
                <a:latin typeface="Arial"/>
                <a:ea typeface="+mn-ea"/>
                <a:cs typeface="+mn-cs"/>
              </a:rPr>
              <a:t># of users </a:t>
            </a:r>
          </a:p>
          <a:p>
            <a:pPr marL="128588" marR="0" lvl="0" indent="-128588"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D2155"/>
                </a:solidFill>
                <a:effectLst/>
                <a:uLnTx/>
                <a:uFillTx/>
                <a:latin typeface="Arial"/>
                <a:ea typeface="+mn-ea"/>
                <a:cs typeface="+mn-cs"/>
              </a:rPr>
              <a:t>Etc.</a:t>
            </a:r>
          </a:p>
        </p:txBody>
      </p:sp>
      <p:sp>
        <p:nvSpPr>
          <p:cNvPr id="57" name="Rectangle 56">
            <a:extLst>
              <a:ext uri="{FF2B5EF4-FFF2-40B4-BE49-F238E27FC236}">
                <a16:creationId xmlns:a16="http://schemas.microsoft.com/office/drawing/2014/main" id="{D27ABC9A-9DB4-DA1A-D751-6B0F45E81F2D}"/>
              </a:ext>
            </a:extLst>
          </p:cNvPr>
          <p:cNvSpPr/>
          <p:nvPr/>
        </p:nvSpPr>
        <p:spPr>
          <a:xfrm>
            <a:off x="385366" y="2371725"/>
            <a:ext cx="1283930" cy="10193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205740" rtlCol="0" anchor="b"/>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Nova Light"/>
                <a:ea typeface="+mn-ea"/>
                <a:cs typeface="+mn-cs"/>
              </a:rPr>
              <a:t>Model training</a:t>
            </a:r>
          </a:p>
        </p:txBody>
      </p:sp>
      <p:sp>
        <p:nvSpPr>
          <p:cNvPr id="58" name="Rectangle 57">
            <a:extLst>
              <a:ext uri="{FF2B5EF4-FFF2-40B4-BE49-F238E27FC236}">
                <a16:creationId xmlns:a16="http://schemas.microsoft.com/office/drawing/2014/main" id="{E96B57EF-3B31-EED0-F6FD-EE9EEFE7BCD2}"/>
              </a:ext>
            </a:extLst>
          </p:cNvPr>
          <p:cNvSpPr/>
          <p:nvPr/>
        </p:nvSpPr>
        <p:spPr>
          <a:xfrm>
            <a:off x="385365" y="3467101"/>
            <a:ext cx="4057426" cy="11384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920D663D-0B5F-C27E-EB34-B9855F7E0858}"/>
              </a:ext>
            </a:extLst>
          </p:cNvPr>
          <p:cNvSpPr/>
          <p:nvPr/>
        </p:nvSpPr>
        <p:spPr>
          <a:xfrm>
            <a:off x="4605202" y="2275048"/>
            <a:ext cx="4253044" cy="2449352"/>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D2155"/>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34AF1662-7BB8-80F9-9FFC-6610A2F15FFC}"/>
              </a:ext>
            </a:extLst>
          </p:cNvPr>
          <p:cNvSpPr/>
          <p:nvPr/>
        </p:nvSpPr>
        <p:spPr>
          <a:xfrm rot="5400000">
            <a:off x="2952088" y="1155343"/>
            <a:ext cx="274319" cy="270708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Why create a new model?</a:t>
            </a:r>
          </a:p>
        </p:txBody>
      </p:sp>
      <p:sp>
        <p:nvSpPr>
          <p:cNvPr id="66" name="Rectangle 65">
            <a:extLst>
              <a:ext uri="{FF2B5EF4-FFF2-40B4-BE49-F238E27FC236}">
                <a16:creationId xmlns:a16="http://schemas.microsoft.com/office/drawing/2014/main" id="{42982CA7-03D3-FA60-BF10-5E0B97ECB9AD}"/>
              </a:ext>
            </a:extLst>
          </p:cNvPr>
          <p:cNvSpPr/>
          <p:nvPr/>
        </p:nvSpPr>
        <p:spPr>
          <a:xfrm>
            <a:off x="1735707" y="2705836"/>
            <a:ext cx="2707084" cy="68525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For use cases that off-the-shelf models are failing to answer accurately (even w/ fine-tuning)</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Best, most accurate results </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25" b="0" i="0" u="none" strike="noStrike" kern="1200" cap="none" spc="0" normalizeH="0" baseline="0" noProof="0">
                <a:ln>
                  <a:noFill/>
                </a:ln>
                <a:solidFill>
                  <a:srgbClr val="000000">
                    <a:lumMod val="85000"/>
                    <a:lumOff val="15000"/>
                  </a:srgbClr>
                </a:solidFill>
                <a:effectLst/>
                <a:uLnTx/>
                <a:uFillTx/>
                <a:latin typeface="Arial"/>
                <a:ea typeface="+mn-ea"/>
                <a:cs typeface="+mn-cs"/>
              </a:rPr>
              <a:t>Most differentiated value</a:t>
            </a:r>
          </a:p>
        </p:txBody>
      </p:sp>
      <p:sp>
        <p:nvSpPr>
          <p:cNvPr id="79" name="Rectangle 78">
            <a:extLst>
              <a:ext uri="{FF2B5EF4-FFF2-40B4-BE49-F238E27FC236}">
                <a16:creationId xmlns:a16="http://schemas.microsoft.com/office/drawing/2014/main" id="{E3927588-EE89-28A1-D294-2D086D7BE0E3}"/>
              </a:ext>
            </a:extLst>
          </p:cNvPr>
          <p:cNvSpPr/>
          <p:nvPr/>
        </p:nvSpPr>
        <p:spPr>
          <a:xfrm rot="5400000">
            <a:off x="6592760" y="480175"/>
            <a:ext cx="274319" cy="405742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Infrastructure investment</a:t>
            </a:r>
          </a:p>
        </p:txBody>
      </p:sp>
      <p:sp>
        <p:nvSpPr>
          <p:cNvPr id="80" name="Rectangle 79">
            <a:extLst>
              <a:ext uri="{FF2B5EF4-FFF2-40B4-BE49-F238E27FC236}">
                <a16:creationId xmlns:a16="http://schemas.microsoft.com/office/drawing/2014/main" id="{5EA71D22-4E59-69EE-F9AA-8CDC409D2CFC}"/>
              </a:ext>
            </a:extLst>
          </p:cNvPr>
          <p:cNvSpPr/>
          <p:nvPr/>
        </p:nvSpPr>
        <p:spPr>
          <a:xfrm>
            <a:off x="4701207" y="2705836"/>
            <a:ext cx="4057421" cy="1899713"/>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a:ln>
                <a:noFill/>
              </a:ln>
              <a:solidFill>
                <a:srgbClr val="000000">
                  <a:lumMod val="85000"/>
                  <a:lumOff val="15000"/>
                </a:srgbClr>
              </a:solidFill>
              <a:effectLst/>
              <a:uLnTx/>
              <a:uFillTx/>
              <a:latin typeface="Arial"/>
              <a:ea typeface="+mn-ea"/>
              <a:cs typeface="+mn-cs"/>
            </a:endParaRPr>
          </a:p>
        </p:txBody>
      </p:sp>
      <p:sp>
        <p:nvSpPr>
          <p:cNvPr id="125" name="TextBox 124">
            <a:extLst>
              <a:ext uri="{FF2B5EF4-FFF2-40B4-BE49-F238E27FC236}">
                <a16:creationId xmlns:a16="http://schemas.microsoft.com/office/drawing/2014/main" id="{0AE116B8-795B-F9C8-D91E-F74A14955524}"/>
              </a:ext>
            </a:extLst>
          </p:cNvPr>
          <p:cNvSpPr txBox="1"/>
          <p:nvPr/>
        </p:nvSpPr>
        <p:spPr>
          <a:xfrm>
            <a:off x="4845409" y="3984834"/>
            <a:ext cx="598634" cy="92333"/>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a:ln>
                  <a:noFill/>
                </a:ln>
                <a:solidFill>
                  <a:srgbClr val="0D2155"/>
                </a:solidFill>
                <a:effectLst/>
                <a:uLnTx/>
                <a:uFillTx/>
                <a:latin typeface="Arial"/>
                <a:ea typeface="+mn-ea"/>
                <a:cs typeface="+mn-cs"/>
              </a:rPr>
              <a:t>Want help?</a:t>
            </a:r>
          </a:p>
        </p:txBody>
      </p:sp>
      <p:sp>
        <p:nvSpPr>
          <p:cNvPr id="126" name="Rectangle 125">
            <a:extLst>
              <a:ext uri="{FF2B5EF4-FFF2-40B4-BE49-F238E27FC236}">
                <a16:creationId xmlns:a16="http://schemas.microsoft.com/office/drawing/2014/main" id="{CB6F7518-02E5-1D9F-69F5-717E6B8148CA}"/>
              </a:ext>
            </a:extLst>
          </p:cNvPr>
          <p:cNvSpPr/>
          <p:nvPr/>
        </p:nvSpPr>
        <p:spPr>
          <a:xfrm>
            <a:off x="4845408" y="4121776"/>
            <a:ext cx="1212126" cy="353329"/>
          </a:xfrm>
          <a:prstGeom prst="rect">
            <a:avLst/>
          </a:prstGeom>
          <a:solidFill>
            <a:srgbClr val="09499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Deployment </a:t>
            </a:r>
          </a:p>
        </p:txBody>
      </p:sp>
      <p:sp>
        <p:nvSpPr>
          <p:cNvPr id="127" name="Rectangle 126">
            <a:extLst>
              <a:ext uri="{FF2B5EF4-FFF2-40B4-BE49-F238E27FC236}">
                <a16:creationId xmlns:a16="http://schemas.microsoft.com/office/drawing/2014/main" id="{071CBC1D-38EF-EFCE-1AE6-111146DFC750}"/>
              </a:ext>
            </a:extLst>
          </p:cNvPr>
          <p:cNvSpPr/>
          <p:nvPr/>
        </p:nvSpPr>
        <p:spPr>
          <a:xfrm>
            <a:off x="6123859" y="4121776"/>
            <a:ext cx="1212126" cy="353329"/>
          </a:xfrm>
          <a:prstGeom prst="rect">
            <a:avLst/>
          </a:prstGeom>
          <a:solidFill>
            <a:srgbClr val="09267B"/>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Advisory </a:t>
            </a:r>
          </a:p>
        </p:txBody>
      </p:sp>
      <p:sp>
        <p:nvSpPr>
          <p:cNvPr id="128" name="Rectangle 127">
            <a:extLst>
              <a:ext uri="{FF2B5EF4-FFF2-40B4-BE49-F238E27FC236}">
                <a16:creationId xmlns:a16="http://schemas.microsoft.com/office/drawing/2014/main" id="{F6BD30E5-1139-3FEC-7DF1-89A1BE8391FC}"/>
              </a:ext>
            </a:extLst>
          </p:cNvPr>
          <p:cNvSpPr/>
          <p:nvPr/>
        </p:nvSpPr>
        <p:spPr>
          <a:xfrm>
            <a:off x="7402310" y="4121776"/>
            <a:ext cx="1212126" cy="353329"/>
          </a:xfrm>
          <a:prstGeom prst="rect">
            <a:avLst/>
          </a:prstGeom>
          <a:solidFill>
            <a:schemeClr val="accent6">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FFFFFF"/>
                </a:solidFill>
                <a:effectLst/>
                <a:uLnTx/>
                <a:uFillTx/>
                <a:latin typeface="Arial"/>
                <a:ea typeface="+mn-ea"/>
                <a:cs typeface="+mn-cs"/>
              </a:rPr>
              <a:t>Data Science </a:t>
            </a:r>
          </a:p>
        </p:txBody>
      </p:sp>
      <p:pic>
        <p:nvPicPr>
          <p:cNvPr id="134" name="Graphic 133">
            <a:extLst>
              <a:ext uri="{FF2B5EF4-FFF2-40B4-BE49-F238E27FC236}">
                <a16:creationId xmlns:a16="http://schemas.microsoft.com/office/drawing/2014/main" id="{9E751457-6E01-3852-FEB9-01341312E6D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53606" y="4197717"/>
            <a:ext cx="201448" cy="201448"/>
          </a:xfrm>
          <a:prstGeom prst="rect">
            <a:avLst/>
          </a:prstGeom>
        </p:spPr>
      </p:pic>
      <p:pic>
        <p:nvPicPr>
          <p:cNvPr id="135" name="Graphic 134">
            <a:extLst>
              <a:ext uri="{FF2B5EF4-FFF2-40B4-BE49-F238E27FC236}">
                <a16:creationId xmlns:a16="http://schemas.microsoft.com/office/drawing/2014/main" id="{1B1AE5E0-C74C-D27D-BDDE-16D2FDA7F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9025" y="4197717"/>
            <a:ext cx="201448" cy="201448"/>
          </a:xfrm>
          <a:prstGeom prst="rect">
            <a:avLst/>
          </a:prstGeom>
        </p:spPr>
      </p:pic>
      <p:sp>
        <p:nvSpPr>
          <p:cNvPr id="136" name="Beaker_F196" title="Icon of a scientific flask with liquid in it">
            <a:extLst>
              <a:ext uri="{FF2B5EF4-FFF2-40B4-BE49-F238E27FC236}">
                <a16:creationId xmlns:a16="http://schemas.microsoft.com/office/drawing/2014/main" id="{77C7C5CE-0AF9-ABB7-F512-AFE5499E25FC}"/>
              </a:ext>
            </a:extLst>
          </p:cNvPr>
          <p:cNvSpPr>
            <a:spLocks noChangeAspect="1" noEditPoints="1"/>
          </p:cNvSpPr>
          <p:nvPr/>
        </p:nvSpPr>
        <p:spPr bwMode="auto">
          <a:xfrm>
            <a:off x="7538898" y="4208253"/>
            <a:ext cx="156109" cy="1803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20" name="Isosceles Triangle 19">
            <a:extLst>
              <a:ext uri="{FF2B5EF4-FFF2-40B4-BE49-F238E27FC236}">
                <a16:creationId xmlns:a16="http://schemas.microsoft.com/office/drawing/2014/main" id="{B242C649-0A4A-A1E6-76DF-28EF4FE76D9B}"/>
              </a:ext>
            </a:extLst>
          </p:cNvPr>
          <p:cNvSpPr/>
          <p:nvPr/>
        </p:nvSpPr>
        <p:spPr>
          <a:xfrm rot="10800000">
            <a:off x="751642" y="2093467"/>
            <a:ext cx="551378" cy="274319"/>
          </a:xfrm>
          <a:prstGeom prst="triangl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60" name="Rectangle: Rounded Corners 59">
            <a:extLst>
              <a:ext uri="{FF2B5EF4-FFF2-40B4-BE49-F238E27FC236}">
                <a16:creationId xmlns:a16="http://schemas.microsoft.com/office/drawing/2014/main" id="{EF179921-CE25-6C33-9696-859FA761FD7A}"/>
              </a:ext>
            </a:extLst>
          </p:cNvPr>
          <p:cNvSpPr/>
          <p:nvPr/>
        </p:nvSpPr>
        <p:spPr>
          <a:xfrm>
            <a:off x="4852462" y="2829021"/>
            <a:ext cx="2686436" cy="1111204"/>
          </a:xfrm>
          <a:prstGeom prst="roundRect">
            <a:avLst>
              <a:gd name="adj" fmla="val 1725"/>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9CE67C45-F74B-79AA-FA83-5F329661E5EA}"/>
              </a:ext>
            </a:extLst>
          </p:cNvPr>
          <p:cNvSpPr/>
          <p:nvPr/>
        </p:nvSpPr>
        <p:spPr>
          <a:xfrm>
            <a:off x="5667653" y="2750844"/>
            <a:ext cx="1056054" cy="160652"/>
          </a:xfrm>
          <a:prstGeom prst="rect">
            <a:avLst/>
          </a:prstGeom>
          <a:solidFill>
            <a:srgbClr val="E5F8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68580" tIns="68580" rIns="68580" bIns="6858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srgbClr val="0D2155"/>
                </a:solidFill>
                <a:effectLst/>
                <a:uLnTx/>
                <a:uFillTx/>
                <a:latin typeface="Arial Nova Light"/>
                <a:ea typeface="+mn-ea"/>
                <a:cs typeface="+mn-cs"/>
              </a:rPr>
              <a:t>Dell Validated Designs </a:t>
            </a:r>
          </a:p>
        </p:txBody>
      </p:sp>
      <p:sp>
        <p:nvSpPr>
          <p:cNvPr id="83" name="TextBox 82">
            <a:extLst>
              <a:ext uri="{FF2B5EF4-FFF2-40B4-BE49-F238E27FC236}">
                <a16:creationId xmlns:a16="http://schemas.microsoft.com/office/drawing/2014/main" id="{34DAD6A0-C08F-997C-B7D6-7D9B326754FC}"/>
              </a:ext>
            </a:extLst>
          </p:cNvPr>
          <p:cNvSpPr txBox="1"/>
          <p:nvPr/>
        </p:nvSpPr>
        <p:spPr>
          <a:xfrm>
            <a:off x="4935065" y="2944734"/>
            <a:ext cx="902900" cy="57708"/>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a:ln>
                  <a:noFill/>
                </a:ln>
                <a:solidFill>
                  <a:srgbClr val="0D2155"/>
                </a:solidFill>
                <a:effectLst/>
                <a:uLnTx/>
                <a:uFillTx/>
                <a:latin typeface="Arial"/>
                <a:ea typeface="+mn-ea"/>
                <a:cs typeface="+mn-cs"/>
              </a:rPr>
              <a:t>PowerEdge XE-Series</a:t>
            </a:r>
          </a:p>
        </p:txBody>
      </p:sp>
      <p:sp>
        <p:nvSpPr>
          <p:cNvPr id="87" name="TextBox 86">
            <a:extLst>
              <a:ext uri="{FF2B5EF4-FFF2-40B4-BE49-F238E27FC236}">
                <a16:creationId xmlns:a16="http://schemas.microsoft.com/office/drawing/2014/main" id="{19537F9A-AF13-4781-9EC7-26EA02A09B19}"/>
              </a:ext>
            </a:extLst>
          </p:cNvPr>
          <p:cNvSpPr txBox="1"/>
          <p:nvPr/>
        </p:nvSpPr>
        <p:spPr>
          <a:xfrm>
            <a:off x="4942420" y="3659066"/>
            <a:ext cx="895545" cy="57708"/>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err="1">
                <a:ln>
                  <a:noFill/>
                </a:ln>
                <a:solidFill>
                  <a:srgbClr val="0D2155"/>
                </a:solidFill>
                <a:effectLst/>
                <a:uLnTx/>
                <a:uFillTx/>
                <a:latin typeface="Arial"/>
                <a:ea typeface="+mn-ea"/>
                <a:cs typeface="+mn-cs"/>
              </a:rPr>
              <a:t>PowerSwitch</a:t>
            </a:r>
            <a:r>
              <a:rPr kumimoji="0" lang="en-US" sz="375" b="0" i="0" u="none" strike="noStrike" kern="1200" cap="none" spc="0" normalizeH="0" baseline="0" noProof="0">
                <a:ln>
                  <a:noFill/>
                </a:ln>
                <a:solidFill>
                  <a:srgbClr val="0D2155"/>
                </a:solidFill>
                <a:effectLst/>
                <a:uLnTx/>
                <a:uFillTx/>
                <a:latin typeface="Arial"/>
                <a:ea typeface="+mn-ea"/>
                <a:cs typeface="+mn-cs"/>
              </a:rPr>
              <a:t> Z-Series</a:t>
            </a:r>
          </a:p>
        </p:txBody>
      </p:sp>
      <p:sp>
        <p:nvSpPr>
          <p:cNvPr id="94" name="TextBox 93">
            <a:extLst>
              <a:ext uri="{FF2B5EF4-FFF2-40B4-BE49-F238E27FC236}">
                <a16:creationId xmlns:a16="http://schemas.microsoft.com/office/drawing/2014/main" id="{0F724A7C-C88F-4CF5-F755-AC4615A44340}"/>
              </a:ext>
            </a:extLst>
          </p:cNvPr>
          <p:cNvSpPr txBox="1"/>
          <p:nvPr/>
        </p:nvSpPr>
        <p:spPr>
          <a:xfrm>
            <a:off x="6188616" y="3056347"/>
            <a:ext cx="895545" cy="57708"/>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a:ln>
                  <a:noFill/>
                </a:ln>
                <a:solidFill>
                  <a:srgbClr val="0D2155"/>
                </a:solidFill>
                <a:effectLst/>
                <a:uLnTx/>
                <a:uFillTx/>
                <a:latin typeface="Arial"/>
                <a:ea typeface="+mn-ea"/>
                <a:cs typeface="+mn-cs"/>
              </a:rPr>
              <a:t>ECS</a:t>
            </a:r>
          </a:p>
        </p:txBody>
      </p:sp>
      <p:sp>
        <p:nvSpPr>
          <p:cNvPr id="95" name="TextBox 94">
            <a:extLst>
              <a:ext uri="{FF2B5EF4-FFF2-40B4-BE49-F238E27FC236}">
                <a16:creationId xmlns:a16="http://schemas.microsoft.com/office/drawing/2014/main" id="{BE480599-41C3-01F8-41A3-6AC637C0F507}"/>
              </a:ext>
            </a:extLst>
          </p:cNvPr>
          <p:cNvSpPr txBox="1"/>
          <p:nvPr/>
        </p:nvSpPr>
        <p:spPr>
          <a:xfrm>
            <a:off x="6494855" y="3421343"/>
            <a:ext cx="895545" cy="57708"/>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375" b="0" i="0" u="none" strike="noStrike" kern="1200" cap="none" spc="0" normalizeH="0" baseline="0" noProof="0" err="1">
                <a:ln>
                  <a:noFill/>
                </a:ln>
                <a:solidFill>
                  <a:srgbClr val="0D2155"/>
                </a:solidFill>
                <a:effectLst/>
                <a:uLnTx/>
                <a:uFillTx/>
                <a:latin typeface="Arial"/>
                <a:ea typeface="+mn-ea"/>
                <a:cs typeface="+mn-cs"/>
              </a:rPr>
              <a:t>PowerScale</a:t>
            </a:r>
            <a:endParaRPr kumimoji="0" lang="en-US" sz="375" b="0" i="0" u="none" strike="noStrike" kern="1200" cap="none" spc="0" normalizeH="0" baseline="0" noProof="0">
              <a:ln>
                <a:noFill/>
              </a:ln>
              <a:solidFill>
                <a:srgbClr val="0D2155"/>
              </a:solidFill>
              <a:effectLst/>
              <a:uLnTx/>
              <a:uFillTx/>
              <a:latin typeface="Arial"/>
              <a:ea typeface="+mn-ea"/>
              <a:cs typeface="+mn-cs"/>
            </a:endParaRPr>
          </a:p>
        </p:txBody>
      </p:sp>
      <p:pic>
        <p:nvPicPr>
          <p:cNvPr id="97" name="Picture 10" descr="Precision Fixed Workstations">
            <a:extLst>
              <a:ext uri="{FF2B5EF4-FFF2-40B4-BE49-F238E27FC236}">
                <a16:creationId xmlns:a16="http://schemas.microsoft.com/office/drawing/2014/main" id="{18552462-D522-AE2B-F828-2B43D3EA208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0305" y="2968176"/>
            <a:ext cx="1027411" cy="796241"/>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912AF0D6-45F1-F411-7DEE-C6963D732783}"/>
              </a:ext>
            </a:extLst>
          </p:cNvPr>
          <p:cNvSpPr txBox="1"/>
          <p:nvPr/>
        </p:nvSpPr>
        <p:spPr>
          <a:xfrm>
            <a:off x="8329423" y="2982341"/>
            <a:ext cx="310314" cy="138499"/>
          </a:xfrm>
          <a:prstGeom prst="rect">
            <a:avLst/>
          </a:prstGeom>
          <a:noFill/>
        </p:spPr>
        <p:txBody>
          <a:bodyPr wrap="square" lIns="0" tIns="0" rIns="0" bIns="0" rtlCol="0" anchor="b">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Precision</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Series</a:t>
            </a:r>
          </a:p>
        </p:txBody>
      </p:sp>
      <p:sp>
        <p:nvSpPr>
          <p:cNvPr id="67" name="TextBox 66">
            <a:extLst>
              <a:ext uri="{FF2B5EF4-FFF2-40B4-BE49-F238E27FC236}">
                <a16:creationId xmlns:a16="http://schemas.microsoft.com/office/drawing/2014/main" id="{E46756F2-30E9-14D3-9EEF-58EE3693BC7E}"/>
              </a:ext>
            </a:extLst>
          </p:cNvPr>
          <p:cNvSpPr txBox="1"/>
          <p:nvPr/>
        </p:nvSpPr>
        <p:spPr>
          <a:xfrm>
            <a:off x="5169123"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Networking</a:t>
            </a:r>
          </a:p>
        </p:txBody>
      </p:sp>
      <p:sp>
        <p:nvSpPr>
          <p:cNvPr id="100" name="TextBox 99">
            <a:extLst>
              <a:ext uri="{FF2B5EF4-FFF2-40B4-BE49-F238E27FC236}">
                <a16:creationId xmlns:a16="http://schemas.microsoft.com/office/drawing/2014/main" id="{7E1F446B-F3EE-1254-21CA-EC0F1AF2CE62}"/>
              </a:ext>
            </a:extLst>
          </p:cNvPr>
          <p:cNvSpPr txBox="1"/>
          <p:nvPr/>
        </p:nvSpPr>
        <p:spPr>
          <a:xfrm>
            <a:off x="5920667"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Compute</a:t>
            </a:r>
          </a:p>
        </p:txBody>
      </p:sp>
      <p:sp>
        <p:nvSpPr>
          <p:cNvPr id="101" name="TextBox 100">
            <a:extLst>
              <a:ext uri="{FF2B5EF4-FFF2-40B4-BE49-F238E27FC236}">
                <a16:creationId xmlns:a16="http://schemas.microsoft.com/office/drawing/2014/main" id="{8272D8E9-8013-4247-EDC1-3D579296BCCE}"/>
              </a:ext>
            </a:extLst>
          </p:cNvPr>
          <p:cNvSpPr txBox="1"/>
          <p:nvPr/>
        </p:nvSpPr>
        <p:spPr>
          <a:xfrm>
            <a:off x="6672210"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Storage</a:t>
            </a:r>
          </a:p>
        </p:txBody>
      </p:sp>
      <p:sp>
        <p:nvSpPr>
          <p:cNvPr id="110" name="Oval 109">
            <a:extLst>
              <a:ext uri="{FF2B5EF4-FFF2-40B4-BE49-F238E27FC236}">
                <a16:creationId xmlns:a16="http://schemas.microsoft.com/office/drawing/2014/main" id="{74E3186C-2F90-16C8-9BBD-17FE2E0F802D}"/>
              </a:ext>
            </a:extLst>
          </p:cNvPr>
          <p:cNvSpPr/>
          <p:nvPr/>
        </p:nvSpPr>
        <p:spPr>
          <a:xfrm>
            <a:off x="7439519" y="3283011"/>
            <a:ext cx="203223" cy="203223"/>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5F8FF"/>
                </a:solidFill>
                <a:effectLst/>
                <a:uLnTx/>
                <a:uFillTx/>
                <a:latin typeface="Arial"/>
                <a:ea typeface="+mn-ea"/>
                <a:cs typeface="+mn-cs"/>
              </a:rPr>
              <a:t>+</a:t>
            </a:r>
          </a:p>
        </p:txBody>
      </p:sp>
      <p:sp>
        <p:nvSpPr>
          <p:cNvPr id="113" name="TextBox 112">
            <a:extLst>
              <a:ext uri="{FF2B5EF4-FFF2-40B4-BE49-F238E27FC236}">
                <a16:creationId xmlns:a16="http://schemas.microsoft.com/office/drawing/2014/main" id="{F0A5D62C-82D2-6B11-B1E8-A7C4A2163106}"/>
              </a:ext>
            </a:extLst>
          </p:cNvPr>
          <p:cNvSpPr txBox="1"/>
          <p:nvPr/>
        </p:nvSpPr>
        <p:spPr>
          <a:xfrm>
            <a:off x="7898316" y="3772833"/>
            <a:ext cx="511036" cy="92333"/>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Workstations</a:t>
            </a:r>
          </a:p>
        </p:txBody>
      </p:sp>
      <p:sp>
        <p:nvSpPr>
          <p:cNvPr id="6" name="IoT_Hub" title="Icon of circles connecting to a center circle surrounded by brackets">
            <a:extLst>
              <a:ext uri="{FF2B5EF4-FFF2-40B4-BE49-F238E27FC236}">
                <a16:creationId xmlns:a16="http://schemas.microsoft.com/office/drawing/2014/main" id="{D7ED4EA2-8E33-7512-13A9-4284E2850743}"/>
              </a:ext>
            </a:extLst>
          </p:cNvPr>
          <p:cNvSpPr>
            <a:spLocks noChangeAspect="1" noEditPoints="1"/>
          </p:cNvSpPr>
          <p:nvPr/>
        </p:nvSpPr>
        <p:spPr bwMode="auto">
          <a:xfrm>
            <a:off x="874389" y="1260545"/>
            <a:ext cx="305887" cy="305887"/>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9525"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a:ln>
                <a:noFill/>
              </a:ln>
              <a:gradFill>
                <a:gsLst>
                  <a:gs pos="0">
                    <a:srgbClr val="505050"/>
                  </a:gs>
                  <a:gs pos="100000">
                    <a:srgbClr val="505050"/>
                  </a:gs>
                </a:gsLst>
              </a:gra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D886D341-6655-51B1-69E2-D071723A6FFE}"/>
              </a:ext>
            </a:extLst>
          </p:cNvPr>
          <p:cNvSpPr/>
          <p:nvPr/>
        </p:nvSpPr>
        <p:spPr>
          <a:xfrm>
            <a:off x="1557791" y="3511381"/>
            <a:ext cx="1725560" cy="1051037"/>
          </a:xfrm>
          <a:prstGeom prst="roundRect">
            <a:avLst>
              <a:gd name="adj" fmla="val 1725"/>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10" name="Picture 9" descr="A blue and black background&#10;&#10;Description automatically generated with medium confidence">
            <a:extLst>
              <a:ext uri="{FF2B5EF4-FFF2-40B4-BE49-F238E27FC236}">
                <a16:creationId xmlns:a16="http://schemas.microsoft.com/office/drawing/2014/main" id="{1A736AC2-8D31-458D-B82F-C7328497512C}"/>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22844" t="47337" r="19487" b="14576"/>
          <a:stretch/>
        </p:blipFill>
        <p:spPr>
          <a:xfrm>
            <a:off x="1752447" y="4008203"/>
            <a:ext cx="266401" cy="408437"/>
          </a:xfrm>
          <a:prstGeom prst="rect">
            <a:avLst/>
          </a:prstGeom>
        </p:spPr>
      </p:pic>
      <p:pic>
        <p:nvPicPr>
          <p:cNvPr id="11" name="Picture 10" descr="A blue and black background&#10;&#10;Description automatically generated with medium confidence">
            <a:extLst>
              <a:ext uri="{FF2B5EF4-FFF2-40B4-BE49-F238E27FC236}">
                <a16:creationId xmlns:a16="http://schemas.microsoft.com/office/drawing/2014/main" id="{9B4FF887-F94E-F3EF-6531-1AFA2302068D}"/>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l="50249" t="38305"/>
          <a:stretch/>
        </p:blipFill>
        <p:spPr>
          <a:xfrm>
            <a:off x="2730933" y="3911335"/>
            <a:ext cx="424735" cy="661622"/>
          </a:xfrm>
          <a:prstGeom prst="rect">
            <a:avLst/>
          </a:prstGeom>
        </p:spPr>
      </p:pic>
      <p:sp>
        <p:nvSpPr>
          <p:cNvPr id="45" name="TextBox 44">
            <a:extLst>
              <a:ext uri="{FF2B5EF4-FFF2-40B4-BE49-F238E27FC236}">
                <a16:creationId xmlns:a16="http://schemas.microsoft.com/office/drawing/2014/main" id="{D8C7A007-9E85-8224-966C-C1D4F91EF374}"/>
              </a:ext>
            </a:extLst>
          </p:cNvPr>
          <p:cNvSpPr txBox="1"/>
          <p:nvPr/>
        </p:nvSpPr>
        <p:spPr>
          <a:xfrm>
            <a:off x="3499572" y="3747285"/>
            <a:ext cx="419100" cy="184666"/>
          </a:xfrm>
          <a:prstGeom prst="rect">
            <a:avLst/>
          </a:prstGeom>
          <a:noFill/>
        </p:spPr>
        <p:txBody>
          <a:bodyPr wrap="square" lIns="0" tIns="0" rIns="0" bIns="0" rtlCol="0" anchor="ctr">
            <a:spAutoFit/>
          </a:bodyPr>
          <a:lstStyle>
            <a:defPPr>
              <a:defRPr lang="en-US"/>
            </a:defPPr>
            <a:lvl1pPr algn="ctr">
              <a:defRPr sz="800" b="1">
                <a:solidFill>
                  <a:schemeClr val="accent1"/>
                </a:solidFill>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Trained </a:t>
            </a:r>
            <a:r>
              <a:rPr lang="en-US" sz="600">
                <a:solidFill>
                  <a:srgbClr val="0D2155"/>
                </a:solidFill>
                <a:latin typeface="Arial"/>
              </a:rPr>
              <a:t>model</a:t>
            </a:r>
            <a:endParaRPr kumimoji="0" lang="en-US" sz="600" b="1" i="0" u="none" strike="noStrike" kern="1200" cap="none" spc="0" normalizeH="0" baseline="0" noProof="0">
              <a:ln>
                <a:noFill/>
              </a:ln>
              <a:solidFill>
                <a:srgbClr val="0D2155"/>
              </a:solidFill>
              <a:effectLst/>
              <a:uLnTx/>
              <a:uFillTx/>
              <a:latin typeface="Arial"/>
              <a:ea typeface="+mn-ea"/>
              <a:cs typeface="+mn-cs"/>
            </a:endParaRPr>
          </a:p>
        </p:txBody>
      </p:sp>
      <p:sp>
        <p:nvSpPr>
          <p:cNvPr id="50" name="TextBox 49">
            <a:extLst>
              <a:ext uri="{FF2B5EF4-FFF2-40B4-BE49-F238E27FC236}">
                <a16:creationId xmlns:a16="http://schemas.microsoft.com/office/drawing/2014/main" id="{B1BFFBEC-D1FC-313B-4E70-E7EDE8BFE3C2}"/>
              </a:ext>
            </a:extLst>
          </p:cNvPr>
          <p:cNvSpPr txBox="1"/>
          <p:nvPr/>
        </p:nvSpPr>
        <p:spPr>
          <a:xfrm>
            <a:off x="4005704" y="3793452"/>
            <a:ext cx="419100" cy="92333"/>
          </a:xfrm>
          <a:prstGeom prst="rect">
            <a:avLst/>
          </a:prstGeom>
          <a:noFill/>
        </p:spPr>
        <p:txBody>
          <a:bodyPr wrap="square" lIns="0" tIns="0" rIns="0" bIns="0" rtlCol="0" anchor="ctr">
            <a:spAutoFit/>
          </a:bodyPr>
          <a:lstStyle>
            <a:defPPr>
              <a:defRPr lang="en-US"/>
            </a:defPPr>
            <a:lvl1pPr algn="ctr">
              <a:defRPr sz="800" b="1">
                <a:solidFill>
                  <a:schemeClr val="accent1"/>
                </a:solidFill>
              </a:defRPr>
            </a:lvl1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Results</a:t>
            </a:r>
          </a:p>
        </p:txBody>
      </p:sp>
      <p:pic>
        <p:nvPicPr>
          <p:cNvPr id="51" name="Graphic 50">
            <a:extLst>
              <a:ext uri="{FF2B5EF4-FFF2-40B4-BE49-F238E27FC236}">
                <a16:creationId xmlns:a16="http://schemas.microsoft.com/office/drawing/2014/main" id="{31A90662-B4A6-CF04-E8DA-B0AB4E4F7C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8219" y="3997759"/>
            <a:ext cx="214290" cy="214290"/>
          </a:xfrm>
          <a:prstGeom prst="rect">
            <a:avLst/>
          </a:prstGeom>
        </p:spPr>
      </p:pic>
      <p:sp>
        <p:nvSpPr>
          <p:cNvPr id="52" name="Beaker_F196" title="Icon of a scientific flask with liquid in it">
            <a:extLst>
              <a:ext uri="{FF2B5EF4-FFF2-40B4-BE49-F238E27FC236}">
                <a16:creationId xmlns:a16="http://schemas.microsoft.com/office/drawing/2014/main" id="{28FF3BE5-C090-B080-C884-7D473C2748E9}"/>
              </a:ext>
            </a:extLst>
          </p:cNvPr>
          <p:cNvSpPr>
            <a:spLocks noChangeAspect="1" noEditPoints="1"/>
          </p:cNvSpPr>
          <p:nvPr/>
        </p:nvSpPr>
        <p:spPr bwMode="auto">
          <a:xfrm>
            <a:off x="1049675" y="3997570"/>
            <a:ext cx="185791" cy="21467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53" name="brain_3" title="Icon of a brain">
            <a:extLst>
              <a:ext uri="{FF2B5EF4-FFF2-40B4-BE49-F238E27FC236}">
                <a16:creationId xmlns:a16="http://schemas.microsoft.com/office/drawing/2014/main" id="{F7A97612-BE17-9673-306A-FD5C1DC3F3E7}"/>
              </a:ext>
            </a:extLst>
          </p:cNvPr>
          <p:cNvSpPr>
            <a:spLocks noChangeAspect="1" noEditPoints="1"/>
          </p:cNvSpPr>
          <p:nvPr/>
        </p:nvSpPr>
        <p:spPr bwMode="auto">
          <a:xfrm>
            <a:off x="3617892" y="4006514"/>
            <a:ext cx="183007" cy="19678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54" name="check 3" title="Icon of a checkmark with a circle around it">
            <a:extLst>
              <a:ext uri="{FF2B5EF4-FFF2-40B4-BE49-F238E27FC236}">
                <a16:creationId xmlns:a16="http://schemas.microsoft.com/office/drawing/2014/main" id="{FEE98E88-E722-D29E-32DB-F13326552999}"/>
              </a:ext>
            </a:extLst>
          </p:cNvPr>
          <p:cNvSpPr>
            <a:spLocks noChangeAspect="1" noEditPoints="1"/>
          </p:cNvSpPr>
          <p:nvPr/>
        </p:nvSpPr>
        <p:spPr bwMode="auto">
          <a:xfrm>
            <a:off x="4115984" y="4005092"/>
            <a:ext cx="200789" cy="19962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76" name="TextBox 75">
            <a:extLst>
              <a:ext uri="{FF2B5EF4-FFF2-40B4-BE49-F238E27FC236}">
                <a16:creationId xmlns:a16="http://schemas.microsoft.com/office/drawing/2014/main" id="{75DC1FE7-B770-A3A7-E23B-897BA1650481}"/>
              </a:ext>
            </a:extLst>
          </p:cNvPr>
          <p:cNvSpPr txBox="1"/>
          <p:nvPr/>
        </p:nvSpPr>
        <p:spPr>
          <a:xfrm>
            <a:off x="2293525" y="3530397"/>
            <a:ext cx="606668"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Training</a:t>
            </a:r>
          </a:p>
        </p:txBody>
      </p:sp>
      <p:sp>
        <p:nvSpPr>
          <p:cNvPr id="77" name="TextBox 76">
            <a:extLst>
              <a:ext uri="{FF2B5EF4-FFF2-40B4-BE49-F238E27FC236}">
                <a16:creationId xmlns:a16="http://schemas.microsoft.com/office/drawing/2014/main" id="{139DEDE5-B373-AFCE-6094-1CE53F3B9DFF}"/>
              </a:ext>
            </a:extLst>
          </p:cNvPr>
          <p:cNvSpPr txBox="1"/>
          <p:nvPr/>
        </p:nvSpPr>
        <p:spPr>
          <a:xfrm>
            <a:off x="479084" y="3747285"/>
            <a:ext cx="330615" cy="184666"/>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Gather Data</a:t>
            </a:r>
          </a:p>
        </p:txBody>
      </p:sp>
      <p:sp>
        <p:nvSpPr>
          <p:cNvPr id="99" name="TextBox 98">
            <a:extLst>
              <a:ext uri="{FF2B5EF4-FFF2-40B4-BE49-F238E27FC236}">
                <a16:creationId xmlns:a16="http://schemas.microsoft.com/office/drawing/2014/main" id="{084969FB-C8C7-885B-FE8E-686383E2AD07}"/>
              </a:ext>
            </a:extLst>
          </p:cNvPr>
          <p:cNvSpPr txBox="1"/>
          <p:nvPr/>
        </p:nvSpPr>
        <p:spPr>
          <a:xfrm>
            <a:off x="1009543" y="3793452"/>
            <a:ext cx="266055" cy="92333"/>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D2155"/>
                </a:solidFill>
                <a:effectLst/>
                <a:uLnTx/>
                <a:uFillTx/>
                <a:latin typeface="Arial"/>
                <a:ea typeface="+mn-ea"/>
                <a:cs typeface="+mn-cs"/>
              </a:rPr>
              <a:t>Model</a:t>
            </a:r>
          </a:p>
        </p:txBody>
      </p:sp>
      <p:sp>
        <p:nvSpPr>
          <p:cNvPr id="102" name="TextBox 101">
            <a:extLst>
              <a:ext uri="{FF2B5EF4-FFF2-40B4-BE49-F238E27FC236}">
                <a16:creationId xmlns:a16="http://schemas.microsoft.com/office/drawing/2014/main" id="{1E32477C-0E96-6351-62B3-E5A0794802C7}"/>
              </a:ext>
            </a:extLst>
          </p:cNvPr>
          <p:cNvSpPr txBox="1"/>
          <p:nvPr/>
        </p:nvSpPr>
        <p:spPr>
          <a:xfrm>
            <a:off x="1682774" y="3798099"/>
            <a:ext cx="405748" cy="138499"/>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Untrained Neural Network</a:t>
            </a:r>
          </a:p>
        </p:txBody>
      </p:sp>
      <p:sp>
        <p:nvSpPr>
          <p:cNvPr id="106" name="TextBox 105">
            <a:extLst>
              <a:ext uri="{FF2B5EF4-FFF2-40B4-BE49-F238E27FC236}">
                <a16:creationId xmlns:a16="http://schemas.microsoft.com/office/drawing/2014/main" id="{1F273913-9086-4772-7C74-60DF7B1A4658}"/>
              </a:ext>
            </a:extLst>
          </p:cNvPr>
          <p:cNvSpPr txBox="1"/>
          <p:nvPr/>
        </p:nvSpPr>
        <p:spPr>
          <a:xfrm>
            <a:off x="2197537" y="3798099"/>
            <a:ext cx="405748" cy="138499"/>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Deep Learning Framework</a:t>
            </a:r>
          </a:p>
        </p:txBody>
      </p:sp>
      <p:sp>
        <p:nvSpPr>
          <p:cNvPr id="107" name="TextBox 106">
            <a:extLst>
              <a:ext uri="{FF2B5EF4-FFF2-40B4-BE49-F238E27FC236}">
                <a16:creationId xmlns:a16="http://schemas.microsoft.com/office/drawing/2014/main" id="{63C8A3F1-3636-9FA2-2A23-865BD4972F92}"/>
              </a:ext>
            </a:extLst>
          </p:cNvPr>
          <p:cNvSpPr txBox="1"/>
          <p:nvPr/>
        </p:nvSpPr>
        <p:spPr>
          <a:xfrm>
            <a:off x="2740427" y="3798099"/>
            <a:ext cx="405748" cy="138499"/>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0" u="none" strike="noStrike" kern="1200" cap="none" spc="0" normalizeH="0" baseline="0" noProof="0">
                <a:ln>
                  <a:noFill/>
                </a:ln>
                <a:solidFill>
                  <a:srgbClr val="0D2155"/>
                </a:solidFill>
                <a:effectLst/>
                <a:uLnTx/>
                <a:uFillTx/>
                <a:latin typeface="Arial"/>
                <a:ea typeface="+mn-ea"/>
                <a:cs typeface="+mn-cs"/>
              </a:rPr>
              <a:t>Training </a:t>
            </a:r>
            <a:br>
              <a:rPr kumimoji="0" lang="en-US" sz="450" b="0" i="0" u="none" strike="noStrike" kern="1200" cap="none" spc="0" normalizeH="0" baseline="0" noProof="0">
                <a:ln>
                  <a:noFill/>
                </a:ln>
                <a:solidFill>
                  <a:srgbClr val="0D2155"/>
                </a:solidFill>
                <a:effectLst/>
                <a:uLnTx/>
                <a:uFillTx/>
                <a:latin typeface="Arial"/>
                <a:ea typeface="+mn-ea"/>
                <a:cs typeface="+mn-cs"/>
              </a:rPr>
            </a:br>
            <a:r>
              <a:rPr kumimoji="0" lang="en-US" sz="450" b="0" i="0" u="none" strike="noStrike" kern="1200" cap="none" spc="0" normalizeH="0" baseline="0" noProof="0">
                <a:ln>
                  <a:noFill/>
                </a:ln>
                <a:solidFill>
                  <a:srgbClr val="0D2155"/>
                </a:solidFill>
                <a:effectLst/>
                <a:uLnTx/>
                <a:uFillTx/>
                <a:latin typeface="Arial"/>
                <a:ea typeface="+mn-ea"/>
                <a:cs typeface="+mn-cs"/>
              </a:rPr>
              <a:t>Dataset</a:t>
            </a:r>
          </a:p>
        </p:txBody>
      </p:sp>
      <p:sp>
        <p:nvSpPr>
          <p:cNvPr id="109" name="TextBox 108">
            <a:extLst>
              <a:ext uri="{FF2B5EF4-FFF2-40B4-BE49-F238E27FC236}">
                <a16:creationId xmlns:a16="http://schemas.microsoft.com/office/drawing/2014/main" id="{3B0B9ABA-5547-895E-22E7-E9D922A86DD4}"/>
              </a:ext>
            </a:extLst>
          </p:cNvPr>
          <p:cNvSpPr txBox="1"/>
          <p:nvPr/>
        </p:nvSpPr>
        <p:spPr>
          <a:xfrm>
            <a:off x="2020273" y="3624432"/>
            <a:ext cx="1166024" cy="69250"/>
          </a:xfrm>
          <a:prstGeom prst="rect">
            <a:avLst/>
          </a:prstGeom>
          <a:noFill/>
        </p:spPr>
        <p:txBody>
          <a:bodyPr wrap="squar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50" b="0" i="1" u="none" strike="noStrike" kern="1200" cap="none" spc="0" normalizeH="0" baseline="0" noProof="0">
                <a:ln>
                  <a:noFill/>
                </a:ln>
                <a:solidFill>
                  <a:srgbClr val="0D2155"/>
                </a:solidFill>
                <a:effectLst/>
                <a:uLnTx/>
                <a:uFillTx/>
                <a:latin typeface="Arial"/>
                <a:ea typeface="+mn-ea"/>
                <a:cs typeface="+mn-cs"/>
              </a:rPr>
              <a:t>Learning a new capability from existing data </a:t>
            </a:r>
          </a:p>
        </p:txBody>
      </p:sp>
      <p:grpSp>
        <p:nvGrpSpPr>
          <p:cNvPr id="111" name="Group 110">
            <a:extLst>
              <a:ext uri="{FF2B5EF4-FFF2-40B4-BE49-F238E27FC236}">
                <a16:creationId xmlns:a16="http://schemas.microsoft.com/office/drawing/2014/main" id="{74AAE5B5-9A3A-32B3-92F8-1C10110A9D7A}"/>
              </a:ext>
            </a:extLst>
          </p:cNvPr>
          <p:cNvGrpSpPr/>
          <p:nvPr/>
        </p:nvGrpSpPr>
        <p:grpSpPr>
          <a:xfrm>
            <a:off x="2215735" y="4242510"/>
            <a:ext cx="229016" cy="227252"/>
            <a:chOff x="7768697" y="4303572"/>
            <a:chExt cx="750356" cy="744566"/>
          </a:xfrm>
        </p:grpSpPr>
        <p:pic>
          <p:nvPicPr>
            <p:cNvPr id="112" name="Picture 111" descr="A screen shot of a computer&#10;&#10;Description automatically generated">
              <a:extLst>
                <a:ext uri="{FF2B5EF4-FFF2-40B4-BE49-F238E27FC236}">
                  <a16:creationId xmlns:a16="http://schemas.microsoft.com/office/drawing/2014/main" id="{6D8A86F5-4697-389F-7524-A8E764A90913}"/>
                </a:ext>
              </a:extLst>
            </p:cNvPr>
            <p:cNvPicPr>
              <a:picLocks noChangeAspect="1"/>
            </p:cNvPicPr>
            <p:nvPr/>
          </p:nvPicPr>
          <p:blipFill rotWithShape="1">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7808595" y="4331970"/>
              <a:ext cx="670560" cy="687769"/>
            </a:xfrm>
            <a:prstGeom prst="rect">
              <a:avLst/>
            </a:prstGeom>
          </p:spPr>
        </p:pic>
        <p:sp>
          <p:nvSpPr>
            <p:cNvPr id="114" name="Rectangle: Rounded Corners 113">
              <a:extLst>
                <a:ext uri="{FF2B5EF4-FFF2-40B4-BE49-F238E27FC236}">
                  <a16:creationId xmlns:a16="http://schemas.microsoft.com/office/drawing/2014/main" id="{DBBB4BAD-E941-2D2A-FCFA-7633A94348E9}"/>
                </a:ext>
              </a:extLst>
            </p:cNvPr>
            <p:cNvSpPr/>
            <p:nvPr/>
          </p:nvSpPr>
          <p:spPr>
            <a:xfrm>
              <a:off x="7768697" y="4303572"/>
              <a:ext cx="750356" cy="744566"/>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sp>
        <p:nvSpPr>
          <p:cNvPr id="115" name="TextBox 114">
            <a:extLst>
              <a:ext uri="{FF2B5EF4-FFF2-40B4-BE49-F238E27FC236}">
                <a16:creationId xmlns:a16="http://schemas.microsoft.com/office/drawing/2014/main" id="{BF31927D-13E4-99DD-5BCD-D0C773535AFE}"/>
              </a:ext>
            </a:extLst>
          </p:cNvPr>
          <p:cNvSpPr txBox="1"/>
          <p:nvPr/>
        </p:nvSpPr>
        <p:spPr>
          <a:xfrm>
            <a:off x="2491325" y="4286887"/>
            <a:ext cx="242736" cy="138499"/>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450" b="0" i="1" u="none" strike="noStrike" kern="1200" cap="none" spc="0" normalizeH="0" baseline="0" noProof="0">
                <a:ln>
                  <a:noFill/>
                </a:ln>
                <a:solidFill>
                  <a:srgbClr val="0D2155"/>
                </a:solidFill>
                <a:effectLst/>
                <a:uLnTx/>
                <a:uFillTx/>
                <a:latin typeface="Arial"/>
                <a:ea typeface="+mn-ea"/>
                <a:cs typeface="+mn-cs"/>
              </a:rPr>
              <a:t>Update </a:t>
            </a:r>
            <a:br>
              <a:rPr kumimoji="0" lang="en-US" sz="450" b="0" i="1" u="none" strike="noStrike" kern="1200" cap="none" spc="0" normalizeH="0" baseline="0" noProof="0">
                <a:ln>
                  <a:noFill/>
                </a:ln>
                <a:solidFill>
                  <a:srgbClr val="0D2155"/>
                </a:solidFill>
                <a:effectLst/>
                <a:uLnTx/>
                <a:uFillTx/>
                <a:latin typeface="Arial"/>
                <a:ea typeface="+mn-ea"/>
                <a:cs typeface="+mn-cs"/>
              </a:rPr>
            </a:br>
            <a:r>
              <a:rPr kumimoji="0" lang="en-US" sz="450" b="0" i="1" u="none" strike="noStrike" kern="1200" cap="none" spc="0" normalizeH="0" baseline="0" noProof="0">
                <a:ln>
                  <a:noFill/>
                </a:ln>
                <a:solidFill>
                  <a:srgbClr val="0D2155"/>
                </a:solidFill>
                <a:effectLst/>
                <a:uLnTx/>
                <a:uFillTx/>
                <a:latin typeface="Arial"/>
                <a:ea typeface="+mn-ea"/>
                <a:cs typeface="+mn-cs"/>
              </a:rPr>
              <a:t>weights</a:t>
            </a:r>
          </a:p>
        </p:txBody>
      </p:sp>
      <p:sp>
        <p:nvSpPr>
          <p:cNvPr id="116" name="Left Brace 115">
            <a:extLst>
              <a:ext uri="{FF2B5EF4-FFF2-40B4-BE49-F238E27FC236}">
                <a16:creationId xmlns:a16="http://schemas.microsoft.com/office/drawing/2014/main" id="{0B74791A-D0D9-EDD1-D33B-D16F8C8E5D14}"/>
              </a:ext>
            </a:extLst>
          </p:cNvPr>
          <p:cNvSpPr/>
          <p:nvPr/>
        </p:nvSpPr>
        <p:spPr>
          <a:xfrm rot="5400000">
            <a:off x="2589178" y="3399410"/>
            <a:ext cx="71585" cy="685800"/>
          </a:xfrm>
          <a:prstGeom prst="leftBrace">
            <a:avLst>
              <a:gd name="adj1" fmla="val 0"/>
              <a:gd name="adj2" fmla="val 50000"/>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117" name="Rectangle: Rounded Corners 116">
            <a:extLst>
              <a:ext uri="{FF2B5EF4-FFF2-40B4-BE49-F238E27FC236}">
                <a16:creationId xmlns:a16="http://schemas.microsoft.com/office/drawing/2014/main" id="{EDE47A40-6DE1-CF27-EDEC-0EB8D474117F}"/>
              </a:ext>
            </a:extLst>
          </p:cNvPr>
          <p:cNvSpPr/>
          <p:nvPr/>
        </p:nvSpPr>
        <p:spPr>
          <a:xfrm>
            <a:off x="2215735" y="3982667"/>
            <a:ext cx="229016" cy="227252"/>
          </a:xfrm>
          <a:prstGeom prst="roundRect">
            <a:avLst>
              <a:gd name="adj" fmla="val 5303"/>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18" name="TextBox 117">
            <a:extLst>
              <a:ext uri="{FF2B5EF4-FFF2-40B4-BE49-F238E27FC236}">
                <a16:creationId xmlns:a16="http://schemas.microsoft.com/office/drawing/2014/main" id="{56839270-DD11-93EA-CA50-464553979B69}"/>
              </a:ext>
            </a:extLst>
          </p:cNvPr>
          <p:cNvSpPr txBox="1"/>
          <p:nvPr/>
        </p:nvSpPr>
        <p:spPr>
          <a:xfrm>
            <a:off x="2491325" y="4061668"/>
            <a:ext cx="242736" cy="69250"/>
          </a:xfrm>
          <a:prstGeom prst="rect">
            <a:avLst/>
          </a:prstGeom>
          <a:noFill/>
        </p:spPr>
        <p:txBody>
          <a:bodyPr wrap="square" lIns="0" tIns="0" rIns="0" bIns="0"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450" b="0" i="1" u="none" strike="noStrike" kern="1200" cap="none" spc="0" normalizeH="0" baseline="0" noProof="0">
                <a:ln>
                  <a:noFill/>
                </a:ln>
                <a:solidFill>
                  <a:srgbClr val="0D2155"/>
                </a:solidFill>
                <a:effectLst/>
                <a:uLnTx/>
                <a:uFillTx/>
                <a:latin typeface="Arial"/>
                <a:ea typeface="+mn-ea"/>
                <a:cs typeface="+mn-cs"/>
              </a:rPr>
              <a:t>Iterate</a:t>
            </a:r>
          </a:p>
        </p:txBody>
      </p:sp>
      <p:pic>
        <p:nvPicPr>
          <p:cNvPr id="120" name="Graphic 119">
            <a:extLst>
              <a:ext uri="{FF2B5EF4-FFF2-40B4-BE49-F238E27FC236}">
                <a16:creationId xmlns:a16="http://schemas.microsoft.com/office/drawing/2014/main" id="{0FEACDC4-4A85-D7DA-BE24-B7784ACE991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54732" y="4020782"/>
            <a:ext cx="151022" cy="151022"/>
          </a:xfrm>
          <a:prstGeom prst="rect">
            <a:avLst/>
          </a:prstGeom>
        </p:spPr>
      </p:pic>
      <p:cxnSp>
        <p:nvCxnSpPr>
          <p:cNvPr id="33" name="Straight Arrow Connector 32">
            <a:extLst>
              <a:ext uri="{FF2B5EF4-FFF2-40B4-BE49-F238E27FC236}">
                <a16:creationId xmlns:a16="http://schemas.microsoft.com/office/drawing/2014/main" id="{C9822209-7CF7-6E07-F1E7-EE3CA359086F}"/>
              </a:ext>
            </a:extLst>
          </p:cNvPr>
          <p:cNvCxnSpPr>
            <a:cxnSpLocks/>
          </p:cNvCxnSpPr>
          <p:nvPr/>
        </p:nvCxnSpPr>
        <p:spPr>
          <a:xfrm>
            <a:off x="778558" y="4104904"/>
            <a:ext cx="240176" cy="0"/>
          </a:xfrm>
          <a:prstGeom prst="straightConnector1">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BB75BA5-8CCA-13CA-3198-138DD86E6F79}"/>
              </a:ext>
            </a:extLst>
          </p:cNvPr>
          <p:cNvCxnSpPr>
            <a:cxnSpLocks/>
          </p:cNvCxnSpPr>
          <p:nvPr/>
        </p:nvCxnSpPr>
        <p:spPr>
          <a:xfrm>
            <a:off x="1260102" y="4104904"/>
            <a:ext cx="240176" cy="0"/>
          </a:xfrm>
          <a:prstGeom prst="straightConnector1">
            <a:avLst/>
          </a:prstGeom>
          <a:ln w="12700" cap="rnd">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50505B2-1174-D6EB-6798-74F9F42621A7}"/>
              </a:ext>
            </a:extLst>
          </p:cNvPr>
          <p:cNvCxnSpPr>
            <a:cxnSpLocks/>
          </p:cNvCxnSpPr>
          <p:nvPr/>
        </p:nvCxnSpPr>
        <p:spPr>
          <a:xfrm>
            <a:off x="3342738" y="4104904"/>
            <a:ext cx="240176"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4E5512-B667-4F78-09AD-AA025AA8CD0C}"/>
              </a:ext>
            </a:extLst>
          </p:cNvPr>
          <p:cNvCxnSpPr>
            <a:cxnSpLocks/>
          </p:cNvCxnSpPr>
          <p:nvPr/>
        </p:nvCxnSpPr>
        <p:spPr>
          <a:xfrm>
            <a:off x="3848515" y="4104904"/>
            <a:ext cx="240176" cy="0"/>
          </a:xfrm>
          <a:prstGeom prst="straightConnector1">
            <a:avLst/>
          </a:prstGeom>
          <a:ln w="12700" cap="rnd">
            <a:solidFill>
              <a:schemeClr val="accent3"/>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B9808779-868C-33E5-D055-7583A31D3FE7}"/>
              </a:ext>
            </a:extLst>
          </p:cNvPr>
          <p:cNvGrpSpPr/>
          <p:nvPr/>
        </p:nvGrpSpPr>
        <p:grpSpPr>
          <a:xfrm>
            <a:off x="5858360" y="2939139"/>
            <a:ext cx="878664" cy="482232"/>
            <a:chOff x="7212658" y="4073023"/>
            <a:chExt cx="1538203" cy="844203"/>
          </a:xfrm>
        </p:grpSpPr>
        <p:sp>
          <p:nvSpPr>
            <p:cNvPr id="146" name="Rectangle 145">
              <a:extLst>
                <a:ext uri="{FF2B5EF4-FFF2-40B4-BE49-F238E27FC236}">
                  <a16:creationId xmlns:a16="http://schemas.microsoft.com/office/drawing/2014/main" id="{94BD14FD-C317-CD8C-4898-329ACDF882B7}"/>
                </a:ext>
              </a:extLst>
            </p:cNvPr>
            <p:cNvSpPr/>
            <p:nvPr/>
          </p:nvSpPr>
          <p:spPr>
            <a:xfrm>
              <a:off x="7222083" y="4085072"/>
              <a:ext cx="1516433" cy="81792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147" name="Picture 146" descr="A picture containing electronics, electronic engineering, computer component, computer hardware&#10;&#10;Description automatically generated">
              <a:extLst>
                <a:ext uri="{FF2B5EF4-FFF2-40B4-BE49-F238E27FC236}">
                  <a16:creationId xmlns:a16="http://schemas.microsoft.com/office/drawing/2014/main" id="{625A8000-EE32-EF76-AFEB-E0007D1A38C3}"/>
                </a:ext>
              </a:extLst>
            </p:cNvPr>
            <p:cNvPicPr>
              <a:picLocks noChangeAspect="1"/>
            </p:cNvPicPr>
            <p:nvPr/>
          </p:nvPicPr>
          <p:blipFill rotWithShape="1">
            <a:blip r:embed="rId17">
              <a:clrChange>
                <a:clrFrom>
                  <a:srgbClr val="FFFFFF"/>
                </a:clrFrom>
                <a:clrTo>
                  <a:srgbClr val="FFFFFF">
                    <a:alpha val="0"/>
                  </a:srgbClr>
                </a:clrTo>
              </a:clrChange>
            </a:blip>
            <a:srcRect l="8718" t="27703" r="8919" b="27095"/>
            <a:stretch/>
          </p:blipFill>
          <p:spPr>
            <a:xfrm>
              <a:off x="7212658" y="4073023"/>
              <a:ext cx="1538203" cy="844203"/>
            </a:xfrm>
            <a:prstGeom prst="rect">
              <a:avLst/>
            </a:prstGeom>
            <a:effectLst>
              <a:reflection blurRad="6350" stA="15000" endPos="35000" dir="5400000" sy="-100000" algn="bl" rotWithShape="0"/>
            </a:effectLst>
          </p:spPr>
        </p:pic>
      </p:grpSp>
      <p:grpSp>
        <p:nvGrpSpPr>
          <p:cNvPr id="142" name="Group 141">
            <a:extLst>
              <a:ext uri="{FF2B5EF4-FFF2-40B4-BE49-F238E27FC236}">
                <a16:creationId xmlns:a16="http://schemas.microsoft.com/office/drawing/2014/main" id="{E28702F0-3AB7-248A-4527-34D8C306786E}"/>
              </a:ext>
            </a:extLst>
          </p:cNvPr>
          <p:cNvGrpSpPr/>
          <p:nvPr/>
        </p:nvGrpSpPr>
        <p:grpSpPr>
          <a:xfrm>
            <a:off x="5174219" y="3019134"/>
            <a:ext cx="878664" cy="482232"/>
            <a:chOff x="7212658" y="4073023"/>
            <a:chExt cx="1538203" cy="844203"/>
          </a:xfrm>
        </p:grpSpPr>
        <p:sp>
          <p:nvSpPr>
            <p:cNvPr id="143" name="Rectangle 142">
              <a:extLst>
                <a:ext uri="{FF2B5EF4-FFF2-40B4-BE49-F238E27FC236}">
                  <a16:creationId xmlns:a16="http://schemas.microsoft.com/office/drawing/2014/main" id="{2E56645C-1FB2-0C11-800C-5A523B2DA890}"/>
                </a:ext>
              </a:extLst>
            </p:cNvPr>
            <p:cNvSpPr/>
            <p:nvPr/>
          </p:nvSpPr>
          <p:spPr>
            <a:xfrm>
              <a:off x="7222083" y="4085072"/>
              <a:ext cx="1516433" cy="81792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144" name="Picture 143" descr="A picture containing electronics, electronic engineering, computer component, computer hardware&#10;&#10;Description automatically generated">
              <a:extLst>
                <a:ext uri="{FF2B5EF4-FFF2-40B4-BE49-F238E27FC236}">
                  <a16:creationId xmlns:a16="http://schemas.microsoft.com/office/drawing/2014/main" id="{06D379F9-EB62-8C42-707C-33910F981036}"/>
                </a:ext>
              </a:extLst>
            </p:cNvPr>
            <p:cNvPicPr>
              <a:picLocks noChangeAspect="1"/>
            </p:cNvPicPr>
            <p:nvPr/>
          </p:nvPicPr>
          <p:blipFill rotWithShape="1">
            <a:blip r:embed="rId17">
              <a:clrChange>
                <a:clrFrom>
                  <a:srgbClr val="FFFFFF"/>
                </a:clrFrom>
                <a:clrTo>
                  <a:srgbClr val="FFFFFF">
                    <a:alpha val="0"/>
                  </a:srgbClr>
                </a:clrTo>
              </a:clrChange>
            </a:blip>
            <a:srcRect l="8718" t="27703" r="8919" b="27095"/>
            <a:stretch/>
          </p:blipFill>
          <p:spPr>
            <a:xfrm>
              <a:off x="7212658" y="4073023"/>
              <a:ext cx="1538203" cy="844203"/>
            </a:xfrm>
            <a:prstGeom prst="rect">
              <a:avLst/>
            </a:prstGeom>
            <a:effectLst>
              <a:reflection blurRad="6350" stA="15000" endPos="35000" dir="5400000" sy="-100000" algn="bl" rotWithShape="0"/>
            </a:effectLst>
          </p:spPr>
        </p:pic>
      </p:grpSp>
      <p:pic>
        <p:nvPicPr>
          <p:cNvPr id="3074" name="Picture 2">
            <a:extLst>
              <a:ext uri="{FF2B5EF4-FFF2-40B4-BE49-F238E27FC236}">
                <a16:creationId xmlns:a16="http://schemas.microsoft.com/office/drawing/2014/main" id="{79A99F24-672C-F3BF-6939-CDDF56E7331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67842" y="3104602"/>
            <a:ext cx="961681" cy="42574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a:extLst>
              <a:ext uri="{FF2B5EF4-FFF2-40B4-BE49-F238E27FC236}">
                <a16:creationId xmlns:a16="http://schemas.microsoft.com/office/drawing/2014/main" id="{096A2FA9-E4D1-F07D-1BBB-7D14135E4876}"/>
              </a:ext>
            </a:extLst>
          </p:cNvPr>
          <p:cNvPicPr>
            <a:picLocks noChangeAspect="1" noChangeArrowheads="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6401662" y="3482125"/>
            <a:ext cx="996407" cy="184124"/>
          </a:xfrm>
          <a:prstGeom prst="rect">
            <a:avLst/>
          </a:prstGeom>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AB409346-5EE6-95BA-B2D7-C7D214B1B7FD}"/>
              </a:ext>
            </a:extLst>
          </p:cNvPr>
          <p:cNvGrpSpPr/>
          <p:nvPr/>
        </p:nvGrpSpPr>
        <p:grpSpPr>
          <a:xfrm>
            <a:off x="4940026" y="3462533"/>
            <a:ext cx="965627" cy="190863"/>
            <a:chOff x="11438637" y="3893353"/>
            <a:chExt cx="3746700" cy="740559"/>
          </a:xfrm>
        </p:grpSpPr>
        <p:sp>
          <p:nvSpPr>
            <p:cNvPr id="89" name="Rectangle 88">
              <a:extLst>
                <a:ext uri="{FF2B5EF4-FFF2-40B4-BE49-F238E27FC236}">
                  <a16:creationId xmlns:a16="http://schemas.microsoft.com/office/drawing/2014/main" id="{18A7F066-EDAD-6D6A-788A-F701038D4149}"/>
                </a:ext>
              </a:extLst>
            </p:cNvPr>
            <p:cNvSpPr/>
            <p:nvPr/>
          </p:nvSpPr>
          <p:spPr>
            <a:xfrm>
              <a:off x="11483706" y="3913066"/>
              <a:ext cx="3656527" cy="69865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90" name="Picture 89">
              <a:extLst>
                <a:ext uri="{FF2B5EF4-FFF2-40B4-BE49-F238E27FC236}">
                  <a16:creationId xmlns:a16="http://schemas.microsoft.com/office/drawing/2014/main" id="{0B470077-85F3-E807-49DC-76461C1F84C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1438637" y="3893353"/>
              <a:ext cx="3746700" cy="740559"/>
            </a:xfrm>
            <a:prstGeom prst="rect">
              <a:avLst/>
            </a:prstGeom>
            <a:effectLst>
              <a:reflection blurRad="6350" stA="34000" endPos="25000" dir="5400000" sy="-100000" algn="bl" rotWithShape="0"/>
            </a:effectLst>
          </p:spPr>
        </p:pic>
      </p:grpSp>
      <p:grpSp>
        <p:nvGrpSpPr>
          <p:cNvPr id="141" name="Group 140">
            <a:extLst>
              <a:ext uri="{FF2B5EF4-FFF2-40B4-BE49-F238E27FC236}">
                <a16:creationId xmlns:a16="http://schemas.microsoft.com/office/drawing/2014/main" id="{EB44459C-7423-582C-1B5D-4D872753E8CD}"/>
              </a:ext>
            </a:extLst>
          </p:cNvPr>
          <p:cNvGrpSpPr/>
          <p:nvPr/>
        </p:nvGrpSpPr>
        <p:grpSpPr>
          <a:xfrm>
            <a:off x="5448566" y="3078058"/>
            <a:ext cx="1153652" cy="633152"/>
            <a:chOff x="7212658" y="4073023"/>
            <a:chExt cx="1538203" cy="844203"/>
          </a:xfrm>
        </p:grpSpPr>
        <p:sp>
          <p:nvSpPr>
            <p:cNvPr id="71" name="Rectangle 70">
              <a:extLst>
                <a:ext uri="{FF2B5EF4-FFF2-40B4-BE49-F238E27FC236}">
                  <a16:creationId xmlns:a16="http://schemas.microsoft.com/office/drawing/2014/main" id="{C9E8509F-7254-C2AB-750F-E07A1E61C218}"/>
                </a:ext>
              </a:extLst>
            </p:cNvPr>
            <p:cNvSpPr/>
            <p:nvPr/>
          </p:nvSpPr>
          <p:spPr>
            <a:xfrm>
              <a:off x="7222083" y="4085072"/>
              <a:ext cx="1516433" cy="81792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2155"/>
                </a:solidFill>
                <a:effectLst/>
                <a:uLnTx/>
                <a:uFillTx/>
                <a:latin typeface="Arial"/>
                <a:ea typeface="+mn-ea"/>
                <a:cs typeface="+mn-cs"/>
              </a:endParaRPr>
            </a:p>
          </p:txBody>
        </p:sp>
        <p:pic>
          <p:nvPicPr>
            <p:cNvPr id="72" name="Picture 71" descr="A picture containing electronics, electronic engineering, computer component, computer hardware&#10;&#10;Description automatically generated">
              <a:extLst>
                <a:ext uri="{FF2B5EF4-FFF2-40B4-BE49-F238E27FC236}">
                  <a16:creationId xmlns:a16="http://schemas.microsoft.com/office/drawing/2014/main" id="{88A1BEB2-7E30-7702-91C1-B509AC79299C}"/>
                </a:ext>
              </a:extLst>
            </p:cNvPr>
            <p:cNvPicPr>
              <a:picLocks noChangeAspect="1"/>
            </p:cNvPicPr>
            <p:nvPr/>
          </p:nvPicPr>
          <p:blipFill rotWithShape="1">
            <a:blip r:embed="rId17">
              <a:clrChange>
                <a:clrFrom>
                  <a:srgbClr val="FFFFFF"/>
                </a:clrFrom>
                <a:clrTo>
                  <a:srgbClr val="FFFFFF">
                    <a:alpha val="0"/>
                  </a:srgbClr>
                </a:clrTo>
              </a:clrChange>
            </a:blip>
            <a:srcRect l="8718" t="27703" r="8919" b="27095"/>
            <a:stretch/>
          </p:blipFill>
          <p:spPr>
            <a:xfrm>
              <a:off x="7212658" y="4073023"/>
              <a:ext cx="1538203" cy="844203"/>
            </a:xfrm>
            <a:prstGeom prst="rect">
              <a:avLst/>
            </a:prstGeom>
            <a:effectLst>
              <a:reflection blurRad="6350" stA="15000" endPos="35000" dir="5400000" sy="-100000" algn="bl" rotWithShape="0"/>
            </a:effectLst>
          </p:spPr>
        </p:pic>
      </p:grpSp>
      <p:grpSp>
        <p:nvGrpSpPr>
          <p:cNvPr id="153" name="Group 152">
            <a:extLst>
              <a:ext uri="{FF2B5EF4-FFF2-40B4-BE49-F238E27FC236}">
                <a16:creationId xmlns:a16="http://schemas.microsoft.com/office/drawing/2014/main" id="{05AF540A-371A-5331-BAF8-AB5FCC14965B}"/>
              </a:ext>
            </a:extLst>
          </p:cNvPr>
          <p:cNvGrpSpPr/>
          <p:nvPr/>
        </p:nvGrpSpPr>
        <p:grpSpPr>
          <a:xfrm>
            <a:off x="844323" y="2553025"/>
            <a:ext cx="366017" cy="375410"/>
            <a:chOff x="-869024" y="2630283"/>
            <a:chExt cx="670560" cy="687769"/>
          </a:xfrm>
        </p:grpSpPr>
        <p:pic>
          <p:nvPicPr>
            <p:cNvPr id="154" name="Picture 153" descr="A screen shot of a computer&#10;&#10;Description automatically generated">
              <a:extLst>
                <a:ext uri="{FF2B5EF4-FFF2-40B4-BE49-F238E27FC236}">
                  <a16:creationId xmlns:a16="http://schemas.microsoft.com/office/drawing/2014/main" id="{C74FA9BC-63BF-40D4-5C85-6E3A2C091FFF}"/>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155" name="Oval 154">
              <a:extLst>
                <a:ext uri="{FF2B5EF4-FFF2-40B4-BE49-F238E27FC236}">
                  <a16:creationId xmlns:a16="http://schemas.microsoft.com/office/drawing/2014/main" id="{872159A2-5734-1477-62D7-2267388A1F65}"/>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156" name="Graphic 155">
              <a:extLst>
                <a:ext uri="{FF2B5EF4-FFF2-40B4-BE49-F238E27FC236}">
                  <a16:creationId xmlns:a16="http://schemas.microsoft.com/office/drawing/2014/main" id="{A14A23D9-17E4-2489-B86A-984189E8324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34412" y="2873500"/>
              <a:ext cx="201336" cy="201336"/>
            </a:xfrm>
            <a:prstGeom prst="rect">
              <a:avLst/>
            </a:prstGeom>
          </p:spPr>
        </p:pic>
      </p:grpSp>
    </p:spTree>
    <p:extLst>
      <p:ext uri="{BB962C8B-B14F-4D97-AF65-F5344CB8AC3E}">
        <p14:creationId xmlns:p14="http://schemas.microsoft.com/office/powerpoint/2010/main" val="311639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93" name="Picture 1092">
            <a:extLst>
              <a:ext uri="{FF2B5EF4-FFF2-40B4-BE49-F238E27FC236}">
                <a16:creationId xmlns:a16="http://schemas.microsoft.com/office/drawing/2014/main" id="{5E7F00D9-0C6B-DD2E-7364-4EAD5870B8BA}"/>
              </a:ext>
            </a:extLst>
          </p:cNvPr>
          <p:cNvPicPr>
            <a:picLocks noChangeAspect="1"/>
          </p:cNvPicPr>
          <p:nvPr/>
        </p:nvPicPr>
        <p:blipFill>
          <a:blip r:embed="rId3">
            <a:duotone>
              <a:schemeClr val="accent6">
                <a:shade val="45000"/>
                <a:satMod val="135000"/>
              </a:schemeClr>
              <a:prstClr val="white"/>
            </a:duotone>
            <a:alphaModFix amt="15000"/>
          </a:blip>
          <a:srcRect/>
          <a:stretch/>
        </p:blipFill>
        <p:spPr>
          <a:xfrm>
            <a:off x="0" y="0"/>
            <a:ext cx="9144000" cy="5143500"/>
          </a:xfrm>
          <a:prstGeom prst="rect">
            <a:avLst/>
          </a:prstGeom>
        </p:spPr>
      </p:pic>
      <p:pic>
        <p:nvPicPr>
          <p:cNvPr id="1094" name="Picture 1093">
            <a:extLst>
              <a:ext uri="{FF2B5EF4-FFF2-40B4-BE49-F238E27FC236}">
                <a16:creationId xmlns:a16="http://schemas.microsoft.com/office/drawing/2014/main" id="{56722EA3-BFC7-C1F7-0714-33993850C38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2" name="Title 1">
            <a:extLst>
              <a:ext uri="{FF2B5EF4-FFF2-40B4-BE49-F238E27FC236}">
                <a16:creationId xmlns:a16="http://schemas.microsoft.com/office/drawing/2014/main" id="{31EBD988-1E1D-B128-2C01-CE347A1F1AA6}"/>
              </a:ext>
            </a:extLst>
          </p:cNvPr>
          <p:cNvSpPr>
            <a:spLocks noGrp="1"/>
          </p:cNvSpPr>
          <p:nvPr>
            <p:ph type="title"/>
          </p:nvPr>
        </p:nvSpPr>
        <p:spPr/>
        <p:txBody>
          <a:bodyPr/>
          <a:lstStyle/>
          <a:p>
            <a:r>
              <a:rPr lang="en-US">
                <a:solidFill>
                  <a:schemeClr val="tx2"/>
                </a:solidFill>
              </a:rPr>
              <a:t>Right-sizing your AI investment</a:t>
            </a:r>
          </a:p>
        </p:txBody>
      </p:sp>
      <p:grpSp>
        <p:nvGrpSpPr>
          <p:cNvPr id="9" name="Group 8">
            <a:extLst>
              <a:ext uri="{FF2B5EF4-FFF2-40B4-BE49-F238E27FC236}">
                <a16:creationId xmlns:a16="http://schemas.microsoft.com/office/drawing/2014/main" id="{924ED948-321C-5608-1D9A-8A6EDB1E8184}"/>
              </a:ext>
            </a:extLst>
          </p:cNvPr>
          <p:cNvGrpSpPr/>
          <p:nvPr/>
        </p:nvGrpSpPr>
        <p:grpSpPr>
          <a:xfrm>
            <a:off x="285751" y="3011992"/>
            <a:ext cx="8572499" cy="1712408"/>
            <a:chOff x="381001" y="4015989"/>
            <a:chExt cx="11429998" cy="2283211"/>
          </a:xfrm>
        </p:grpSpPr>
        <p:sp>
          <p:nvSpPr>
            <p:cNvPr id="23" name="Rectangle 22">
              <a:extLst>
                <a:ext uri="{FF2B5EF4-FFF2-40B4-BE49-F238E27FC236}">
                  <a16:creationId xmlns:a16="http://schemas.microsoft.com/office/drawing/2014/main" id="{151A74F4-4CD7-BE09-2698-48CAFCA326B8}"/>
                </a:ext>
              </a:extLst>
            </p:cNvPr>
            <p:cNvSpPr/>
            <p:nvPr/>
          </p:nvSpPr>
          <p:spPr>
            <a:xfrm>
              <a:off x="381001" y="4019353"/>
              <a:ext cx="365759" cy="2276245"/>
            </a:xfrm>
            <a:prstGeom prst="rect">
              <a:avLst/>
            </a:prstGeom>
            <a:solidFill>
              <a:schemeClr val="accent1">
                <a:lumMod val="90000"/>
                <a:lumOff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685783">
                <a:defRPr/>
              </a:pPr>
              <a:r>
                <a:rPr lang="en-US" sz="1050">
                  <a:solidFill>
                    <a:srgbClr val="FFFFFF"/>
                  </a:solidFill>
                  <a:latin typeface="Arial"/>
                </a:rPr>
                <a:t>Investment</a:t>
              </a:r>
            </a:p>
          </p:txBody>
        </p:sp>
        <p:sp>
          <p:nvSpPr>
            <p:cNvPr id="28" name="Rectangle 27">
              <a:extLst>
                <a:ext uri="{FF2B5EF4-FFF2-40B4-BE49-F238E27FC236}">
                  <a16:creationId xmlns:a16="http://schemas.microsoft.com/office/drawing/2014/main" id="{16200FA5-B1A9-8325-125E-9D3586FC19C3}"/>
                </a:ext>
              </a:extLst>
            </p:cNvPr>
            <p:cNvSpPr/>
            <p:nvPr/>
          </p:nvSpPr>
          <p:spPr>
            <a:xfrm>
              <a:off x="833120" y="4015989"/>
              <a:ext cx="10977879" cy="2283211"/>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endParaRPr lang="en-US" sz="1200">
                <a:solidFill>
                  <a:srgbClr val="0D2155"/>
                </a:solidFill>
                <a:latin typeface="Arial"/>
              </a:endParaRPr>
            </a:p>
          </p:txBody>
        </p:sp>
        <p:sp>
          <p:nvSpPr>
            <p:cNvPr id="1024" name="Rectangle: Rounded Corners 1023">
              <a:extLst>
                <a:ext uri="{FF2B5EF4-FFF2-40B4-BE49-F238E27FC236}">
                  <a16:creationId xmlns:a16="http://schemas.microsoft.com/office/drawing/2014/main" id="{1EB33D7B-0B7B-3D24-69EA-BFFE0736E514}"/>
                </a:ext>
              </a:extLst>
            </p:cNvPr>
            <p:cNvSpPr/>
            <p:nvPr/>
          </p:nvSpPr>
          <p:spPr>
            <a:xfrm>
              <a:off x="6249407" y="4162284"/>
              <a:ext cx="5425709" cy="1378861"/>
            </a:xfrm>
            <a:prstGeom prst="roundRect">
              <a:avLst>
                <a:gd name="adj" fmla="val 1725"/>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025" name="Rectangle 1024">
              <a:extLst>
                <a:ext uri="{FF2B5EF4-FFF2-40B4-BE49-F238E27FC236}">
                  <a16:creationId xmlns:a16="http://schemas.microsoft.com/office/drawing/2014/main" id="{E5237E44-4C0E-A09C-1DB4-1AA1298C9D9B}"/>
                </a:ext>
              </a:extLst>
            </p:cNvPr>
            <p:cNvSpPr/>
            <p:nvPr/>
          </p:nvSpPr>
          <p:spPr>
            <a:xfrm>
              <a:off x="8146157" y="4055893"/>
              <a:ext cx="1632208" cy="218508"/>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lIns="68580" tIns="68580" rIns="68580" bIns="68580" rtlCol="0" anchor="ctr"/>
            <a:lstStyle/>
            <a:p>
              <a:pPr algn="ctr" defTabSz="685783">
                <a:defRPr/>
              </a:pPr>
              <a:r>
                <a:rPr lang="en-US" sz="825">
                  <a:solidFill>
                    <a:srgbClr val="FFFFFF"/>
                  </a:solidFill>
                  <a:latin typeface="Arial Nova Light"/>
                </a:rPr>
                <a:t>Dell Validated Designs </a:t>
              </a:r>
            </a:p>
          </p:txBody>
        </p:sp>
        <p:pic>
          <p:nvPicPr>
            <p:cNvPr id="1043" name="Picture 4" descr="PowerEdge R760xa">
              <a:extLst>
                <a:ext uri="{FF2B5EF4-FFF2-40B4-BE49-F238E27FC236}">
                  <a16:creationId xmlns:a16="http://schemas.microsoft.com/office/drawing/2014/main" id="{A7D4966A-F30C-E040-6D92-3A628AA716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6126" y="4965093"/>
              <a:ext cx="1688327" cy="44824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6" descr="PowerEdge R760 Rack Server">
              <a:extLst>
                <a:ext uri="{FF2B5EF4-FFF2-40B4-BE49-F238E27FC236}">
                  <a16:creationId xmlns:a16="http://schemas.microsoft.com/office/drawing/2014/main" id="{9179FAD7-DF08-C2A2-C88B-12CD716F36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6126" y="4663584"/>
              <a:ext cx="1688327" cy="425819"/>
            </a:xfrm>
            <a:prstGeom prst="rect">
              <a:avLst/>
            </a:prstGeom>
            <a:noFill/>
            <a:extLst>
              <a:ext uri="{909E8E84-426E-40DD-AFC4-6F175D3DCCD1}">
                <a14:hiddenFill xmlns:a14="http://schemas.microsoft.com/office/drawing/2010/main">
                  <a:solidFill>
                    <a:srgbClr val="FFFFFF"/>
                  </a:solidFill>
                </a14:hiddenFill>
              </a:ext>
            </a:extLst>
          </p:spPr>
        </p:pic>
        <p:sp>
          <p:nvSpPr>
            <p:cNvPr id="1050" name="Rectangle 1049">
              <a:extLst>
                <a:ext uri="{FF2B5EF4-FFF2-40B4-BE49-F238E27FC236}">
                  <a16:creationId xmlns:a16="http://schemas.microsoft.com/office/drawing/2014/main" id="{EED0637B-4B54-EACE-CC65-860E594EFE1B}"/>
                </a:ext>
              </a:extLst>
            </p:cNvPr>
            <p:cNvSpPr/>
            <p:nvPr/>
          </p:nvSpPr>
          <p:spPr>
            <a:xfrm>
              <a:off x="988802" y="5616814"/>
              <a:ext cx="10666514" cy="57981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617220" tIns="0" rIns="0" bIns="0" rtlCol="0" anchor="ctr"/>
            <a:lstStyle/>
            <a:p>
              <a:pPr defTabSz="685783">
                <a:defRPr/>
              </a:pPr>
              <a:r>
                <a:rPr lang="en-US" sz="1050">
                  <a:solidFill>
                    <a:srgbClr val="FFFFFF"/>
                  </a:solidFill>
                  <a:latin typeface="Arial Nova Light"/>
                </a:rPr>
                <a:t>Professional Services </a:t>
              </a:r>
            </a:p>
          </p:txBody>
        </p:sp>
        <p:pic>
          <p:nvPicPr>
            <p:cNvPr id="1052" name="Graphic 1051">
              <a:extLst>
                <a:ext uri="{FF2B5EF4-FFF2-40B4-BE49-F238E27FC236}">
                  <a16:creationId xmlns:a16="http://schemas.microsoft.com/office/drawing/2014/main" id="{0C7860DE-38BC-595A-6F48-CDC80ECCA0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7997" y="5735182"/>
              <a:ext cx="370448" cy="343082"/>
            </a:xfrm>
            <a:prstGeom prst="rect">
              <a:avLst/>
            </a:prstGeom>
          </p:spPr>
        </p:pic>
        <p:grpSp>
          <p:nvGrpSpPr>
            <p:cNvPr id="1055" name="Group 1054">
              <a:extLst>
                <a:ext uri="{FF2B5EF4-FFF2-40B4-BE49-F238E27FC236}">
                  <a16:creationId xmlns:a16="http://schemas.microsoft.com/office/drawing/2014/main" id="{C0C76D9C-15A1-1AB5-76ED-25FB350FFB4E}"/>
                </a:ext>
              </a:extLst>
            </p:cNvPr>
            <p:cNvGrpSpPr/>
            <p:nvPr/>
          </p:nvGrpSpPr>
          <p:grpSpPr>
            <a:xfrm>
              <a:off x="3678196" y="5738488"/>
              <a:ext cx="7884811" cy="336470"/>
              <a:chOff x="3708014" y="5714104"/>
              <a:chExt cx="7502346" cy="336470"/>
            </a:xfrm>
            <a:solidFill>
              <a:srgbClr val="0956A2"/>
            </a:solidFill>
          </p:grpSpPr>
          <p:sp>
            <p:nvSpPr>
              <p:cNvPr id="1051" name="Rectangle 1050">
                <a:extLst>
                  <a:ext uri="{FF2B5EF4-FFF2-40B4-BE49-F238E27FC236}">
                    <a16:creationId xmlns:a16="http://schemas.microsoft.com/office/drawing/2014/main" id="{A5CD580A-7E39-3860-2B61-3511484007FE}"/>
                  </a:ext>
                </a:extLst>
              </p:cNvPr>
              <p:cNvSpPr/>
              <p:nvPr/>
            </p:nvSpPr>
            <p:spPr>
              <a:xfrm>
                <a:off x="3708014" y="5714104"/>
                <a:ext cx="2446490" cy="33647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750">
                    <a:solidFill>
                      <a:srgbClr val="FFFFFF"/>
                    </a:solidFill>
                    <a:latin typeface="Arial"/>
                  </a:rPr>
                  <a:t>Consultancy </a:t>
                </a:r>
              </a:p>
            </p:txBody>
          </p:sp>
          <p:sp>
            <p:nvSpPr>
              <p:cNvPr id="1053" name="Rectangle 1052">
                <a:extLst>
                  <a:ext uri="{FF2B5EF4-FFF2-40B4-BE49-F238E27FC236}">
                    <a16:creationId xmlns:a16="http://schemas.microsoft.com/office/drawing/2014/main" id="{95A6F801-FFE6-46BC-46E5-9782F1A343D7}"/>
                  </a:ext>
                </a:extLst>
              </p:cNvPr>
              <p:cNvSpPr/>
              <p:nvPr/>
            </p:nvSpPr>
            <p:spPr>
              <a:xfrm>
                <a:off x="6235942" y="5714104"/>
                <a:ext cx="2446490" cy="33647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750">
                    <a:solidFill>
                      <a:srgbClr val="FFFFFF"/>
                    </a:solidFill>
                    <a:latin typeface="Arial"/>
                  </a:rPr>
                  <a:t>Advisory</a:t>
                </a:r>
              </a:p>
            </p:txBody>
          </p:sp>
          <p:sp>
            <p:nvSpPr>
              <p:cNvPr id="1054" name="Rectangle 1053">
                <a:extLst>
                  <a:ext uri="{FF2B5EF4-FFF2-40B4-BE49-F238E27FC236}">
                    <a16:creationId xmlns:a16="http://schemas.microsoft.com/office/drawing/2014/main" id="{0076E747-5B25-B116-5077-5CE24E00C201}"/>
                  </a:ext>
                </a:extLst>
              </p:cNvPr>
              <p:cNvSpPr/>
              <p:nvPr/>
            </p:nvSpPr>
            <p:spPr>
              <a:xfrm>
                <a:off x="8763870" y="5714104"/>
                <a:ext cx="2446490" cy="336470"/>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750">
                    <a:solidFill>
                      <a:srgbClr val="FFFFFF"/>
                    </a:solidFill>
                    <a:latin typeface="Arial"/>
                  </a:rPr>
                  <a:t>Data Science</a:t>
                </a:r>
              </a:p>
            </p:txBody>
          </p:sp>
        </p:grpSp>
        <p:pic>
          <p:nvPicPr>
            <p:cNvPr id="1059" name="Picture 6">
              <a:extLst>
                <a:ext uri="{FF2B5EF4-FFF2-40B4-BE49-F238E27FC236}">
                  <a16:creationId xmlns:a16="http://schemas.microsoft.com/office/drawing/2014/main" id="{AA1D31F3-4B63-AC4E-D2A7-FE20556B2DAE}"/>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9889271" y="4962533"/>
              <a:ext cx="1688327" cy="311984"/>
            </a:xfrm>
            <a:prstGeom prst="rect">
              <a:avLst/>
            </a:prstGeom>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036F0B14-C918-6FF0-D344-CD6AE621BAF9}"/>
                </a:ext>
              </a:extLst>
            </p:cNvPr>
            <p:cNvSpPr txBox="1"/>
            <p:nvPr/>
          </p:nvSpPr>
          <p:spPr>
            <a:xfrm>
              <a:off x="1177665"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Laptops</a:t>
              </a:r>
            </a:p>
          </p:txBody>
        </p:sp>
        <p:sp>
          <p:nvSpPr>
            <p:cNvPr id="1065" name="TextBox 1064">
              <a:extLst>
                <a:ext uri="{FF2B5EF4-FFF2-40B4-BE49-F238E27FC236}">
                  <a16:creationId xmlns:a16="http://schemas.microsoft.com/office/drawing/2014/main" id="{5D5F9F7C-D9EA-99B1-DCB0-E077FAEA6A8F}"/>
                </a:ext>
              </a:extLst>
            </p:cNvPr>
            <p:cNvSpPr txBox="1"/>
            <p:nvPr/>
          </p:nvSpPr>
          <p:spPr>
            <a:xfrm>
              <a:off x="2930584"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Workstations</a:t>
              </a:r>
            </a:p>
          </p:txBody>
        </p:sp>
        <p:sp>
          <p:nvSpPr>
            <p:cNvPr id="1066" name="TextBox 1065">
              <a:extLst>
                <a:ext uri="{FF2B5EF4-FFF2-40B4-BE49-F238E27FC236}">
                  <a16:creationId xmlns:a16="http://schemas.microsoft.com/office/drawing/2014/main" id="{495C601A-1E11-C8DF-E15C-25C5BE2B355F}"/>
                </a:ext>
              </a:extLst>
            </p:cNvPr>
            <p:cNvSpPr txBox="1"/>
            <p:nvPr/>
          </p:nvSpPr>
          <p:spPr>
            <a:xfrm>
              <a:off x="4723259"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Servers</a:t>
              </a:r>
            </a:p>
          </p:txBody>
        </p:sp>
        <p:sp>
          <p:nvSpPr>
            <p:cNvPr id="1067" name="TextBox 1066">
              <a:extLst>
                <a:ext uri="{FF2B5EF4-FFF2-40B4-BE49-F238E27FC236}">
                  <a16:creationId xmlns:a16="http://schemas.microsoft.com/office/drawing/2014/main" id="{8CF0ED66-34BB-9E2E-4CE0-3E9AA0CAF040}"/>
                </a:ext>
              </a:extLst>
            </p:cNvPr>
            <p:cNvSpPr txBox="1"/>
            <p:nvPr/>
          </p:nvSpPr>
          <p:spPr>
            <a:xfrm>
              <a:off x="6590809"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Compute</a:t>
              </a:r>
            </a:p>
          </p:txBody>
        </p:sp>
        <p:sp>
          <p:nvSpPr>
            <p:cNvPr id="1068" name="TextBox 1067">
              <a:extLst>
                <a:ext uri="{FF2B5EF4-FFF2-40B4-BE49-F238E27FC236}">
                  <a16:creationId xmlns:a16="http://schemas.microsoft.com/office/drawing/2014/main" id="{4661777E-44BA-36D1-7D34-00CA748F5EB4}"/>
                </a:ext>
              </a:extLst>
            </p:cNvPr>
            <p:cNvSpPr txBox="1"/>
            <p:nvPr/>
          </p:nvSpPr>
          <p:spPr>
            <a:xfrm>
              <a:off x="8363605"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Network</a:t>
              </a:r>
            </a:p>
          </p:txBody>
        </p:sp>
        <p:sp>
          <p:nvSpPr>
            <p:cNvPr id="1069" name="TextBox 1068">
              <a:extLst>
                <a:ext uri="{FF2B5EF4-FFF2-40B4-BE49-F238E27FC236}">
                  <a16:creationId xmlns:a16="http://schemas.microsoft.com/office/drawing/2014/main" id="{EE04F69F-8A9F-3E6D-2B04-7FA9CFEA603A}"/>
                </a:ext>
              </a:extLst>
            </p:cNvPr>
            <p:cNvSpPr txBox="1"/>
            <p:nvPr/>
          </p:nvSpPr>
          <p:spPr>
            <a:xfrm>
              <a:off x="10136404" y="5314675"/>
              <a:ext cx="1194060" cy="138500"/>
            </a:xfrm>
            <a:prstGeom prst="rect">
              <a:avLst/>
            </a:prstGeom>
            <a:noFill/>
          </p:spPr>
          <p:txBody>
            <a:bodyPr wrap="square" lIns="0" tIns="0" rIns="0" bIns="0" rtlCol="0">
              <a:spAutoFit/>
            </a:bodyPr>
            <a:lstStyle/>
            <a:p>
              <a:pPr algn="ctr" defTabSz="685783">
                <a:defRPr/>
              </a:pPr>
              <a:r>
                <a:rPr lang="en-US" sz="675" b="1">
                  <a:solidFill>
                    <a:srgbClr val="FFFFFF"/>
                  </a:solidFill>
                  <a:latin typeface="Arial"/>
                </a:rPr>
                <a:t>Storage</a:t>
              </a:r>
            </a:p>
          </p:txBody>
        </p:sp>
        <p:grpSp>
          <p:nvGrpSpPr>
            <p:cNvPr id="1071" name="Group 1070">
              <a:extLst>
                <a:ext uri="{FF2B5EF4-FFF2-40B4-BE49-F238E27FC236}">
                  <a16:creationId xmlns:a16="http://schemas.microsoft.com/office/drawing/2014/main" id="{41080C76-432A-CEC2-5571-D7473AEF3023}"/>
                </a:ext>
              </a:extLst>
            </p:cNvPr>
            <p:cNvGrpSpPr/>
            <p:nvPr/>
          </p:nvGrpSpPr>
          <p:grpSpPr>
            <a:xfrm>
              <a:off x="6371379" y="4373199"/>
              <a:ext cx="1642268" cy="901318"/>
              <a:chOff x="6351501" y="4352879"/>
              <a:chExt cx="1642268" cy="901318"/>
            </a:xfrm>
          </p:grpSpPr>
          <p:sp>
            <p:nvSpPr>
              <p:cNvPr id="1070" name="Rectangle 1069">
                <a:extLst>
                  <a:ext uri="{FF2B5EF4-FFF2-40B4-BE49-F238E27FC236}">
                    <a16:creationId xmlns:a16="http://schemas.microsoft.com/office/drawing/2014/main" id="{83A8F922-5395-C0F6-B686-C97CD20F4558}"/>
                  </a:ext>
                </a:extLst>
              </p:cNvPr>
              <p:cNvSpPr/>
              <p:nvPr/>
            </p:nvSpPr>
            <p:spPr>
              <a:xfrm>
                <a:off x="6361564" y="4365743"/>
                <a:ext cx="1619025" cy="873262"/>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pic>
            <p:nvPicPr>
              <p:cNvPr id="109" name="Picture 108" descr="A picture containing electronics, electronic engineering, computer component, computer hardware&#10;&#10;Description automatically generated">
                <a:extLst>
                  <a:ext uri="{FF2B5EF4-FFF2-40B4-BE49-F238E27FC236}">
                    <a16:creationId xmlns:a16="http://schemas.microsoft.com/office/drawing/2014/main" id="{87FB5C0D-9684-E87B-2E71-7B51EEE2134E}"/>
                  </a:ext>
                </a:extLst>
              </p:cNvPr>
              <p:cNvPicPr>
                <a:picLocks noChangeAspect="1"/>
              </p:cNvPicPr>
              <p:nvPr/>
            </p:nvPicPr>
            <p:blipFill rotWithShape="1">
              <a:blip r:embed="rId10">
                <a:clrChange>
                  <a:clrFrom>
                    <a:srgbClr val="FFFFFF"/>
                  </a:clrFrom>
                  <a:clrTo>
                    <a:srgbClr val="FFFFFF">
                      <a:alpha val="0"/>
                    </a:srgbClr>
                  </a:clrTo>
                </a:clrChange>
              </a:blip>
              <a:srcRect l="8718" t="27703" r="8919" b="27095"/>
              <a:stretch/>
            </p:blipFill>
            <p:spPr>
              <a:xfrm>
                <a:off x="6351501" y="4352879"/>
                <a:ext cx="1642268" cy="901318"/>
              </a:xfrm>
              <a:prstGeom prst="rect">
                <a:avLst/>
              </a:prstGeom>
              <a:effectLst>
                <a:reflection blurRad="6350" stA="15000" endPos="35000" dir="5400000" sy="-100000" algn="bl" rotWithShape="0"/>
              </a:effectLst>
            </p:spPr>
          </p:pic>
        </p:grpSp>
        <p:pic>
          <p:nvPicPr>
            <p:cNvPr id="1048" name="Picture 8" descr="XPS 15 9530">
              <a:extLst>
                <a:ext uri="{FF2B5EF4-FFF2-40B4-BE49-F238E27FC236}">
                  <a16:creationId xmlns:a16="http://schemas.microsoft.com/office/drawing/2014/main" id="{E3BCE512-F6B4-B9DE-7BDF-FE886FA7A2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872" y="4399544"/>
              <a:ext cx="1483647" cy="911965"/>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10" descr="Precision Fixed Workstations">
              <a:extLst>
                <a:ext uri="{FF2B5EF4-FFF2-40B4-BE49-F238E27FC236}">
                  <a16:creationId xmlns:a16="http://schemas.microsoft.com/office/drawing/2014/main" id="{5835DFE8-C2BA-7829-BB8B-64263F79060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38568" y="4134854"/>
              <a:ext cx="1496073" cy="1159453"/>
            </a:xfrm>
            <a:prstGeom prst="rect">
              <a:avLst/>
            </a:prstGeom>
            <a:noFill/>
            <a:extLst>
              <a:ext uri="{909E8E84-426E-40DD-AFC4-6F175D3DCCD1}">
                <a14:hiddenFill xmlns:a14="http://schemas.microsoft.com/office/drawing/2010/main">
                  <a:solidFill>
                    <a:srgbClr val="FFFFFF"/>
                  </a:solidFill>
                </a14:hiddenFill>
              </a:ext>
            </a:extLst>
          </p:spPr>
        </p:pic>
        <p:sp>
          <p:nvSpPr>
            <p:cNvPr id="1072" name="TextBox 1071">
              <a:extLst>
                <a:ext uri="{FF2B5EF4-FFF2-40B4-BE49-F238E27FC236}">
                  <a16:creationId xmlns:a16="http://schemas.microsoft.com/office/drawing/2014/main" id="{999285BA-9469-4CCC-476D-834BC276C0E7}"/>
                </a:ext>
              </a:extLst>
            </p:cNvPr>
            <p:cNvSpPr txBox="1"/>
            <p:nvPr/>
          </p:nvSpPr>
          <p:spPr>
            <a:xfrm>
              <a:off x="4967075" y="4549638"/>
              <a:ext cx="1194060" cy="92333"/>
            </a:xfrm>
            <a:prstGeom prst="rect">
              <a:avLst/>
            </a:prstGeom>
            <a:noFill/>
          </p:spPr>
          <p:txBody>
            <a:bodyPr wrap="square" lIns="0" tIns="0" rIns="0" bIns="0" rtlCol="0">
              <a:spAutoFit/>
            </a:bodyPr>
            <a:lstStyle/>
            <a:p>
              <a:pPr algn="r" defTabSz="685783">
                <a:defRPr/>
              </a:pPr>
              <a:r>
                <a:rPr lang="en-US" sz="450">
                  <a:solidFill>
                    <a:srgbClr val="FFFFFF"/>
                  </a:solidFill>
                  <a:latin typeface="Arial"/>
                </a:rPr>
                <a:t>PowerEdge R-Series</a:t>
              </a:r>
            </a:p>
          </p:txBody>
        </p:sp>
        <p:sp>
          <p:nvSpPr>
            <p:cNvPr id="1074" name="TextBox 1073">
              <a:extLst>
                <a:ext uri="{FF2B5EF4-FFF2-40B4-BE49-F238E27FC236}">
                  <a16:creationId xmlns:a16="http://schemas.microsoft.com/office/drawing/2014/main" id="{F418A677-F1A2-5F76-4A2D-A19043DBCAB4}"/>
                </a:ext>
              </a:extLst>
            </p:cNvPr>
            <p:cNvSpPr txBox="1"/>
            <p:nvPr/>
          </p:nvSpPr>
          <p:spPr>
            <a:xfrm>
              <a:off x="1463426" y="4276657"/>
              <a:ext cx="852865" cy="92333"/>
            </a:xfrm>
            <a:prstGeom prst="rect">
              <a:avLst/>
            </a:prstGeom>
            <a:noFill/>
          </p:spPr>
          <p:txBody>
            <a:bodyPr wrap="square" lIns="0" tIns="0" rIns="0" bIns="0" rtlCol="0">
              <a:spAutoFit/>
            </a:bodyPr>
            <a:lstStyle/>
            <a:p>
              <a:pPr algn="r" defTabSz="685783">
                <a:defRPr/>
              </a:pPr>
              <a:r>
                <a:rPr lang="en-US" sz="450">
                  <a:solidFill>
                    <a:srgbClr val="FFFFFF"/>
                  </a:solidFill>
                  <a:latin typeface="Arial"/>
                </a:rPr>
                <a:t>XPS 15</a:t>
              </a:r>
            </a:p>
          </p:txBody>
        </p:sp>
        <p:sp>
          <p:nvSpPr>
            <p:cNvPr id="1078" name="TextBox 1077">
              <a:extLst>
                <a:ext uri="{FF2B5EF4-FFF2-40B4-BE49-F238E27FC236}">
                  <a16:creationId xmlns:a16="http://schemas.microsoft.com/office/drawing/2014/main" id="{8BB3A53C-17C5-0E9C-885E-F559459D40FD}"/>
                </a:ext>
              </a:extLst>
            </p:cNvPr>
            <p:cNvSpPr txBox="1"/>
            <p:nvPr/>
          </p:nvSpPr>
          <p:spPr>
            <a:xfrm>
              <a:off x="3756917" y="4168980"/>
              <a:ext cx="413752" cy="184665"/>
            </a:xfrm>
            <a:prstGeom prst="rect">
              <a:avLst/>
            </a:prstGeom>
            <a:noFill/>
          </p:spPr>
          <p:txBody>
            <a:bodyPr wrap="square" lIns="0" tIns="0" rIns="0" bIns="0" rtlCol="0" anchor="b">
              <a:spAutoFit/>
            </a:bodyPr>
            <a:lstStyle/>
            <a:p>
              <a:pPr algn="r" defTabSz="685783">
                <a:defRPr/>
              </a:pPr>
              <a:r>
                <a:rPr lang="en-US" sz="450">
                  <a:solidFill>
                    <a:srgbClr val="FFFFFF"/>
                  </a:solidFill>
                  <a:latin typeface="Arial"/>
                </a:rPr>
                <a:t>Precision Series</a:t>
              </a:r>
            </a:p>
          </p:txBody>
        </p:sp>
        <p:sp>
          <p:nvSpPr>
            <p:cNvPr id="1079" name="TextBox 1078">
              <a:extLst>
                <a:ext uri="{FF2B5EF4-FFF2-40B4-BE49-F238E27FC236}">
                  <a16:creationId xmlns:a16="http://schemas.microsoft.com/office/drawing/2014/main" id="{DC3F61E9-2164-5D5B-1725-1C82D4CDDCCF}"/>
                </a:ext>
              </a:extLst>
            </p:cNvPr>
            <p:cNvSpPr txBox="1"/>
            <p:nvPr/>
          </p:nvSpPr>
          <p:spPr>
            <a:xfrm>
              <a:off x="6806406" y="4251120"/>
              <a:ext cx="1203867" cy="92333"/>
            </a:xfrm>
            <a:prstGeom prst="rect">
              <a:avLst/>
            </a:prstGeom>
            <a:noFill/>
          </p:spPr>
          <p:txBody>
            <a:bodyPr wrap="square" lIns="0" tIns="0" rIns="0" bIns="0" rtlCol="0">
              <a:spAutoFit/>
            </a:bodyPr>
            <a:lstStyle/>
            <a:p>
              <a:pPr algn="r" defTabSz="685783">
                <a:defRPr/>
              </a:pPr>
              <a:r>
                <a:rPr lang="en-US" sz="450">
                  <a:solidFill>
                    <a:srgbClr val="FFFFFF"/>
                  </a:solidFill>
                  <a:latin typeface="Arial"/>
                </a:rPr>
                <a:t>PowerEdge XE-Series</a:t>
              </a:r>
            </a:p>
          </p:txBody>
        </p:sp>
        <p:sp>
          <p:nvSpPr>
            <p:cNvPr id="1080" name="TextBox 1079">
              <a:extLst>
                <a:ext uri="{FF2B5EF4-FFF2-40B4-BE49-F238E27FC236}">
                  <a16:creationId xmlns:a16="http://schemas.microsoft.com/office/drawing/2014/main" id="{5B6BB06A-7098-6ADE-557E-715142C655F8}"/>
                </a:ext>
              </a:extLst>
            </p:cNvPr>
            <p:cNvSpPr txBox="1"/>
            <p:nvPr/>
          </p:nvSpPr>
          <p:spPr>
            <a:xfrm>
              <a:off x="8582799" y="4818504"/>
              <a:ext cx="1194060" cy="92333"/>
            </a:xfrm>
            <a:prstGeom prst="rect">
              <a:avLst/>
            </a:prstGeom>
            <a:noFill/>
          </p:spPr>
          <p:txBody>
            <a:bodyPr wrap="square" lIns="0" tIns="0" rIns="0" bIns="0" rtlCol="0">
              <a:spAutoFit/>
            </a:bodyPr>
            <a:lstStyle/>
            <a:p>
              <a:pPr algn="r" defTabSz="685783">
                <a:defRPr/>
              </a:pPr>
              <a:r>
                <a:rPr lang="en-US" sz="450" err="1">
                  <a:solidFill>
                    <a:srgbClr val="FFFFFF"/>
                  </a:solidFill>
                  <a:latin typeface="Arial"/>
                </a:rPr>
                <a:t>PowerSwitch</a:t>
              </a:r>
              <a:r>
                <a:rPr lang="en-US" sz="450">
                  <a:solidFill>
                    <a:srgbClr val="FFFFFF"/>
                  </a:solidFill>
                  <a:latin typeface="Arial"/>
                </a:rPr>
                <a:t> Z-Series</a:t>
              </a:r>
            </a:p>
          </p:txBody>
        </p:sp>
        <p:grpSp>
          <p:nvGrpSpPr>
            <p:cNvPr id="1084" name="Group 1083">
              <a:extLst>
                <a:ext uri="{FF2B5EF4-FFF2-40B4-BE49-F238E27FC236}">
                  <a16:creationId xmlns:a16="http://schemas.microsoft.com/office/drawing/2014/main" id="{99FD9493-89B0-B105-A1BE-BA9A45F1A24C}"/>
                </a:ext>
              </a:extLst>
            </p:cNvPr>
            <p:cNvGrpSpPr/>
            <p:nvPr/>
          </p:nvGrpSpPr>
          <p:grpSpPr>
            <a:xfrm>
              <a:off x="8131857" y="4941758"/>
              <a:ext cx="1657249" cy="327566"/>
              <a:chOff x="11438637" y="3893353"/>
              <a:chExt cx="3746700" cy="740559"/>
            </a:xfrm>
          </p:grpSpPr>
          <p:sp>
            <p:nvSpPr>
              <p:cNvPr id="1085" name="Rectangle 1084">
                <a:extLst>
                  <a:ext uri="{FF2B5EF4-FFF2-40B4-BE49-F238E27FC236}">
                    <a16:creationId xmlns:a16="http://schemas.microsoft.com/office/drawing/2014/main" id="{7B86E397-4ED5-940E-5219-C46DA5337C59}"/>
                  </a:ext>
                </a:extLst>
              </p:cNvPr>
              <p:cNvSpPr/>
              <p:nvPr/>
            </p:nvSpPr>
            <p:spPr>
              <a:xfrm>
                <a:off x="11483706" y="3913066"/>
                <a:ext cx="3656527" cy="69865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pic>
            <p:nvPicPr>
              <p:cNvPr id="1086" name="Picture 1085">
                <a:extLst>
                  <a:ext uri="{FF2B5EF4-FFF2-40B4-BE49-F238E27FC236}">
                    <a16:creationId xmlns:a16="http://schemas.microsoft.com/office/drawing/2014/main" id="{2B871E72-6C5D-7D05-D049-70AC70819BD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1438637" y="3893353"/>
                <a:ext cx="3746700" cy="740559"/>
              </a:xfrm>
              <a:prstGeom prst="rect">
                <a:avLst/>
              </a:prstGeom>
              <a:effectLst>
                <a:reflection blurRad="6350" stA="34000" endPos="25000" dir="5400000" sy="-100000" algn="bl" rotWithShape="0"/>
              </a:effectLst>
            </p:spPr>
          </p:pic>
        </p:grpSp>
        <p:pic>
          <p:nvPicPr>
            <p:cNvPr id="1090" name="Picture 16">
              <a:extLst>
                <a:ext uri="{FF2B5EF4-FFF2-40B4-BE49-F238E27FC236}">
                  <a16:creationId xmlns:a16="http://schemas.microsoft.com/office/drawing/2014/main" id="{F030CDFA-7E5B-A37E-2BD4-04072E7BED0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804373" y="4447324"/>
              <a:ext cx="1854371" cy="379084"/>
            </a:xfrm>
            <a:prstGeom prst="rect">
              <a:avLst/>
            </a:prstGeom>
            <a:noFill/>
            <a:extLst>
              <a:ext uri="{909E8E84-426E-40DD-AFC4-6F175D3DCCD1}">
                <a14:hiddenFill xmlns:a14="http://schemas.microsoft.com/office/drawing/2010/main">
                  <a:solidFill>
                    <a:srgbClr val="FFFFFF"/>
                  </a:solidFill>
                </a14:hiddenFill>
              </a:ext>
            </a:extLst>
          </p:spPr>
        </p:pic>
        <p:sp>
          <p:nvSpPr>
            <p:cNvPr id="1091" name="TextBox 1090">
              <a:extLst>
                <a:ext uri="{FF2B5EF4-FFF2-40B4-BE49-F238E27FC236}">
                  <a16:creationId xmlns:a16="http://schemas.microsoft.com/office/drawing/2014/main" id="{65570F0D-EB75-92C7-2510-746424FD9D18}"/>
                </a:ext>
              </a:extLst>
            </p:cNvPr>
            <p:cNvSpPr txBox="1"/>
            <p:nvPr/>
          </p:nvSpPr>
          <p:spPr>
            <a:xfrm>
              <a:off x="10383538" y="4359426"/>
              <a:ext cx="1194060" cy="92333"/>
            </a:xfrm>
            <a:prstGeom prst="rect">
              <a:avLst/>
            </a:prstGeom>
            <a:noFill/>
          </p:spPr>
          <p:txBody>
            <a:bodyPr wrap="square" lIns="0" tIns="0" rIns="0" bIns="0" rtlCol="0">
              <a:spAutoFit/>
            </a:bodyPr>
            <a:lstStyle/>
            <a:p>
              <a:pPr algn="r" defTabSz="685783">
                <a:defRPr/>
              </a:pPr>
              <a:r>
                <a:rPr lang="en-US" sz="450">
                  <a:solidFill>
                    <a:srgbClr val="FFFFFF"/>
                  </a:solidFill>
                  <a:latin typeface="Arial"/>
                </a:rPr>
                <a:t>ECS</a:t>
              </a:r>
            </a:p>
          </p:txBody>
        </p:sp>
        <p:sp>
          <p:nvSpPr>
            <p:cNvPr id="1092" name="TextBox 1091">
              <a:extLst>
                <a:ext uri="{FF2B5EF4-FFF2-40B4-BE49-F238E27FC236}">
                  <a16:creationId xmlns:a16="http://schemas.microsoft.com/office/drawing/2014/main" id="{8521B56E-3AFD-60D5-B4DB-2E67A871FBDC}"/>
                </a:ext>
              </a:extLst>
            </p:cNvPr>
            <p:cNvSpPr txBox="1"/>
            <p:nvPr/>
          </p:nvSpPr>
          <p:spPr>
            <a:xfrm>
              <a:off x="10383538" y="4844694"/>
              <a:ext cx="1194060" cy="92333"/>
            </a:xfrm>
            <a:prstGeom prst="rect">
              <a:avLst/>
            </a:prstGeom>
            <a:noFill/>
          </p:spPr>
          <p:txBody>
            <a:bodyPr wrap="square" lIns="0" tIns="0" rIns="0" bIns="0" rtlCol="0">
              <a:spAutoFit/>
            </a:bodyPr>
            <a:lstStyle/>
            <a:p>
              <a:pPr algn="r" defTabSz="685783">
                <a:defRPr/>
              </a:pPr>
              <a:r>
                <a:rPr lang="en-US" sz="450" err="1">
                  <a:solidFill>
                    <a:srgbClr val="FFFFFF"/>
                  </a:solidFill>
                  <a:latin typeface="Arial"/>
                </a:rPr>
                <a:t>PowerScale</a:t>
              </a:r>
              <a:endParaRPr lang="en-US" sz="450">
                <a:solidFill>
                  <a:srgbClr val="FFFFFF"/>
                </a:solidFill>
                <a:latin typeface="Arial"/>
              </a:endParaRPr>
            </a:p>
          </p:txBody>
        </p:sp>
      </p:grpSp>
      <p:grpSp>
        <p:nvGrpSpPr>
          <p:cNvPr id="7" name="Group 6">
            <a:extLst>
              <a:ext uri="{FF2B5EF4-FFF2-40B4-BE49-F238E27FC236}">
                <a16:creationId xmlns:a16="http://schemas.microsoft.com/office/drawing/2014/main" id="{81035925-2911-C6C8-B0F0-CF4390BA9E6C}"/>
              </a:ext>
            </a:extLst>
          </p:cNvPr>
          <p:cNvGrpSpPr/>
          <p:nvPr/>
        </p:nvGrpSpPr>
        <p:grpSpPr>
          <a:xfrm>
            <a:off x="285751" y="1489411"/>
            <a:ext cx="8572499" cy="703277"/>
            <a:chOff x="381001" y="1985881"/>
            <a:chExt cx="11429998" cy="937703"/>
          </a:xfrm>
        </p:grpSpPr>
        <p:sp>
          <p:nvSpPr>
            <p:cNvPr id="5" name="Rectangle 4">
              <a:extLst>
                <a:ext uri="{FF2B5EF4-FFF2-40B4-BE49-F238E27FC236}">
                  <a16:creationId xmlns:a16="http://schemas.microsoft.com/office/drawing/2014/main" id="{1F297BF6-9C61-3FFD-A1A5-45E7E3494471}"/>
                </a:ext>
              </a:extLst>
            </p:cNvPr>
            <p:cNvSpPr/>
            <p:nvPr/>
          </p:nvSpPr>
          <p:spPr>
            <a:xfrm>
              <a:off x="381001" y="1985881"/>
              <a:ext cx="365759" cy="935907"/>
            </a:xfrm>
            <a:prstGeom prst="rect">
              <a:avLst/>
            </a:prstGeom>
            <a:solidFill>
              <a:schemeClr val="accent1">
                <a:lumMod val="90000"/>
                <a:lumOff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685783">
                <a:defRPr/>
              </a:pPr>
              <a:r>
                <a:rPr lang="en-US" sz="1050">
                  <a:solidFill>
                    <a:srgbClr val="FFFFFF"/>
                  </a:solidFill>
                  <a:latin typeface="Arial"/>
                </a:rPr>
                <a:t>Use Case</a:t>
              </a:r>
            </a:p>
          </p:txBody>
        </p:sp>
        <p:sp>
          <p:nvSpPr>
            <p:cNvPr id="6" name="Rectangle 5">
              <a:extLst>
                <a:ext uri="{FF2B5EF4-FFF2-40B4-BE49-F238E27FC236}">
                  <a16:creationId xmlns:a16="http://schemas.microsoft.com/office/drawing/2014/main" id="{C0159E79-F9EC-AF48-C85D-32BA86ABA633}"/>
                </a:ext>
              </a:extLst>
            </p:cNvPr>
            <p:cNvSpPr/>
            <p:nvPr/>
          </p:nvSpPr>
          <p:spPr>
            <a:xfrm>
              <a:off x="833120" y="1985881"/>
              <a:ext cx="10977879" cy="937703"/>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endParaRPr lang="en-US" sz="1200">
                <a:solidFill>
                  <a:srgbClr val="0D2155"/>
                </a:solidFill>
                <a:latin typeface="Arial"/>
              </a:endParaRPr>
            </a:p>
          </p:txBody>
        </p:sp>
        <p:sp>
          <p:nvSpPr>
            <p:cNvPr id="114" name="Rectangle 113">
              <a:extLst>
                <a:ext uri="{FF2B5EF4-FFF2-40B4-BE49-F238E27FC236}">
                  <a16:creationId xmlns:a16="http://schemas.microsoft.com/office/drawing/2014/main" id="{18E3419B-A1CD-6172-9608-6A5620BB6DEA}"/>
                </a:ext>
              </a:extLst>
            </p:cNvPr>
            <p:cNvSpPr/>
            <p:nvPr/>
          </p:nvSpPr>
          <p:spPr>
            <a:xfrm>
              <a:off x="988802"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Content creation</a:t>
              </a:r>
            </a:p>
          </p:txBody>
        </p:sp>
        <p:sp>
          <p:nvSpPr>
            <p:cNvPr id="115" name="Rectangle 114">
              <a:extLst>
                <a:ext uri="{FF2B5EF4-FFF2-40B4-BE49-F238E27FC236}">
                  <a16:creationId xmlns:a16="http://schemas.microsoft.com/office/drawing/2014/main" id="{7DAA4122-693C-4492-698B-9CE6B47F6365}"/>
                </a:ext>
              </a:extLst>
            </p:cNvPr>
            <p:cNvSpPr/>
            <p:nvPr/>
          </p:nvSpPr>
          <p:spPr>
            <a:xfrm>
              <a:off x="2779723"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Support assistant </a:t>
              </a:r>
            </a:p>
          </p:txBody>
        </p:sp>
        <p:sp>
          <p:nvSpPr>
            <p:cNvPr id="116" name="Rectangle 115">
              <a:extLst>
                <a:ext uri="{FF2B5EF4-FFF2-40B4-BE49-F238E27FC236}">
                  <a16:creationId xmlns:a16="http://schemas.microsoft.com/office/drawing/2014/main" id="{77FBF07E-B178-89C2-CEBE-9F98A5BF23C7}"/>
                </a:ext>
              </a:extLst>
            </p:cNvPr>
            <p:cNvSpPr/>
            <p:nvPr/>
          </p:nvSpPr>
          <p:spPr>
            <a:xfrm>
              <a:off x="4570644"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Natural</a:t>
              </a:r>
              <a:r>
                <a:rPr lang="en-US" sz="600">
                  <a:solidFill>
                    <a:srgbClr val="FFFFFF"/>
                  </a:solidFill>
                  <a:latin typeface="Arial Nova Light"/>
                </a:rPr>
                <a:t> </a:t>
              </a:r>
              <a:r>
                <a:rPr lang="en-US" sz="1050">
                  <a:solidFill>
                    <a:srgbClr val="FFFFFF"/>
                  </a:solidFill>
                  <a:latin typeface="Arial Nova Light"/>
                </a:rPr>
                <a:t>language search</a:t>
              </a:r>
            </a:p>
          </p:txBody>
        </p:sp>
        <p:sp>
          <p:nvSpPr>
            <p:cNvPr id="117" name="Rectangle 116">
              <a:extLst>
                <a:ext uri="{FF2B5EF4-FFF2-40B4-BE49-F238E27FC236}">
                  <a16:creationId xmlns:a16="http://schemas.microsoft.com/office/drawing/2014/main" id="{CDC6590D-6D43-EF2E-32FD-488CE91FA570}"/>
                </a:ext>
              </a:extLst>
            </p:cNvPr>
            <p:cNvSpPr/>
            <p:nvPr/>
          </p:nvSpPr>
          <p:spPr>
            <a:xfrm>
              <a:off x="6361564"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Design </a:t>
              </a:r>
              <a:br>
                <a:rPr lang="en-US" sz="1050">
                  <a:solidFill>
                    <a:srgbClr val="FFFFFF"/>
                  </a:solidFill>
                  <a:latin typeface="Arial Nova Light"/>
                </a:rPr>
              </a:br>
              <a:r>
                <a:rPr lang="en-US" sz="1050">
                  <a:solidFill>
                    <a:srgbClr val="FFFFFF"/>
                  </a:solidFill>
                  <a:latin typeface="Arial Nova Light"/>
                </a:rPr>
                <a:t>and data creation</a:t>
              </a:r>
            </a:p>
          </p:txBody>
        </p:sp>
        <p:sp>
          <p:nvSpPr>
            <p:cNvPr id="118" name="Rectangle 117">
              <a:extLst>
                <a:ext uri="{FF2B5EF4-FFF2-40B4-BE49-F238E27FC236}">
                  <a16:creationId xmlns:a16="http://schemas.microsoft.com/office/drawing/2014/main" id="{0B29B553-7896-E276-E0DE-85CB41E29E3D}"/>
                </a:ext>
              </a:extLst>
            </p:cNvPr>
            <p:cNvSpPr/>
            <p:nvPr/>
          </p:nvSpPr>
          <p:spPr>
            <a:xfrm>
              <a:off x="8152485"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Code generation</a:t>
              </a:r>
            </a:p>
          </p:txBody>
        </p:sp>
        <p:sp>
          <p:nvSpPr>
            <p:cNvPr id="119" name="Rectangle 118">
              <a:extLst>
                <a:ext uri="{FF2B5EF4-FFF2-40B4-BE49-F238E27FC236}">
                  <a16:creationId xmlns:a16="http://schemas.microsoft.com/office/drawing/2014/main" id="{C87F0EB6-0FA2-CD71-6A14-4D57223D811C}"/>
                </a:ext>
              </a:extLst>
            </p:cNvPr>
            <p:cNvSpPr/>
            <p:nvPr/>
          </p:nvSpPr>
          <p:spPr>
            <a:xfrm>
              <a:off x="9943407" y="2091009"/>
              <a:ext cx="1711909" cy="727449"/>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Document automation</a:t>
              </a:r>
            </a:p>
          </p:txBody>
        </p:sp>
        <p:sp>
          <p:nvSpPr>
            <p:cNvPr id="62" name="Touchscreen" title="Icon of a closed hand with one finger touching a screen">
              <a:extLst>
                <a:ext uri="{FF2B5EF4-FFF2-40B4-BE49-F238E27FC236}">
                  <a16:creationId xmlns:a16="http://schemas.microsoft.com/office/drawing/2014/main" id="{4E2DFF84-5C01-CCF0-5178-5319DFFE9A6D}"/>
                </a:ext>
              </a:extLst>
            </p:cNvPr>
            <p:cNvSpPr>
              <a:spLocks noChangeAspect="1" noEditPoints="1"/>
            </p:cNvSpPr>
            <p:nvPr/>
          </p:nvSpPr>
          <p:spPr bwMode="auto">
            <a:xfrm>
              <a:off x="1155465" y="2257376"/>
              <a:ext cx="420985" cy="39471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95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p>
              <a:pPr defTabSz="685783">
                <a:defRPr/>
              </a:pPr>
              <a:endParaRPr lang="en-US" sz="825">
                <a:gradFill>
                  <a:gsLst>
                    <a:gs pos="0">
                      <a:srgbClr val="505050"/>
                    </a:gs>
                    <a:gs pos="100000">
                      <a:srgbClr val="505050"/>
                    </a:gs>
                  </a:gsLst>
                  <a:lin ang="5400000" scaled="1"/>
                </a:gradFill>
                <a:latin typeface="Arial"/>
              </a:endParaRPr>
            </a:p>
          </p:txBody>
        </p:sp>
        <p:pic>
          <p:nvPicPr>
            <p:cNvPr id="65" name="Graphic 64">
              <a:extLst>
                <a:ext uri="{FF2B5EF4-FFF2-40B4-BE49-F238E27FC236}">
                  <a16:creationId xmlns:a16="http://schemas.microsoft.com/office/drawing/2014/main" id="{49A65F49-47FA-33C7-F8A3-13C267D735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06786" y="2218007"/>
              <a:ext cx="473453" cy="473453"/>
            </a:xfrm>
            <a:prstGeom prst="rect">
              <a:avLst/>
            </a:prstGeom>
          </p:spPr>
        </p:pic>
        <p:pic>
          <p:nvPicPr>
            <p:cNvPr id="68" name="Graphic 67">
              <a:extLst>
                <a:ext uri="{FF2B5EF4-FFF2-40B4-BE49-F238E27FC236}">
                  <a16:creationId xmlns:a16="http://schemas.microsoft.com/office/drawing/2014/main" id="{2E5F920B-1386-2AA7-295F-EAE83CA0F7B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55444" y="2192373"/>
              <a:ext cx="524721" cy="524721"/>
            </a:xfrm>
            <a:prstGeom prst="rect">
              <a:avLst/>
            </a:prstGeom>
          </p:spPr>
        </p:pic>
        <p:sp>
          <p:nvSpPr>
            <p:cNvPr id="71" name="ChatBot_F08B" title="Icon of a robotic chat bubble with a smiley face">
              <a:extLst>
                <a:ext uri="{FF2B5EF4-FFF2-40B4-BE49-F238E27FC236}">
                  <a16:creationId xmlns:a16="http://schemas.microsoft.com/office/drawing/2014/main" id="{4D2F03B6-52AB-83EA-7C64-4F03FD877C0A}"/>
                </a:ext>
              </a:extLst>
            </p:cNvPr>
            <p:cNvSpPr>
              <a:spLocks noChangeAspect="1" noEditPoints="1"/>
            </p:cNvSpPr>
            <p:nvPr/>
          </p:nvSpPr>
          <p:spPr bwMode="auto">
            <a:xfrm>
              <a:off x="2993928" y="2216726"/>
              <a:ext cx="368534" cy="476014"/>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p>
              <a:pPr defTabSz="685783">
                <a:defRPr/>
              </a:pPr>
              <a:endParaRPr lang="en-US" sz="375">
                <a:gradFill>
                  <a:gsLst>
                    <a:gs pos="0">
                      <a:srgbClr val="505050"/>
                    </a:gs>
                    <a:gs pos="100000">
                      <a:srgbClr val="505050"/>
                    </a:gs>
                  </a:gsLst>
                </a:gradFill>
                <a:latin typeface="Arial"/>
              </a:endParaRPr>
            </a:p>
          </p:txBody>
        </p:sp>
        <p:sp>
          <p:nvSpPr>
            <p:cNvPr id="74" name="IoT_Hub" title="Icon of circles connecting to a center circle surrounded by brackets">
              <a:extLst>
                <a:ext uri="{FF2B5EF4-FFF2-40B4-BE49-F238E27FC236}">
                  <a16:creationId xmlns:a16="http://schemas.microsoft.com/office/drawing/2014/main" id="{667812D5-9FDC-9D15-D39F-6008AF316673}"/>
                </a:ext>
              </a:extLst>
            </p:cNvPr>
            <p:cNvSpPr>
              <a:spLocks noChangeAspect="1" noEditPoints="1"/>
            </p:cNvSpPr>
            <p:nvPr/>
          </p:nvSpPr>
          <p:spPr bwMode="auto">
            <a:xfrm>
              <a:off x="6526535" y="2250809"/>
              <a:ext cx="407849" cy="40784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9525" cap="sq">
              <a:solidFill>
                <a:schemeClr val="accent3"/>
              </a:solidFill>
              <a:prstDash val="soli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bodyPr>
            <a:lstStyle/>
            <a:p>
              <a:pPr defTabSz="685783">
                <a:defRPr/>
              </a:pPr>
              <a:endParaRPr lang="en-US" sz="825">
                <a:gradFill>
                  <a:gsLst>
                    <a:gs pos="0">
                      <a:srgbClr val="505050"/>
                    </a:gs>
                    <a:gs pos="100000">
                      <a:srgbClr val="505050"/>
                    </a:gs>
                  </a:gsLst>
                </a:gradFill>
                <a:latin typeface="Arial"/>
              </a:endParaRPr>
            </a:p>
          </p:txBody>
        </p:sp>
        <p:pic>
          <p:nvPicPr>
            <p:cNvPr id="77" name="Graphic 76">
              <a:extLst>
                <a:ext uri="{FF2B5EF4-FFF2-40B4-BE49-F238E27FC236}">
                  <a16:creationId xmlns:a16="http://schemas.microsoft.com/office/drawing/2014/main" id="{B479085E-A6E5-AD44-7964-584A420BD6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25914" y="2263885"/>
              <a:ext cx="381697" cy="381696"/>
            </a:xfrm>
            <a:prstGeom prst="rect">
              <a:avLst/>
            </a:prstGeom>
          </p:spPr>
        </p:pic>
      </p:grpSp>
      <p:grpSp>
        <p:nvGrpSpPr>
          <p:cNvPr id="4" name="Group 3">
            <a:extLst>
              <a:ext uri="{FF2B5EF4-FFF2-40B4-BE49-F238E27FC236}">
                <a16:creationId xmlns:a16="http://schemas.microsoft.com/office/drawing/2014/main" id="{9C046652-A3F4-B798-3A99-CA0323305CE8}"/>
              </a:ext>
            </a:extLst>
          </p:cNvPr>
          <p:cNvGrpSpPr/>
          <p:nvPr/>
        </p:nvGrpSpPr>
        <p:grpSpPr>
          <a:xfrm>
            <a:off x="285751" y="726860"/>
            <a:ext cx="8572499" cy="703277"/>
            <a:chOff x="381001" y="969146"/>
            <a:chExt cx="11429998" cy="937703"/>
          </a:xfrm>
        </p:grpSpPr>
        <p:sp>
          <p:nvSpPr>
            <p:cNvPr id="88" name="Rectangle 87">
              <a:extLst>
                <a:ext uri="{FF2B5EF4-FFF2-40B4-BE49-F238E27FC236}">
                  <a16:creationId xmlns:a16="http://schemas.microsoft.com/office/drawing/2014/main" id="{022178ED-15C1-49BA-7045-0F9EA6D9DA4A}"/>
                </a:ext>
              </a:extLst>
            </p:cNvPr>
            <p:cNvSpPr/>
            <p:nvPr/>
          </p:nvSpPr>
          <p:spPr>
            <a:xfrm>
              <a:off x="381001" y="969146"/>
              <a:ext cx="365759" cy="935907"/>
            </a:xfrm>
            <a:prstGeom prst="rect">
              <a:avLst/>
            </a:prstGeom>
            <a:solidFill>
              <a:schemeClr val="accent1">
                <a:lumMod val="90000"/>
                <a:lumOff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685783">
                <a:defRPr/>
              </a:pPr>
              <a:r>
                <a:rPr lang="en-US" sz="1050">
                  <a:solidFill>
                    <a:srgbClr val="FFFFFF"/>
                  </a:solidFill>
                  <a:latin typeface="Arial"/>
                </a:rPr>
                <a:t>Goal</a:t>
              </a:r>
            </a:p>
          </p:txBody>
        </p:sp>
        <p:sp>
          <p:nvSpPr>
            <p:cNvPr id="89" name="Rectangle 88">
              <a:extLst>
                <a:ext uri="{FF2B5EF4-FFF2-40B4-BE49-F238E27FC236}">
                  <a16:creationId xmlns:a16="http://schemas.microsoft.com/office/drawing/2014/main" id="{07F8E9A2-0CAD-B272-05FC-2C49BE56E775}"/>
                </a:ext>
              </a:extLst>
            </p:cNvPr>
            <p:cNvSpPr/>
            <p:nvPr/>
          </p:nvSpPr>
          <p:spPr>
            <a:xfrm>
              <a:off x="833120" y="969146"/>
              <a:ext cx="10977879" cy="937703"/>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endParaRPr lang="en-US" sz="1200">
                <a:solidFill>
                  <a:srgbClr val="0D2155"/>
                </a:solidFill>
                <a:latin typeface="Arial"/>
              </a:endParaRPr>
            </a:p>
          </p:txBody>
        </p:sp>
        <p:sp>
          <p:nvSpPr>
            <p:cNvPr id="47" name="Rectangle 46">
              <a:extLst>
                <a:ext uri="{FF2B5EF4-FFF2-40B4-BE49-F238E27FC236}">
                  <a16:creationId xmlns:a16="http://schemas.microsoft.com/office/drawing/2014/main" id="{2B40CC2A-F6C8-B131-5746-7836A8D84D02}"/>
                </a:ext>
              </a:extLst>
            </p:cNvPr>
            <p:cNvSpPr/>
            <p:nvPr/>
          </p:nvSpPr>
          <p:spPr>
            <a:xfrm>
              <a:off x="988802" y="1105431"/>
              <a:ext cx="1770284" cy="665135"/>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900">
                  <a:solidFill>
                    <a:srgbClr val="FFFFFF"/>
                  </a:solidFill>
                  <a:latin typeface="Arial"/>
                </a:rPr>
                <a:t>Business strategy and operations management </a:t>
              </a:r>
            </a:p>
          </p:txBody>
        </p:sp>
        <p:sp>
          <p:nvSpPr>
            <p:cNvPr id="49" name="Rectangle 48">
              <a:extLst>
                <a:ext uri="{FF2B5EF4-FFF2-40B4-BE49-F238E27FC236}">
                  <a16:creationId xmlns:a16="http://schemas.microsoft.com/office/drawing/2014/main" id="{2CE70950-564C-9003-82E2-09398B355F69}"/>
                </a:ext>
              </a:extLst>
            </p:cNvPr>
            <p:cNvSpPr/>
            <p:nvPr/>
          </p:nvSpPr>
          <p:spPr>
            <a:xfrm>
              <a:off x="2841936" y="1105431"/>
              <a:ext cx="1770284" cy="665135"/>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900">
                  <a:solidFill>
                    <a:srgbClr val="FFFFFF"/>
                  </a:solidFill>
                  <a:latin typeface="Arial"/>
                </a:rPr>
                <a:t>Product innovation </a:t>
              </a:r>
              <a:br>
                <a:rPr lang="en-US" sz="900">
                  <a:solidFill>
                    <a:srgbClr val="FFFFFF"/>
                  </a:solidFill>
                  <a:latin typeface="Arial"/>
                </a:rPr>
              </a:br>
              <a:r>
                <a:rPr lang="en-US" sz="900">
                  <a:solidFill>
                    <a:srgbClr val="FFFFFF"/>
                  </a:solidFill>
                  <a:latin typeface="Arial"/>
                </a:rPr>
                <a:t>and R&amp;D</a:t>
              </a:r>
            </a:p>
          </p:txBody>
        </p:sp>
        <p:sp>
          <p:nvSpPr>
            <p:cNvPr id="50" name="Rectangle 49">
              <a:extLst>
                <a:ext uri="{FF2B5EF4-FFF2-40B4-BE49-F238E27FC236}">
                  <a16:creationId xmlns:a16="http://schemas.microsoft.com/office/drawing/2014/main" id="{2A902F19-800C-5C27-B790-FCC09A13E1A6}"/>
                </a:ext>
              </a:extLst>
            </p:cNvPr>
            <p:cNvSpPr/>
            <p:nvPr/>
          </p:nvSpPr>
          <p:spPr>
            <a:xfrm>
              <a:off x="4695069" y="1105431"/>
              <a:ext cx="1770284" cy="665135"/>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900">
                  <a:solidFill>
                    <a:srgbClr val="FFFFFF"/>
                  </a:solidFill>
                  <a:latin typeface="Arial"/>
                </a:rPr>
                <a:t>Manufacturing and </a:t>
              </a:r>
              <a:br>
                <a:rPr lang="en-US" sz="900">
                  <a:solidFill>
                    <a:srgbClr val="FFFFFF"/>
                  </a:solidFill>
                  <a:latin typeface="Arial"/>
                </a:rPr>
              </a:br>
              <a:r>
                <a:rPr lang="en-US" sz="900">
                  <a:solidFill>
                    <a:srgbClr val="FFFFFF"/>
                  </a:solidFill>
                  <a:latin typeface="Arial"/>
                </a:rPr>
                <a:t>supply chain </a:t>
              </a:r>
            </a:p>
          </p:txBody>
        </p:sp>
        <p:sp>
          <p:nvSpPr>
            <p:cNvPr id="51" name="Rectangle 50">
              <a:extLst>
                <a:ext uri="{FF2B5EF4-FFF2-40B4-BE49-F238E27FC236}">
                  <a16:creationId xmlns:a16="http://schemas.microsoft.com/office/drawing/2014/main" id="{5D041D66-2ACA-DF2C-E67E-3E0F68577E53}"/>
                </a:ext>
              </a:extLst>
            </p:cNvPr>
            <p:cNvSpPr/>
            <p:nvPr/>
          </p:nvSpPr>
          <p:spPr>
            <a:xfrm>
              <a:off x="6548203" y="1105431"/>
              <a:ext cx="1770284" cy="665135"/>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900">
                  <a:solidFill>
                    <a:srgbClr val="FFFFFF"/>
                  </a:solidFill>
                  <a:latin typeface="Arial"/>
                </a:rPr>
                <a:t>Marketing, sales </a:t>
              </a:r>
              <a:br>
                <a:rPr lang="en-US" sz="900">
                  <a:solidFill>
                    <a:srgbClr val="FFFFFF"/>
                  </a:solidFill>
                  <a:latin typeface="Arial"/>
                </a:rPr>
              </a:br>
              <a:r>
                <a:rPr lang="en-US" sz="900">
                  <a:solidFill>
                    <a:srgbClr val="FFFFFF"/>
                  </a:solidFill>
                  <a:latin typeface="Arial"/>
                </a:rPr>
                <a:t>and customer service </a:t>
              </a:r>
            </a:p>
          </p:txBody>
        </p:sp>
        <p:sp>
          <p:nvSpPr>
            <p:cNvPr id="53" name="Rectangle 52">
              <a:extLst>
                <a:ext uri="{FF2B5EF4-FFF2-40B4-BE49-F238E27FC236}">
                  <a16:creationId xmlns:a16="http://schemas.microsoft.com/office/drawing/2014/main" id="{A710FEF1-F7C2-5F3A-5F30-628D2A080AD9}"/>
                </a:ext>
              </a:extLst>
            </p:cNvPr>
            <p:cNvSpPr/>
            <p:nvPr/>
          </p:nvSpPr>
          <p:spPr>
            <a:xfrm>
              <a:off x="8401336" y="1105431"/>
              <a:ext cx="1770284" cy="665135"/>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900">
                  <a:solidFill>
                    <a:srgbClr val="FFFFFF"/>
                  </a:solidFill>
                  <a:latin typeface="Arial"/>
                </a:rPr>
                <a:t>IT, HR and Finance</a:t>
              </a:r>
            </a:p>
          </p:txBody>
        </p:sp>
        <p:sp>
          <p:nvSpPr>
            <p:cNvPr id="55" name="Rectangle 54">
              <a:extLst>
                <a:ext uri="{FF2B5EF4-FFF2-40B4-BE49-F238E27FC236}">
                  <a16:creationId xmlns:a16="http://schemas.microsoft.com/office/drawing/2014/main" id="{4D18EDD8-834A-9C4B-0E7C-97AE32ADCD7E}"/>
                </a:ext>
              </a:extLst>
            </p:cNvPr>
            <p:cNvSpPr/>
            <p:nvPr/>
          </p:nvSpPr>
          <p:spPr>
            <a:xfrm>
              <a:off x="10254478" y="1105430"/>
              <a:ext cx="662130" cy="290641"/>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825">
                  <a:solidFill>
                    <a:srgbClr val="FFFFFF"/>
                  </a:solidFill>
                  <a:latin typeface="Arial"/>
                </a:rPr>
                <a:t>Users</a:t>
              </a:r>
            </a:p>
          </p:txBody>
        </p:sp>
        <p:sp>
          <p:nvSpPr>
            <p:cNvPr id="56" name="Rectangle 55">
              <a:extLst>
                <a:ext uri="{FF2B5EF4-FFF2-40B4-BE49-F238E27FC236}">
                  <a16:creationId xmlns:a16="http://schemas.microsoft.com/office/drawing/2014/main" id="{48A9D416-1CC6-079C-86FE-1848A0D23EB7}"/>
                </a:ext>
              </a:extLst>
            </p:cNvPr>
            <p:cNvSpPr/>
            <p:nvPr/>
          </p:nvSpPr>
          <p:spPr>
            <a:xfrm>
              <a:off x="10254478" y="1479923"/>
              <a:ext cx="662130" cy="290641"/>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825">
                  <a:solidFill>
                    <a:srgbClr val="FFFFFF"/>
                  </a:solidFill>
                  <a:latin typeface="Arial"/>
                </a:rPr>
                <a:t>Dataset</a:t>
              </a:r>
            </a:p>
          </p:txBody>
        </p:sp>
        <p:sp>
          <p:nvSpPr>
            <p:cNvPr id="83" name="Rectangle 82">
              <a:extLst>
                <a:ext uri="{FF2B5EF4-FFF2-40B4-BE49-F238E27FC236}">
                  <a16:creationId xmlns:a16="http://schemas.microsoft.com/office/drawing/2014/main" id="{19E44EAF-FC21-A776-9601-ED784DA14435}"/>
                </a:ext>
              </a:extLst>
            </p:cNvPr>
            <p:cNvSpPr/>
            <p:nvPr/>
          </p:nvSpPr>
          <p:spPr>
            <a:xfrm>
              <a:off x="10993186" y="1105430"/>
              <a:ext cx="662130" cy="290641"/>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825">
                  <a:solidFill>
                    <a:srgbClr val="FFFFFF"/>
                  </a:solidFill>
                  <a:latin typeface="Arial"/>
                </a:rPr>
                <a:t>Location</a:t>
              </a:r>
            </a:p>
          </p:txBody>
        </p:sp>
        <p:sp>
          <p:nvSpPr>
            <p:cNvPr id="93" name="Rectangle 92">
              <a:extLst>
                <a:ext uri="{FF2B5EF4-FFF2-40B4-BE49-F238E27FC236}">
                  <a16:creationId xmlns:a16="http://schemas.microsoft.com/office/drawing/2014/main" id="{36988E11-0512-C7C8-CCF8-8F76315CE662}"/>
                </a:ext>
              </a:extLst>
            </p:cNvPr>
            <p:cNvSpPr/>
            <p:nvPr/>
          </p:nvSpPr>
          <p:spPr>
            <a:xfrm>
              <a:off x="10993186" y="1479923"/>
              <a:ext cx="662130" cy="290641"/>
            </a:xfrm>
            <a:prstGeom prst="rect">
              <a:avLst/>
            </a:prstGeom>
            <a:solidFill>
              <a:srgbClr val="0956A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sz="825">
                  <a:solidFill>
                    <a:srgbClr val="FFFFFF"/>
                  </a:solidFill>
                  <a:latin typeface="Arial"/>
                </a:rPr>
                <a:t>•••</a:t>
              </a:r>
            </a:p>
          </p:txBody>
        </p:sp>
      </p:grpSp>
      <p:cxnSp>
        <p:nvCxnSpPr>
          <p:cNvPr id="1096" name="Connector: Elbow 1095">
            <a:extLst>
              <a:ext uri="{FF2B5EF4-FFF2-40B4-BE49-F238E27FC236}">
                <a16:creationId xmlns:a16="http://schemas.microsoft.com/office/drawing/2014/main" id="{7D828E1E-184F-0E51-1344-8C6E0C76CB42}"/>
              </a:ext>
            </a:extLst>
          </p:cNvPr>
          <p:cNvCxnSpPr>
            <a:cxnSpLocks/>
          </p:cNvCxnSpPr>
          <p:nvPr/>
        </p:nvCxnSpPr>
        <p:spPr>
          <a:xfrm>
            <a:off x="8858249" y="1122052"/>
            <a:ext cx="9525" cy="532967"/>
          </a:xfrm>
          <a:prstGeom prst="bentConnector3">
            <a:avLst>
              <a:gd name="adj1" fmla="val 1155000"/>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8" name="Connector: Elbow 1097">
            <a:extLst>
              <a:ext uri="{FF2B5EF4-FFF2-40B4-BE49-F238E27FC236}">
                <a16:creationId xmlns:a16="http://schemas.microsoft.com/office/drawing/2014/main" id="{F1F1BC8D-0DC3-19CD-B633-E97B4357B1F4}"/>
              </a:ext>
            </a:extLst>
          </p:cNvPr>
          <p:cNvCxnSpPr>
            <a:cxnSpLocks/>
          </p:cNvCxnSpPr>
          <p:nvPr/>
        </p:nvCxnSpPr>
        <p:spPr>
          <a:xfrm>
            <a:off x="8858249" y="1884612"/>
            <a:ext cx="9525" cy="532967"/>
          </a:xfrm>
          <a:prstGeom prst="bentConnector3">
            <a:avLst>
              <a:gd name="adj1" fmla="val 1155000"/>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99" name="Connector: Elbow 1098">
            <a:extLst>
              <a:ext uri="{FF2B5EF4-FFF2-40B4-BE49-F238E27FC236}">
                <a16:creationId xmlns:a16="http://schemas.microsoft.com/office/drawing/2014/main" id="{3F0D9B4A-E3E2-6A0C-2FB2-449EB78FAF8E}"/>
              </a:ext>
            </a:extLst>
          </p:cNvPr>
          <p:cNvCxnSpPr>
            <a:cxnSpLocks/>
          </p:cNvCxnSpPr>
          <p:nvPr/>
        </p:nvCxnSpPr>
        <p:spPr>
          <a:xfrm>
            <a:off x="8858249" y="2645338"/>
            <a:ext cx="9525" cy="532967"/>
          </a:xfrm>
          <a:prstGeom prst="bentConnector3">
            <a:avLst>
              <a:gd name="adj1" fmla="val 1155000"/>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61410E4-768E-A8E2-01B4-1D26BE10E22D}"/>
              </a:ext>
            </a:extLst>
          </p:cNvPr>
          <p:cNvGrpSpPr/>
          <p:nvPr/>
        </p:nvGrpSpPr>
        <p:grpSpPr>
          <a:xfrm>
            <a:off x="285751" y="2251963"/>
            <a:ext cx="8572499" cy="703277"/>
            <a:chOff x="381001" y="3002617"/>
            <a:chExt cx="11429998" cy="937703"/>
          </a:xfrm>
        </p:grpSpPr>
        <p:sp>
          <p:nvSpPr>
            <p:cNvPr id="15" name="Rectangle 14">
              <a:extLst>
                <a:ext uri="{FF2B5EF4-FFF2-40B4-BE49-F238E27FC236}">
                  <a16:creationId xmlns:a16="http://schemas.microsoft.com/office/drawing/2014/main" id="{2B7B32C6-FCF4-46D5-83F9-F2A2C81ED935}"/>
                </a:ext>
              </a:extLst>
            </p:cNvPr>
            <p:cNvSpPr/>
            <p:nvPr/>
          </p:nvSpPr>
          <p:spPr>
            <a:xfrm>
              <a:off x="381001" y="3002617"/>
              <a:ext cx="365759" cy="935907"/>
            </a:xfrm>
            <a:prstGeom prst="rect">
              <a:avLst/>
            </a:prstGeom>
            <a:solidFill>
              <a:schemeClr val="accent1">
                <a:lumMod val="90000"/>
                <a:lumOff val="1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685783">
                <a:defRPr/>
              </a:pPr>
              <a:r>
                <a:rPr lang="en-US" sz="1050">
                  <a:solidFill>
                    <a:srgbClr val="FFFFFF"/>
                  </a:solidFill>
                  <a:latin typeface="Arial"/>
                </a:rPr>
                <a:t>Patterns</a:t>
              </a:r>
            </a:p>
          </p:txBody>
        </p:sp>
        <p:sp>
          <p:nvSpPr>
            <p:cNvPr id="16" name="Rectangle 15">
              <a:extLst>
                <a:ext uri="{FF2B5EF4-FFF2-40B4-BE49-F238E27FC236}">
                  <a16:creationId xmlns:a16="http://schemas.microsoft.com/office/drawing/2014/main" id="{FD75449D-CFFB-4A20-7ECF-95E7FC033EDC}"/>
                </a:ext>
              </a:extLst>
            </p:cNvPr>
            <p:cNvSpPr/>
            <p:nvPr/>
          </p:nvSpPr>
          <p:spPr>
            <a:xfrm>
              <a:off x="833120" y="3002617"/>
              <a:ext cx="10977879" cy="937703"/>
            </a:xfrm>
            <a:prstGeom prst="rect">
              <a:avLst/>
            </a:prstGeom>
            <a:solidFill>
              <a:srgbClr val="0B316D"/>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endParaRPr lang="en-US" sz="1200">
                <a:solidFill>
                  <a:srgbClr val="0D2155"/>
                </a:solidFill>
                <a:latin typeface="Arial"/>
              </a:endParaRPr>
            </a:p>
          </p:txBody>
        </p:sp>
        <p:sp>
          <p:nvSpPr>
            <p:cNvPr id="1027" name="Rectangle 1026">
              <a:extLst>
                <a:ext uri="{FF2B5EF4-FFF2-40B4-BE49-F238E27FC236}">
                  <a16:creationId xmlns:a16="http://schemas.microsoft.com/office/drawing/2014/main" id="{F5A28B57-E24D-822D-473C-D22B219AC63E}"/>
                </a:ext>
              </a:extLst>
            </p:cNvPr>
            <p:cNvSpPr/>
            <p:nvPr/>
          </p:nvSpPr>
          <p:spPr>
            <a:xfrm>
              <a:off x="988801" y="3138901"/>
              <a:ext cx="2594584" cy="66513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Pre-trained model </a:t>
              </a:r>
              <a:br>
                <a:rPr lang="en-US" sz="1050">
                  <a:solidFill>
                    <a:srgbClr val="FFFFFF"/>
                  </a:solidFill>
                  <a:latin typeface="Arial Nova Light"/>
                </a:rPr>
              </a:br>
              <a:r>
                <a:rPr lang="en-US" sz="1050">
                  <a:solidFill>
                    <a:srgbClr val="FFFFFF"/>
                  </a:solidFill>
                  <a:latin typeface="Arial Nova Light"/>
                </a:rPr>
                <a:t>/ Inferencing</a:t>
              </a:r>
            </a:p>
          </p:txBody>
        </p:sp>
        <p:sp>
          <p:nvSpPr>
            <p:cNvPr id="1028" name="Rectangle 1027">
              <a:extLst>
                <a:ext uri="{FF2B5EF4-FFF2-40B4-BE49-F238E27FC236}">
                  <a16:creationId xmlns:a16="http://schemas.microsoft.com/office/drawing/2014/main" id="{CFD71F81-E2C6-8DF9-12AE-597FC9E49D08}"/>
                </a:ext>
              </a:extLst>
            </p:cNvPr>
            <p:cNvSpPr/>
            <p:nvPr/>
          </p:nvSpPr>
          <p:spPr>
            <a:xfrm>
              <a:off x="3679444" y="3138901"/>
              <a:ext cx="2594584" cy="66513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Model Augmentation</a:t>
              </a:r>
            </a:p>
          </p:txBody>
        </p:sp>
        <p:sp>
          <p:nvSpPr>
            <p:cNvPr id="1030" name="Rectangle 1029">
              <a:extLst>
                <a:ext uri="{FF2B5EF4-FFF2-40B4-BE49-F238E27FC236}">
                  <a16:creationId xmlns:a16="http://schemas.microsoft.com/office/drawing/2014/main" id="{40D9AE0E-DD2C-AB0F-C76E-E3AB9EE4F486}"/>
                </a:ext>
              </a:extLst>
            </p:cNvPr>
            <p:cNvSpPr/>
            <p:nvPr/>
          </p:nvSpPr>
          <p:spPr>
            <a:xfrm>
              <a:off x="6370088" y="3138901"/>
              <a:ext cx="2594584" cy="66513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Fine-tuning</a:t>
              </a:r>
            </a:p>
          </p:txBody>
        </p:sp>
        <p:sp>
          <p:nvSpPr>
            <p:cNvPr id="1031" name="Rectangle 1030">
              <a:extLst>
                <a:ext uri="{FF2B5EF4-FFF2-40B4-BE49-F238E27FC236}">
                  <a16:creationId xmlns:a16="http://schemas.microsoft.com/office/drawing/2014/main" id="{D9F3C55C-781A-A51D-6080-3E9F97061D68}"/>
                </a:ext>
              </a:extLst>
            </p:cNvPr>
            <p:cNvSpPr/>
            <p:nvPr/>
          </p:nvSpPr>
          <p:spPr>
            <a:xfrm>
              <a:off x="9060732" y="3138901"/>
              <a:ext cx="2594584" cy="665135"/>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548640" tIns="0" rIns="0" bIns="0" rtlCol="0" anchor="ctr"/>
            <a:lstStyle/>
            <a:p>
              <a:pPr defTabSz="685783">
                <a:defRPr/>
              </a:pPr>
              <a:r>
                <a:rPr lang="en-US" sz="1050">
                  <a:solidFill>
                    <a:srgbClr val="FFFFFF"/>
                  </a:solidFill>
                  <a:latin typeface="Arial Nova Light"/>
                </a:rPr>
                <a:t>Model training </a:t>
              </a:r>
            </a:p>
          </p:txBody>
        </p:sp>
        <p:pic>
          <p:nvPicPr>
            <p:cNvPr id="1118" name="Picture 1117" descr="A screen shot of a computer&#10;&#10;Description automatically generated">
              <a:extLst>
                <a:ext uri="{FF2B5EF4-FFF2-40B4-BE49-F238E27FC236}">
                  <a16:creationId xmlns:a16="http://schemas.microsoft.com/office/drawing/2014/main" id="{A55D1D80-A79A-DC1C-CB5C-507CE201D16A}"/>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1103101" y="3221195"/>
              <a:ext cx="488023" cy="500547"/>
            </a:xfrm>
            <a:prstGeom prst="rect">
              <a:avLst/>
            </a:prstGeom>
          </p:spPr>
        </p:pic>
        <p:grpSp>
          <p:nvGrpSpPr>
            <p:cNvPr id="1123" name="Group 1122">
              <a:extLst>
                <a:ext uri="{FF2B5EF4-FFF2-40B4-BE49-F238E27FC236}">
                  <a16:creationId xmlns:a16="http://schemas.microsoft.com/office/drawing/2014/main" id="{E6B0041D-108C-673A-073E-91D1DDFB1ACF}"/>
                </a:ext>
              </a:extLst>
            </p:cNvPr>
            <p:cNvGrpSpPr/>
            <p:nvPr/>
          </p:nvGrpSpPr>
          <p:grpSpPr>
            <a:xfrm>
              <a:off x="3800104" y="3221195"/>
              <a:ext cx="488023" cy="500547"/>
              <a:chOff x="-869024" y="2630283"/>
              <a:chExt cx="670560" cy="687769"/>
            </a:xfrm>
          </p:grpSpPr>
          <p:pic>
            <p:nvPicPr>
              <p:cNvPr id="1124" name="Picture 1123" descr="A screen shot of a computer&#10;&#10;Description automatically generated">
                <a:extLst>
                  <a:ext uri="{FF2B5EF4-FFF2-40B4-BE49-F238E27FC236}">
                    <a16:creationId xmlns:a16="http://schemas.microsoft.com/office/drawing/2014/main" id="{A88A7E68-5235-862F-B762-AD7561FD892F}"/>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1125" name="Oval 1124">
                <a:extLst>
                  <a:ext uri="{FF2B5EF4-FFF2-40B4-BE49-F238E27FC236}">
                    <a16:creationId xmlns:a16="http://schemas.microsoft.com/office/drawing/2014/main" id="{CBDC3759-AABE-D297-BC24-3D5169DE24ED}"/>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pic>
            <p:nvPicPr>
              <p:cNvPr id="1126" name="Graphic 1125">
                <a:extLst>
                  <a:ext uri="{FF2B5EF4-FFF2-40B4-BE49-F238E27FC236}">
                    <a16:creationId xmlns:a16="http://schemas.microsoft.com/office/drawing/2014/main" id="{81DFB9B0-7818-09FD-29F3-D2F110C6A4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34412" y="2873499"/>
                <a:ext cx="201336" cy="201336"/>
              </a:xfrm>
              <a:prstGeom prst="rect">
                <a:avLst/>
              </a:prstGeom>
            </p:spPr>
          </p:pic>
        </p:grpSp>
        <p:grpSp>
          <p:nvGrpSpPr>
            <p:cNvPr id="1127" name="Group 1126">
              <a:extLst>
                <a:ext uri="{FF2B5EF4-FFF2-40B4-BE49-F238E27FC236}">
                  <a16:creationId xmlns:a16="http://schemas.microsoft.com/office/drawing/2014/main" id="{AC9C2C20-345F-7686-F576-CA6CCC2C9EAE}"/>
                </a:ext>
              </a:extLst>
            </p:cNvPr>
            <p:cNvGrpSpPr/>
            <p:nvPr/>
          </p:nvGrpSpPr>
          <p:grpSpPr>
            <a:xfrm>
              <a:off x="6482043" y="3221195"/>
              <a:ext cx="488023" cy="500547"/>
              <a:chOff x="-869024" y="2630283"/>
              <a:chExt cx="670560" cy="687769"/>
            </a:xfrm>
          </p:grpSpPr>
          <p:pic>
            <p:nvPicPr>
              <p:cNvPr id="1128" name="Picture 1127" descr="A screen shot of a computer&#10;&#10;Description automatically generated">
                <a:extLst>
                  <a:ext uri="{FF2B5EF4-FFF2-40B4-BE49-F238E27FC236}">
                    <a16:creationId xmlns:a16="http://schemas.microsoft.com/office/drawing/2014/main" id="{01D2C141-15D6-C458-DC57-78AFD5EDF0DE}"/>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1129" name="Oval 1128">
                <a:extLst>
                  <a:ext uri="{FF2B5EF4-FFF2-40B4-BE49-F238E27FC236}">
                    <a16:creationId xmlns:a16="http://schemas.microsoft.com/office/drawing/2014/main" id="{BA7C7C97-6212-3FFD-C982-4834DCD07707}"/>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pic>
            <p:nvPicPr>
              <p:cNvPr id="1130" name="Graphic 1129">
                <a:extLst>
                  <a:ext uri="{FF2B5EF4-FFF2-40B4-BE49-F238E27FC236}">
                    <a16:creationId xmlns:a16="http://schemas.microsoft.com/office/drawing/2014/main" id="{7240FEAE-3A42-9579-1620-850C727095A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634412" y="2873500"/>
                <a:ext cx="201336" cy="201336"/>
              </a:xfrm>
              <a:prstGeom prst="rect">
                <a:avLst/>
              </a:prstGeom>
            </p:spPr>
          </p:pic>
        </p:grpSp>
        <p:grpSp>
          <p:nvGrpSpPr>
            <p:cNvPr id="1131" name="Group 1130">
              <a:extLst>
                <a:ext uri="{FF2B5EF4-FFF2-40B4-BE49-F238E27FC236}">
                  <a16:creationId xmlns:a16="http://schemas.microsoft.com/office/drawing/2014/main" id="{646A4720-6BF4-3683-A797-0723DBD0ABD6}"/>
                </a:ext>
              </a:extLst>
            </p:cNvPr>
            <p:cNvGrpSpPr/>
            <p:nvPr/>
          </p:nvGrpSpPr>
          <p:grpSpPr>
            <a:xfrm>
              <a:off x="9166328" y="3221195"/>
              <a:ext cx="488023" cy="500547"/>
              <a:chOff x="-869024" y="2630283"/>
              <a:chExt cx="670560" cy="687769"/>
            </a:xfrm>
          </p:grpSpPr>
          <p:pic>
            <p:nvPicPr>
              <p:cNvPr id="1132" name="Picture 1131" descr="A screen shot of a computer&#10;&#10;Description automatically generated">
                <a:extLst>
                  <a:ext uri="{FF2B5EF4-FFF2-40B4-BE49-F238E27FC236}">
                    <a16:creationId xmlns:a16="http://schemas.microsoft.com/office/drawing/2014/main" id="{5351AF7A-08D8-B8E8-D855-34910A99A8C7}"/>
                  </a:ext>
                </a:extLst>
              </p:cNvPr>
              <p:cNvPicPr>
                <a:picLocks noChangeAspect="1"/>
              </p:cNvPicPr>
              <p:nvPr/>
            </p:nvPicPr>
            <p:blipFill rotWithShape="1">
              <a:blip r:embed="rId21" cstate="hqprint">
                <a:clrChange>
                  <a:clrFrom>
                    <a:srgbClr val="FFFFFF"/>
                  </a:clrFrom>
                  <a:clrTo>
                    <a:srgbClr val="FFFFFF">
                      <a:alpha val="0"/>
                    </a:srgbClr>
                  </a:clrTo>
                </a:clrChange>
                <a:extLst>
                  <a:ext uri="{28A0092B-C50C-407E-A947-70E740481C1C}">
                    <a14:useLocalDpi xmlns:a14="http://schemas.microsoft.com/office/drawing/2010/main"/>
                  </a:ext>
                </a:extLst>
              </a:blip>
              <a:srcRect l="31802" t="20257" r="31720" b="25379"/>
              <a:stretch/>
            </p:blipFill>
            <p:spPr>
              <a:xfrm>
                <a:off x="-869024" y="2630283"/>
                <a:ext cx="670560" cy="687769"/>
              </a:xfrm>
              <a:prstGeom prst="rect">
                <a:avLst/>
              </a:prstGeom>
            </p:spPr>
          </p:pic>
          <p:sp>
            <p:nvSpPr>
              <p:cNvPr id="1133" name="Oval 1132">
                <a:extLst>
                  <a:ext uri="{FF2B5EF4-FFF2-40B4-BE49-F238E27FC236}">
                    <a16:creationId xmlns:a16="http://schemas.microsoft.com/office/drawing/2014/main" id="{BC827085-3216-873D-F310-5AA6645D3193}"/>
                  </a:ext>
                </a:extLst>
              </p:cNvPr>
              <p:cNvSpPr/>
              <p:nvPr/>
            </p:nvSpPr>
            <p:spPr>
              <a:xfrm>
                <a:off x="-728297" y="2779614"/>
                <a:ext cx="389107" cy="389107"/>
              </a:xfrm>
              <a:prstGeom prst="ellipse">
                <a:avLst/>
              </a:prstGeom>
              <a:solidFill>
                <a:schemeClr val="accent1"/>
              </a:solidFill>
              <a:ln w="9525">
                <a:solidFill>
                  <a:srgbClr val="5E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pic>
            <p:nvPicPr>
              <p:cNvPr id="1134" name="Graphic 1133">
                <a:extLst>
                  <a:ext uri="{FF2B5EF4-FFF2-40B4-BE49-F238E27FC236}">
                    <a16:creationId xmlns:a16="http://schemas.microsoft.com/office/drawing/2014/main" id="{91E313D7-D0CF-AF3D-49C8-921306E1788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34412" y="2873500"/>
                <a:ext cx="201336" cy="201336"/>
              </a:xfrm>
              <a:prstGeom prst="rect">
                <a:avLst/>
              </a:prstGeom>
            </p:spPr>
          </p:pic>
        </p:grpSp>
      </p:grpSp>
    </p:spTree>
    <p:extLst>
      <p:ext uri="{BB962C8B-B14F-4D97-AF65-F5344CB8AC3E}">
        <p14:creationId xmlns:p14="http://schemas.microsoft.com/office/powerpoint/2010/main" val="144444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96"/>
                                        </p:tgtEl>
                                        <p:attrNameLst>
                                          <p:attrName>style.visibility</p:attrName>
                                        </p:attrNameLst>
                                      </p:cBhvr>
                                      <p:to>
                                        <p:strVal val="visible"/>
                                      </p:to>
                                    </p:set>
                                    <p:animEffect transition="in" filter="wipe(up)">
                                      <p:cBhvr>
                                        <p:cTn id="12" dur="500"/>
                                        <p:tgtEl>
                                          <p:spTgt spid="109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098"/>
                                        </p:tgtEl>
                                        <p:attrNameLst>
                                          <p:attrName>style.visibility</p:attrName>
                                        </p:attrNameLst>
                                      </p:cBhvr>
                                      <p:to>
                                        <p:strVal val="visible"/>
                                      </p:to>
                                    </p:set>
                                    <p:animEffect transition="in" filter="wipe(up)">
                                      <p:cBhvr>
                                        <p:cTn id="21" dur="500"/>
                                        <p:tgtEl>
                                          <p:spTgt spid="109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99"/>
                                        </p:tgtEl>
                                        <p:attrNameLst>
                                          <p:attrName>style.visibility</p:attrName>
                                        </p:attrNameLst>
                                      </p:cBhvr>
                                      <p:to>
                                        <p:strVal val="visible"/>
                                      </p:to>
                                    </p:set>
                                    <p:animEffect transition="in" filter="wipe(up)">
                                      <p:cBhvr>
                                        <p:cTn id="30" dur="500"/>
                                        <p:tgtEl>
                                          <p:spTgt spid="109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783759-BC23-1CE3-A5F1-231AB53054EF}"/>
              </a:ext>
            </a:extLst>
          </p:cNvPr>
          <p:cNvPicPr>
            <a:picLocks noChangeAspect="1"/>
          </p:cNvPicPr>
          <p:nvPr/>
        </p:nvPicPr>
        <p:blipFill>
          <a:blip r:embed="rId3"/>
          <a:stretch>
            <a:fillRect/>
          </a:stretch>
        </p:blipFill>
        <p:spPr>
          <a:xfrm>
            <a:off x="0" y="0"/>
            <a:ext cx="9144000" cy="5083833"/>
          </a:xfrm>
          <a:prstGeom prst="rect">
            <a:avLst/>
          </a:prstGeom>
          <a:noFill/>
        </p:spPr>
      </p:pic>
    </p:spTree>
    <p:extLst>
      <p:ext uri="{BB962C8B-B14F-4D97-AF65-F5344CB8AC3E}">
        <p14:creationId xmlns:p14="http://schemas.microsoft.com/office/powerpoint/2010/main" val="166604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D64A3B49-AAF6-62FC-5C02-C4117E9D1E0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0" y="10"/>
            <a:ext cx="9143980" cy="5143490"/>
          </a:xfrm>
          <a:prstGeom prst="rect">
            <a:avLst/>
          </a:prstGeom>
          <a:solidFill>
            <a:srgbClr val="FFFFFF"/>
          </a:solidFill>
        </p:spPr>
      </p:pic>
    </p:spTree>
    <p:extLst>
      <p:ext uri="{BB962C8B-B14F-4D97-AF65-F5344CB8AC3E}">
        <p14:creationId xmlns:p14="http://schemas.microsoft.com/office/powerpoint/2010/main" val="2383684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F52AA9-2DA5-B730-FE3A-05F87EAB71C4}"/>
              </a:ext>
            </a:extLst>
          </p:cNvPr>
          <p:cNvSpPr/>
          <p:nvPr/>
        </p:nvSpPr>
        <p:spPr>
          <a:xfrm>
            <a:off x="0" y="593688"/>
            <a:ext cx="9144000" cy="393463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AA6F599D-0607-0122-CA9A-EC333AAD635D}"/>
              </a:ext>
            </a:extLst>
          </p:cNvPr>
          <p:cNvPicPr>
            <a:picLocks noChangeAspect="1"/>
          </p:cNvPicPr>
          <p:nvPr/>
        </p:nvPicPr>
        <p:blipFill>
          <a:blip r:embed="rId3"/>
          <a:srcRect t="3746" b="3746"/>
          <a:stretch/>
        </p:blipFill>
        <p:spPr>
          <a:xfrm>
            <a:off x="3802960" y="600885"/>
            <a:ext cx="6524471" cy="4541854"/>
          </a:xfrm>
          <a:prstGeom prst="rect">
            <a:avLst/>
          </a:prstGeom>
        </p:spPr>
      </p:pic>
      <p:sp>
        <p:nvSpPr>
          <p:cNvPr id="12" name="TextBox 11">
            <a:extLst>
              <a:ext uri="{FF2B5EF4-FFF2-40B4-BE49-F238E27FC236}">
                <a16:creationId xmlns:a16="http://schemas.microsoft.com/office/drawing/2014/main" id="{45B005CC-34D1-DEE9-8BDB-90F4BB8A3E1E}"/>
              </a:ext>
            </a:extLst>
          </p:cNvPr>
          <p:cNvSpPr txBox="1"/>
          <p:nvPr/>
        </p:nvSpPr>
        <p:spPr>
          <a:xfrm>
            <a:off x="679269" y="1058847"/>
            <a:ext cx="4421368" cy="1398844"/>
          </a:xfrm>
          <a:prstGeom prst="rect">
            <a:avLst/>
          </a:prstGeom>
          <a:noFill/>
          <a:effectLst>
            <a:softEdge rad="127000"/>
          </a:effectLst>
        </p:spPr>
        <p:txBody>
          <a:bodyPr wrap="square" lIns="137160" tIns="137160" rIns="137160" bIns="137160" rtlCol="0">
            <a:spAutoFit/>
          </a:bodyPr>
          <a:lstStyle/>
          <a:p>
            <a:pPr marL="0" marR="0" lvl="0" indent="0" algn="l" defTabSz="685783" rtl="0" eaLnBrk="1" fontAlgn="auto" latinLnBrk="0" hangingPunct="1">
              <a:lnSpc>
                <a:spcPct val="90000"/>
              </a:lnSpc>
              <a:spcBef>
                <a:spcPts val="900"/>
              </a:spcBef>
              <a:spcAft>
                <a:spcPts val="90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Nova Light"/>
                <a:ea typeface="+mn-ea"/>
                <a:cs typeface="+mn-cs"/>
              </a:rPr>
              <a:t>AI is the </a:t>
            </a:r>
            <a:r>
              <a:rPr kumimoji="0" lang="en-US" sz="2700" b="1" i="0" u="none" strike="noStrike" kern="1200" cap="none" spc="0" normalizeH="0" baseline="0" noProof="0">
                <a:ln>
                  <a:noFill/>
                </a:ln>
                <a:solidFill>
                  <a:srgbClr val="0672CB"/>
                </a:solidFill>
                <a:effectLst/>
                <a:uLnTx/>
                <a:uFillTx/>
                <a:latin typeface="Arial Nova Light"/>
                <a:ea typeface="+mn-ea"/>
                <a:cs typeface="+mn-cs"/>
              </a:rPr>
              <a:t>defining technology of our industry </a:t>
            </a:r>
            <a:r>
              <a:rPr kumimoji="0" lang="en-US" sz="2700" b="0" i="0" u="none" strike="noStrike" kern="1200" cap="none" spc="0" normalizeH="0" baseline="0" noProof="0">
                <a:ln>
                  <a:noFill/>
                </a:ln>
                <a:solidFill>
                  <a:srgbClr val="000000"/>
                </a:solidFill>
                <a:effectLst/>
                <a:uLnTx/>
                <a:uFillTx/>
                <a:latin typeface="Arial Nova Light"/>
                <a:ea typeface="+mn-ea"/>
                <a:cs typeface="+mn-cs"/>
              </a:rPr>
              <a:t>&amp; our sector for the rest of the decade.</a:t>
            </a:r>
          </a:p>
        </p:txBody>
      </p:sp>
      <p:sp>
        <p:nvSpPr>
          <p:cNvPr id="13" name="TextBox 12">
            <a:extLst>
              <a:ext uri="{FF2B5EF4-FFF2-40B4-BE49-F238E27FC236}">
                <a16:creationId xmlns:a16="http://schemas.microsoft.com/office/drawing/2014/main" id="{E6DBC10D-A00E-D671-4B2D-B3F607B7A3A6}"/>
              </a:ext>
            </a:extLst>
          </p:cNvPr>
          <p:cNvSpPr txBox="1"/>
          <p:nvPr/>
        </p:nvSpPr>
        <p:spPr>
          <a:xfrm>
            <a:off x="1541305" y="3909462"/>
            <a:ext cx="3035510" cy="424732"/>
          </a:xfrm>
          <a:prstGeom prst="rect">
            <a:avLst/>
          </a:prstGeom>
          <a:noFill/>
        </p:spPr>
        <p:txBody>
          <a:bodyPr wrap="square">
            <a:spAutoFit/>
          </a:bodyPr>
          <a:lstStyle/>
          <a:p>
            <a:pPr marL="0" marR="0" lvl="0" indent="0" algn="r" defTabSz="685783" rtl="0" eaLnBrk="1" fontAlgn="auto" latinLnBrk="0" hangingPunct="1">
              <a:lnSpc>
                <a:spcPct val="90000"/>
              </a:lnSpc>
              <a:spcBef>
                <a:spcPts val="900"/>
              </a:spcBef>
              <a:spcAft>
                <a:spcPts val="900"/>
              </a:spcAft>
              <a:buClrTx/>
              <a:buSzTx/>
              <a:buFontTx/>
              <a:buNone/>
              <a:tabLst/>
              <a:defRPr/>
            </a:pPr>
            <a:r>
              <a:rPr kumimoji="0" lang="en-US" sz="1350" b="0" i="0" u="none" strike="noStrike" kern="1200" cap="none" spc="0" normalizeH="0" baseline="0" noProof="0">
                <a:ln>
                  <a:noFill/>
                </a:ln>
                <a:solidFill>
                  <a:srgbClr val="808080">
                    <a:lumMod val="50000"/>
                  </a:srgbClr>
                </a:solidFill>
                <a:effectLst/>
                <a:uLnTx/>
                <a:uFillTx/>
                <a:latin typeface="Arial"/>
                <a:ea typeface="+mn-ea"/>
                <a:cs typeface="+mn-cs"/>
              </a:rPr>
              <a:t>— Michael Dell, Chairman &amp; CEO</a:t>
            </a:r>
            <a:br>
              <a:rPr kumimoji="0" lang="en-US" sz="1350" b="0" i="0" u="none" strike="noStrike" kern="1200" cap="none" spc="0" normalizeH="0" baseline="0" noProof="0">
                <a:ln>
                  <a:noFill/>
                </a:ln>
                <a:solidFill>
                  <a:srgbClr val="808080">
                    <a:lumMod val="50000"/>
                  </a:srgbClr>
                </a:solidFill>
                <a:effectLst/>
                <a:uLnTx/>
                <a:uFillTx/>
                <a:latin typeface="Arial"/>
                <a:ea typeface="+mn-ea"/>
                <a:cs typeface="+mn-cs"/>
              </a:rPr>
            </a:br>
            <a:r>
              <a:rPr kumimoji="0" lang="en-US" sz="1050" b="0" i="0" u="none" strike="noStrike" kern="1200" cap="none" spc="0" normalizeH="0" baseline="0" noProof="0">
                <a:ln>
                  <a:noFill/>
                </a:ln>
                <a:solidFill>
                  <a:srgbClr val="808080">
                    <a:lumMod val="50000"/>
                  </a:srgbClr>
                </a:solidFill>
                <a:effectLst/>
                <a:uLnTx/>
                <a:uFillTx/>
                <a:latin typeface="Arial"/>
                <a:ea typeface="+mn-ea"/>
                <a:cs typeface="+mn-cs"/>
              </a:rPr>
              <a:t>Sep 2023</a:t>
            </a:r>
            <a:endParaRPr kumimoji="0" lang="en-US" sz="1350" b="0" i="0" u="none" strike="noStrike" kern="1200" cap="none" spc="0" normalizeH="0" baseline="0" noProof="0">
              <a:ln>
                <a:noFill/>
              </a:ln>
              <a:solidFill>
                <a:srgbClr val="808080">
                  <a:lumMod val="50000"/>
                </a:srgbClr>
              </a:solidFill>
              <a:effectLst/>
              <a:uLnTx/>
              <a:uFillTx/>
              <a:latin typeface="Arial"/>
              <a:ea typeface="+mn-ea"/>
              <a:cs typeface="+mn-cs"/>
            </a:endParaRPr>
          </a:p>
        </p:txBody>
      </p:sp>
      <p:sp>
        <p:nvSpPr>
          <p:cNvPr id="14" name="TextBox 13">
            <a:extLst>
              <a:ext uri="{FF2B5EF4-FFF2-40B4-BE49-F238E27FC236}">
                <a16:creationId xmlns:a16="http://schemas.microsoft.com/office/drawing/2014/main" id="{A4A1278B-657A-E5E0-63F0-70C94C72DAE2}"/>
              </a:ext>
            </a:extLst>
          </p:cNvPr>
          <p:cNvSpPr txBox="1"/>
          <p:nvPr/>
        </p:nvSpPr>
        <p:spPr>
          <a:xfrm>
            <a:off x="679270" y="2430915"/>
            <a:ext cx="4167474" cy="1398844"/>
          </a:xfrm>
          <a:prstGeom prst="rect">
            <a:avLst/>
          </a:prstGeom>
          <a:noFill/>
          <a:effectLst>
            <a:softEdge rad="127000"/>
          </a:effectLst>
        </p:spPr>
        <p:txBody>
          <a:bodyPr wrap="square" lIns="137160" tIns="137160" rIns="137160" bIns="137160" rtlCol="0">
            <a:spAutoFit/>
          </a:bodyPr>
          <a:lstStyle/>
          <a:p>
            <a:pPr marL="0" marR="0" lvl="0" indent="0" algn="l" defTabSz="685783" rtl="0" eaLnBrk="1" fontAlgn="auto" latinLnBrk="0" hangingPunct="1">
              <a:lnSpc>
                <a:spcPct val="90000"/>
              </a:lnSpc>
              <a:spcBef>
                <a:spcPts val="900"/>
              </a:spcBef>
              <a:spcAft>
                <a:spcPts val="900"/>
              </a:spcAft>
              <a:buClrTx/>
              <a:buSzTx/>
              <a:buFontTx/>
              <a:buNone/>
              <a:tabLst/>
              <a:defRPr/>
            </a:pPr>
            <a:r>
              <a:rPr kumimoji="0" lang="en-US" sz="2700" b="0" i="0" u="none" strike="noStrike" kern="1200" cap="none" spc="0" normalizeH="0" baseline="0" noProof="0">
                <a:ln>
                  <a:noFill/>
                </a:ln>
                <a:solidFill>
                  <a:srgbClr val="000000"/>
                </a:solidFill>
                <a:effectLst/>
                <a:uLnTx/>
                <a:uFillTx/>
                <a:latin typeface="Arial Nova Light"/>
                <a:ea typeface="+mn-ea"/>
                <a:cs typeface="+mn-cs"/>
              </a:rPr>
              <a:t>For us, </a:t>
            </a:r>
            <a:r>
              <a:rPr kumimoji="0" lang="en-US" sz="2700" b="1" i="0" u="none" strike="noStrike" kern="1200" cap="none" spc="0" normalizeH="0" baseline="0" noProof="0">
                <a:ln>
                  <a:noFill/>
                </a:ln>
                <a:solidFill>
                  <a:srgbClr val="0672CB"/>
                </a:solidFill>
                <a:effectLst/>
                <a:uLnTx/>
                <a:uFillTx/>
                <a:latin typeface="Arial Nova Light"/>
                <a:ea typeface="+mn-ea"/>
                <a:cs typeface="+mn-cs"/>
              </a:rPr>
              <a:t>this is all about data… </a:t>
            </a:r>
            <a:r>
              <a:rPr kumimoji="0" lang="en-US" sz="2700" b="0" i="0" u="none" strike="noStrike" kern="1200" cap="none" spc="0" normalizeH="0" baseline="0" noProof="0">
                <a:ln>
                  <a:noFill/>
                </a:ln>
                <a:solidFill>
                  <a:srgbClr val="000000"/>
                </a:solidFill>
                <a:effectLst/>
                <a:uLnTx/>
                <a:uFillTx/>
                <a:latin typeface="Arial Nova Light"/>
                <a:ea typeface="+mn-ea"/>
                <a:cs typeface="+mn-cs"/>
              </a:rPr>
              <a:t>which is really the </a:t>
            </a:r>
            <a:r>
              <a:rPr kumimoji="0" lang="en-US" sz="2700" b="1" i="0" u="none" strike="noStrike" kern="1200" cap="none" spc="0" normalizeH="0" baseline="0" noProof="0">
                <a:ln>
                  <a:noFill/>
                </a:ln>
                <a:solidFill>
                  <a:srgbClr val="0672CB"/>
                </a:solidFill>
                <a:effectLst/>
                <a:uLnTx/>
                <a:uFillTx/>
                <a:latin typeface="Arial Nova Light"/>
                <a:ea typeface="+mn-ea"/>
                <a:cs typeface="+mn-cs"/>
              </a:rPr>
              <a:t>fuel for AI</a:t>
            </a:r>
            <a:r>
              <a:rPr kumimoji="0" lang="en-US" sz="2700" b="0" i="0" u="none" strike="noStrike" kern="1200" cap="none" spc="0" normalizeH="0" baseline="0" noProof="0">
                <a:ln>
                  <a:noFill/>
                </a:ln>
                <a:solidFill>
                  <a:srgbClr val="0672CB"/>
                </a:solidFill>
                <a:effectLst/>
                <a:uLnTx/>
                <a:uFillTx/>
                <a:latin typeface="Arial Nova Light"/>
                <a:ea typeface="+mn-ea"/>
                <a:cs typeface="+mn-cs"/>
              </a:rPr>
              <a:t>.</a:t>
            </a:r>
          </a:p>
        </p:txBody>
      </p:sp>
      <p:sp>
        <p:nvSpPr>
          <p:cNvPr id="15" name="Freeform: Shape 14">
            <a:extLst>
              <a:ext uri="{FF2B5EF4-FFF2-40B4-BE49-F238E27FC236}">
                <a16:creationId xmlns:a16="http://schemas.microsoft.com/office/drawing/2014/main" id="{1C86A2A5-F474-B4F2-FAC7-72F1A0972D00}"/>
              </a:ext>
            </a:extLst>
          </p:cNvPr>
          <p:cNvSpPr/>
          <p:nvPr/>
        </p:nvSpPr>
        <p:spPr>
          <a:xfrm>
            <a:off x="311480" y="934098"/>
            <a:ext cx="383345" cy="293039"/>
          </a:xfrm>
          <a:custGeom>
            <a:avLst/>
            <a:gdLst/>
            <a:ahLst/>
            <a:cxnLst/>
            <a:rect l="l" t="t" r="r" b="b"/>
            <a:pathLst>
              <a:path w="414039" h="316502">
                <a:moveTo>
                  <a:pt x="316004" y="0"/>
                </a:moveTo>
                <a:lnTo>
                  <a:pt x="414039" y="39314"/>
                </a:lnTo>
                <a:cubicBezTo>
                  <a:pt x="402096" y="64196"/>
                  <a:pt x="391894" y="96626"/>
                  <a:pt x="383434" y="136604"/>
                </a:cubicBezTo>
                <a:cubicBezTo>
                  <a:pt x="374974" y="176581"/>
                  <a:pt x="370744" y="217471"/>
                  <a:pt x="370744" y="259273"/>
                </a:cubicBezTo>
                <a:lnTo>
                  <a:pt x="370744" y="299582"/>
                </a:lnTo>
                <a:cubicBezTo>
                  <a:pt x="370744" y="310862"/>
                  <a:pt x="364441" y="316502"/>
                  <a:pt x="351834" y="316502"/>
                </a:cubicBezTo>
                <a:lnTo>
                  <a:pt x="244343" y="316502"/>
                </a:lnTo>
                <a:cubicBezTo>
                  <a:pt x="235717" y="316502"/>
                  <a:pt x="229911" y="315009"/>
                  <a:pt x="226925" y="312023"/>
                </a:cubicBezTo>
                <a:cubicBezTo>
                  <a:pt x="223939" y="309037"/>
                  <a:pt x="222446" y="303397"/>
                  <a:pt x="222446" y="295103"/>
                </a:cubicBezTo>
                <a:cubicBezTo>
                  <a:pt x="222446" y="233064"/>
                  <a:pt x="231404" y="177244"/>
                  <a:pt x="249319" y="127646"/>
                </a:cubicBezTo>
                <a:cubicBezTo>
                  <a:pt x="267234" y="78047"/>
                  <a:pt x="289463" y="35499"/>
                  <a:pt x="316004" y="0"/>
                </a:cubicBezTo>
                <a:close/>
                <a:moveTo>
                  <a:pt x="93557" y="0"/>
                </a:moveTo>
                <a:lnTo>
                  <a:pt x="191593" y="39314"/>
                </a:lnTo>
                <a:cubicBezTo>
                  <a:pt x="179649" y="64196"/>
                  <a:pt x="169447" y="96626"/>
                  <a:pt x="160987" y="136604"/>
                </a:cubicBezTo>
                <a:cubicBezTo>
                  <a:pt x="152527" y="176581"/>
                  <a:pt x="148297" y="217471"/>
                  <a:pt x="148297" y="259273"/>
                </a:cubicBezTo>
                <a:lnTo>
                  <a:pt x="148297" y="299582"/>
                </a:lnTo>
                <a:cubicBezTo>
                  <a:pt x="148297" y="310862"/>
                  <a:pt x="141994" y="316502"/>
                  <a:pt x="129387" y="316502"/>
                </a:cubicBezTo>
                <a:lnTo>
                  <a:pt x="21896" y="316502"/>
                </a:lnTo>
                <a:cubicBezTo>
                  <a:pt x="13270" y="316502"/>
                  <a:pt x="7464" y="315009"/>
                  <a:pt x="4478" y="312023"/>
                </a:cubicBezTo>
                <a:cubicBezTo>
                  <a:pt x="1493" y="309037"/>
                  <a:pt x="0" y="303397"/>
                  <a:pt x="0" y="295103"/>
                </a:cubicBezTo>
                <a:cubicBezTo>
                  <a:pt x="0" y="233064"/>
                  <a:pt x="8957" y="177244"/>
                  <a:pt x="26872" y="127646"/>
                </a:cubicBezTo>
                <a:cubicBezTo>
                  <a:pt x="44788" y="78047"/>
                  <a:pt x="67016" y="35499"/>
                  <a:pt x="9355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18" name="fl" descr="                              Dell - Internal Use - Confidential&#10;">
            <a:extLst>
              <a:ext uri="{FF2B5EF4-FFF2-40B4-BE49-F238E27FC236}">
                <a16:creationId xmlns:a16="http://schemas.microsoft.com/office/drawing/2014/main" id="{625C7B70-190F-F77B-5DBF-741223900452}"/>
              </a:ext>
            </a:extLst>
          </p:cNvPr>
          <p:cNvSpPr txBox="1"/>
          <p:nvPr/>
        </p:nvSpPr>
        <p:spPr>
          <a:xfrm>
            <a:off x="4037400" y="5025752"/>
            <a:ext cx="1069203" cy="62325"/>
          </a:xfrm>
          <a:prstGeom prst="rect">
            <a:avLst/>
          </a:prstGeom>
          <a:noFill/>
        </p:spPr>
        <p:txBody>
          <a:bodyPr vert="horz" wrap="none" lIns="0" tIns="0" rIns="0" bIns="0" rtlCol="0" anchor="ctr" anchorCtr="0">
            <a:spAutoFit/>
          </a:bodyPr>
          <a:lstStyle/>
          <a:p>
            <a:pPr marL="0" marR="0" lvl="0" indent="0" algn="ctr" defTabSz="914378" rtl="0" eaLnBrk="1" fontAlgn="base" latinLnBrk="0" hangingPunct="1">
              <a:lnSpc>
                <a:spcPct val="90000"/>
              </a:lnSpc>
              <a:spcBef>
                <a:spcPts val="100"/>
              </a:spcBef>
              <a:spcAft>
                <a:spcPts val="100"/>
              </a:spcAft>
              <a:buClrTx/>
              <a:buSzTx/>
              <a:buFontTx/>
              <a:buNone/>
              <a:tabLst/>
              <a:defRPr/>
            </a:pPr>
            <a:r>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t>Copyright © Dell Inc. All Rights Reserved.</a:t>
            </a:r>
          </a:p>
        </p:txBody>
      </p:sp>
      <p:sp>
        <p:nvSpPr>
          <p:cNvPr id="19" name="TextBox 19">
            <a:extLst>
              <a:ext uri="{FF2B5EF4-FFF2-40B4-BE49-F238E27FC236}">
                <a16:creationId xmlns:a16="http://schemas.microsoft.com/office/drawing/2014/main" id="{B6B34F9D-C0BB-2E7E-DF99-A36C97CE8B07}"/>
              </a:ext>
            </a:extLst>
          </p:cNvPr>
          <p:cNvSpPr txBox="1"/>
          <p:nvPr/>
        </p:nvSpPr>
        <p:spPr>
          <a:xfrm>
            <a:off x="3879060" y="5026522"/>
            <a:ext cx="32061"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672CB"/>
              </a:buClr>
              <a:buSzTx/>
              <a:buFontTx/>
              <a:buNone/>
              <a:tabLst/>
              <a:defRPr/>
            </a:pPr>
            <a:fld id="{58EC7406-F4CC-4ABF-902E-2AF4E70E5C0F}" type="slidenum">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pPr marL="0" marR="0" lvl="0" indent="0" algn="r" defTabSz="685783" rtl="0" eaLnBrk="1" fontAlgn="base" latinLnBrk="0" hangingPunct="1">
                <a:lnSpc>
                  <a:spcPct val="90000"/>
                </a:lnSpc>
                <a:spcBef>
                  <a:spcPct val="0"/>
                </a:spcBef>
                <a:spcAft>
                  <a:spcPct val="0"/>
                </a:spcAft>
                <a:buClr>
                  <a:srgbClr val="0672CB"/>
                </a:buClr>
                <a:buSzTx/>
                <a:buFontTx/>
                <a:buNone/>
                <a:tabLst/>
                <a:defRPr/>
              </a:pPr>
              <a:t>2</a:t>
            </a:fld>
            <a:endParaRPr kumimoji="0" lang="en-US" sz="450" b="0" i="0" u="none" strike="noStrike" kern="1200" cap="none" spc="0" normalizeH="0" baseline="0" noProof="0" err="1">
              <a:ln>
                <a:noFill/>
              </a:ln>
              <a:solidFill>
                <a:srgbClr val="FFFFFF">
                  <a:lumMod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5833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C62C-9E9D-1418-6D66-1BE7D59E3FA3}"/>
              </a:ext>
            </a:extLst>
          </p:cNvPr>
          <p:cNvSpPr>
            <a:spLocks noGrp="1"/>
          </p:cNvSpPr>
          <p:nvPr>
            <p:ph type="title"/>
          </p:nvPr>
        </p:nvSpPr>
        <p:spPr>
          <a:xfrm>
            <a:off x="212132" y="86945"/>
            <a:ext cx="7746006" cy="997196"/>
          </a:xfrm>
        </p:spPr>
        <p:txBody>
          <a:bodyPr/>
          <a:lstStyle/>
          <a:p>
            <a:r>
              <a:rPr lang="en-US" sz="3600"/>
              <a:t>Dell Optimizer works around the clock to improve your PC experience</a:t>
            </a:r>
          </a:p>
        </p:txBody>
      </p:sp>
      <p:pic>
        <p:nvPicPr>
          <p:cNvPr id="4" name="Picture 3" descr="A person and person sitting at a table looking at a tablet&#10;&#10;Description automatically generated with medium confidence">
            <a:extLst>
              <a:ext uri="{FF2B5EF4-FFF2-40B4-BE49-F238E27FC236}">
                <a16:creationId xmlns:a16="http://schemas.microsoft.com/office/drawing/2014/main" id="{AF0712D5-EE3F-3602-2FBB-408743B8BF93}"/>
              </a:ext>
            </a:extLst>
          </p:cNvPr>
          <p:cNvPicPr>
            <a:picLocks noChangeAspect="1"/>
          </p:cNvPicPr>
          <p:nvPr/>
        </p:nvPicPr>
        <p:blipFill rotWithShape="1">
          <a:blip r:embed="rId3"/>
          <a:srcRect l="-403" t="17204" r="403" b="7241"/>
          <a:stretch/>
        </p:blipFill>
        <p:spPr>
          <a:xfrm>
            <a:off x="4280965" y="1623970"/>
            <a:ext cx="2680403" cy="1469829"/>
          </a:xfrm>
          <a:prstGeom prst="rect">
            <a:avLst/>
          </a:prstGeom>
        </p:spPr>
      </p:pic>
      <p:pic>
        <p:nvPicPr>
          <p:cNvPr id="5" name="Picture 4">
            <a:extLst>
              <a:ext uri="{FF2B5EF4-FFF2-40B4-BE49-F238E27FC236}">
                <a16:creationId xmlns:a16="http://schemas.microsoft.com/office/drawing/2014/main" id="{3EA3FFB1-7497-0DB8-555E-99E86BED1A37}"/>
              </a:ext>
            </a:extLst>
          </p:cNvPr>
          <p:cNvPicPr>
            <a:picLocks noChangeAspect="1"/>
          </p:cNvPicPr>
          <p:nvPr/>
        </p:nvPicPr>
        <p:blipFill rotWithShape="1">
          <a:blip r:embed="rId4"/>
          <a:srcRect l="15034" t="13987" r="16680" b="18786"/>
          <a:stretch/>
        </p:blipFill>
        <p:spPr>
          <a:xfrm>
            <a:off x="2213265" y="1610152"/>
            <a:ext cx="2322926" cy="1494998"/>
          </a:xfrm>
          <a:prstGeom prst="rect">
            <a:avLst/>
          </a:prstGeom>
        </p:spPr>
      </p:pic>
      <p:pic>
        <p:nvPicPr>
          <p:cNvPr id="6" name="Picture 5">
            <a:extLst>
              <a:ext uri="{FF2B5EF4-FFF2-40B4-BE49-F238E27FC236}">
                <a16:creationId xmlns:a16="http://schemas.microsoft.com/office/drawing/2014/main" id="{F2CF4329-F011-C04D-BB7C-008FB7CCF80E}"/>
              </a:ext>
            </a:extLst>
          </p:cNvPr>
          <p:cNvPicPr>
            <a:picLocks noChangeAspect="1"/>
          </p:cNvPicPr>
          <p:nvPr/>
        </p:nvPicPr>
        <p:blipFill rotWithShape="1">
          <a:blip r:embed="rId5"/>
          <a:srcRect l="37740"/>
          <a:stretch/>
        </p:blipFill>
        <p:spPr>
          <a:xfrm>
            <a:off x="-2745" y="1584253"/>
            <a:ext cx="2340335" cy="1524000"/>
          </a:xfrm>
          <a:prstGeom prst="rect">
            <a:avLst/>
          </a:prstGeom>
        </p:spPr>
      </p:pic>
      <p:pic>
        <p:nvPicPr>
          <p:cNvPr id="7" name="Picture 6">
            <a:extLst>
              <a:ext uri="{FF2B5EF4-FFF2-40B4-BE49-F238E27FC236}">
                <a16:creationId xmlns:a16="http://schemas.microsoft.com/office/drawing/2014/main" id="{A2F8DDD5-7BE9-9FAA-E945-618A51E87306}"/>
              </a:ext>
            </a:extLst>
          </p:cNvPr>
          <p:cNvPicPr>
            <a:picLocks noChangeAspect="1"/>
          </p:cNvPicPr>
          <p:nvPr/>
        </p:nvPicPr>
        <p:blipFill>
          <a:blip r:embed="rId6"/>
          <a:stretch>
            <a:fillRect/>
          </a:stretch>
        </p:blipFill>
        <p:spPr>
          <a:xfrm>
            <a:off x="6850831" y="1581150"/>
            <a:ext cx="2286893" cy="1524000"/>
          </a:xfrm>
          <a:prstGeom prst="rect">
            <a:avLst/>
          </a:prstGeom>
        </p:spPr>
      </p:pic>
      <p:sp>
        <p:nvSpPr>
          <p:cNvPr id="11" name="Arrow: Chevron 10">
            <a:extLst>
              <a:ext uri="{FF2B5EF4-FFF2-40B4-BE49-F238E27FC236}">
                <a16:creationId xmlns:a16="http://schemas.microsoft.com/office/drawing/2014/main" id="{FB1D1446-BCAC-C939-AC82-B82C10AAE6D4}"/>
              </a:ext>
            </a:extLst>
          </p:cNvPr>
          <p:cNvSpPr/>
          <p:nvPr/>
        </p:nvSpPr>
        <p:spPr>
          <a:xfrm>
            <a:off x="1380626" y="122396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12" name="TextBox 11">
            <a:extLst>
              <a:ext uri="{FF2B5EF4-FFF2-40B4-BE49-F238E27FC236}">
                <a16:creationId xmlns:a16="http://schemas.microsoft.com/office/drawing/2014/main" id="{88DA0829-5B25-95EF-10A0-EB6EC236079A}"/>
              </a:ext>
            </a:extLst>
          </p:cNvPr>
          <p:cNvSpPr txBox="1"/>
          <p:nvPr/>
        </p:nvSpPr>
        <p:spPr>
          <a:xfrm>
            <a:off x="527569" y="1282587"/>
            <a:ext cx="914400" cy="246221"/>
          </a:xfrm>
          <a:prstGeom prst="rect">
            <a:avLst/>
          </a:prstGeom>
          <a:noFill/>
        </p:spPr>
        <p:txBody>
          <a:bodyPr wrap="square" lIns="0" tIns="0" rIns="0" bIns="0" rtlCol="0">
            <a:spAutoFit/>
          </a:bodyPr>
          <a:lstStyle/>
          <a:p>
            <a:pPr algn="ctr" defTabSz="685783">
              <a:defRPr/>
            </a:pPr>
            <a:r>
              <a:rPr lang="en-US" sz="1600" b="1">
                <a:solidFill>
                  <a:srgbClr val="CBE1E4"/>
                </a:solidFill>
                <a:latin typeface="Arial"/>
              </a:rPr>
              <a:t>7:45AM</a:t>
            </a:r>
          </a:p>
        </p:txBody>
      </p:sp>
      <p:sp>
        <p:nvSpPr>
          <p:cNvPr id="14" name="TextBox 13">
            <a:extLst>
              <a:ext uri="{FF2B5EF4-FFF2-40B4-BE49-F238E27FC236}">
                <a16:creationId xmlns:a16="http://schemas.microsoft.com/office/drawing/2014/main" id="{B2C7A441-5104-2768-D961-EA6F422C7709}"/>
              </a:ext>
            </a:extLst>
          </p:cNvPr>
          <p:cNvSpPr txBox="1"/>
          <p:nvPr/>
        </p:nvSpPr>
        <p:spPr>
          <a:xfrm>
            <a:off x="2671601" y="1282587"/>
            <a:ext cx="914400" cy="246221"/>
          </a:xfrm>
          <a:prstGeom prst="rect">
            <a:avLst/>
          </a:prstGeom>
          <a:noFill/>
        </p:spPr>
        <p:txBody>
          <a:bodyPr wrap="square" lIns="0" tIns="0" rIns="0" bIns="0" rtlCol="0">
            <a:spAutoFit/>
          </a:bodyPr>
          <a:lstStyle/>
          <a:p>
            <a:pPr algn="ctr" defTabSz="685783">
              <a:defRPr/>
            </a:pPr>
            <a:r>
              <a:rPr lang="en-US" sz="1600" b="1">
                <a:solidFill>
                  <a:srgbClr val="CBE1E4"/>
                </a:solidFill>
                <a:latin typeface="Arial"/>
              </a:rPr>
              <a:t>9:00AM</a:t>
            </a:r>
          </a:p>
        </p:txBody>
      </p:sp>
      <p:sp>
        <p:nvSpPr>
          <p:cNvPr id="16" name="TextBox 15">
            <a:extLst>
              <a:ext uri="{FF2B5EF4-FFF2-40B4-BE49-F238E27FC236}">
                <a16:creationId xmlns:a16="http://schemas.microsoft.com/office/drawing/2014/main" id="{71B7D1F5-7E29-2614-3E4B-EF20598EE363}"/>
              </a:ext>
            </a:extLst>
          </p:cNvPr>
          <p:cNvSpPr txBox="1"/>
          <p:nvPr/>
        </p:nvSpPr>
        <p:spPr>
          <a:xfrm>
            <a:off x="5087111" y="1275460"/>
            <a:ext cx="914400" cy="246221"/>
          </a:xfrm>
          <a:prstGeom prst="rect">
            <a:avLst/>
          </a:prstGeom>
          <a:noFill/>
        </p:spPr>
        <p:txBody>
          <a:bodyPr wrap="square" lIns="0" tIns="0" rIns="0" bIns="0" rtlCol="0">
            <a:spAutoFit/>
          </a:bodyPr>
          <a:lstStyle/>
          <a:p>
            <a:pPr algn="ctr" defTabSz="685783">
              <a:defRPr/>
            </a:pPr>
            <a:r>
              <a:rPr lang="en-US" sz="1600" b="1">
                <a:solidFill>
                  <a:srgbClr val="CBE1E4"/>
                </a:solidFill>
                <a:latin typeface="Arial"/>
              </a:rPr>
              <a:t>2:00 PM</a:t>
            </a:r>
          </a:p>
        </p:txBody>
      </p:sp>
      <p:sp>
        <p:nvSpPr>
          <p:cNvPr id="18" name="TextBox 17">
            <a:extLst>
              <a:ext uri="{FF2B5EF4-FFF2-40B4-BE49-F238E27FC236}">
                <a16:creationId xmlns:a16="http://schemas.microsoft.com/office/drawing/2014/main" id="{F6CFB9D2-F07F-7D69-36BD-8D13EC33066B}"/>
              </a:ext>
            </a:extLst>
          </p:cNvPr>
          <p:cNvSpPr txBox="1"/>
          <p:nvPr/>
        </p:nvSpPr>
        <p:spPr>
          <a:xfrm>
            <a:off x="7629842" y="1270749"/>
            <a:ext cx="914400" cy="246221"/>
          </a:xfrm>
          <a:prstGeom prst="rect">
            <a:avLst/>
          </a:prstGeom>
          <a:noFill/>
        </p:spPr>
        <p:txBody>
          <a:bodyPr wrap="square" lIns="0" tIns="0" rIns="0" bIns="0" rtlCol="0">
            <a:spAutoFit/>
          </a:bodyPr>
          <a:lstStyle/>
          <a:p>
            <a:pPr algn="ctr" defTabSz="685783">
              <a:defRPr/>
            </a:pPr>
            <a:r>
              <a:rPr lang="en-US" sz="1600" b="1">
                <a:solidFill>
                  <a:srgbClr val="CBE1E4"/>
                </a:solidFill>
                <a:latin typeface="Arial"/>
              </a:rPr>
              <a:t>4:45 PM</a:t>
            </a:r>
          </a:p>
        </p:txBody>
      </p:sp>
      <p:sp>
        <p:nvSpPr>
          <p:cNvPr id="19" name="Arrow: Chevron 18">
            <a:extLst>
              <a:ext uri="{FF2B5EF4-FFF2-40B4-BE49-F238E27FC236}">
                <a16:creationId xmlns:a16="http://schemas.microsoft.com/office/drawing/2014/main" id="{C62B9B6F-4CED-4662-CF78-D7C364217085}"/>
              </a:ext>
            </a:extLst>
          </p:cNvPr>
          <p:cNvSpPr/>
          <p:nvPr/>
        </p:nvSpPr>
        <p:spPr>
          <a:xfrm>
            <a:off x="2322682" y="3201447"/>
            <a:ext cx="190500" cy="163475"/>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00">
              <a:solidFill>
                <a:srgbClr val="000000"/>
              </a:solidFill>
              <a:latin typeface="Arial"/>
            </a:endParaRPr>
          </a:p>
        </p:txBody>
      </p:sp>
      <p:sp>
        <p:nvSpPr>
          <p:cNvPr id="20" name="Arrow: Chevron 19">
            <a:extLst>
              <a:ext uri="{FF2B5EF4-FFF2-40B4-BE49-F238E27FC236}">
                <a16:creationId xmlns:a16="http://schemas.microsoft.com/office/drawing/2014/main" id="{65A71154-5575-98F4-1832-BB2C77CFB556}"/>
              </a:ext>
            </a:extLst>
          </p:cNvPr>
          <p:cNvSpPr/>
          <p:nvPr/>
        </p:nvSpPr>
        <p:spPr>
          <a:xfrm>
            <a:off x="4586207" y="3201447"/>
            <a:ext cx="190500" cy="163475"/>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00">
              <a:solidFill>
                <a:srgbClr val="000000"/>
              </a:solidFill>
              <a:latin typeface="Arial"/>
            </a:endParaRPr>
          </a:p>
        </p:txBody>
      </p:sp>
      <p:sp>
        <p:nvSpPr>
          <p:cNvPr id="22" name="TextBox 21">
            <a:extLst>
              <a:ext uri="{FF2B5EF4-FFF2-40B4-BE49-F238E27FC236}">
                <a16:creationId xmlns:a16="http://schemas.microsoft.com/office/drawing/2014/main" id="{5C6AFCA1-E009-94CC-8087-216BCF9CBACC}"/>
              </a:ext>
            </a:extLst>
          </p:cNvPr>
          <p:cNvSpPr txBox="1"/>
          <p:nvPr/>
        </p:nvSpPr>
        <p:spPr>
          <a:xfrm>
            <a:off x="2578186" y="3201447"/>
            <a:ext cx="1942388" cy="1523494"/>
          </a:xfrm>
          <a:prstGeom prst="rect">
            <a:avLst/>
          </a:prstGeom>
          <a:noFill/>
        </p:spPr>
        <p:txBody>
          <a:bodyPr wrap="square" lIns="0" tIns="0" rIns="0" bIns="0" rtlCol="0">
            <a:spAutoFit/>
          </a:bodyPr>
          <a:lstStyle/>
          <a:p>
            <a:pPr defTabSz="685783">
              <a:defRPr/>
            </a:pPr>
            <a:r>
              <a:rPr lang="en-US" sz="900" b="1">
                <a:solidFill>
                  <a:srgbClr val="67CAFF"/>
                </a:solidFill>
                <a:latin typeface="Arial"/>
              </a:rPr>
              <a:t>Intelligent Audio</a:t>
            </a:r>
            <a:r>
              <a:rPr lang="en-US" sz="900" b="1">
                <a:solidFill>
                  <a:srgbClr val="000000"/>
                </a:solidFill>
                <a:latin typeface="Arial"/>
              </a:rPr>
              <a:t> </a:t>
            </a:r>
            <a:r>
              <a:rPr lang="en-US" sz="900">
                <a:solidFill>
                  <a:srgbClr val="E5F8FF"/>
                </a:solidFill>
                <a:latin typeface="Arial"/>
                <a:cs typeface="Arial" panose="020B0604020202020204" pitchFamily="34" charset="0"/>
              </a:rPr>
              <a:t>automatically</a:t>
            </a:r>
            <a:r>
              <a:rPr lang="en-US" sz="900" b="1">
                <a:solidFill>
                  <a:srgbClr val="E5F8FF"/>
                </a:solidFill>
                <a:latin typeface="Arial"/>
                <a:cs typeface="Arial" panose="020B0604020202020204" pitchFamily="34" charset="0"/>
              </a:rPr>
              <a:t> </a:t>
            </a:r>
            <a:r>
              <a:rPr lang="en-US" sz="900">
                <a:solidFill>
                  <a:srgbClr val="E5F8FF"/>
                </a:solidFill>
                <a:latin typeface="Arial"/>
                <a:cs typeface="Arial" panose="020B0604020202020204" pitchFamily="34" charset="0"/>
              </a:rPr>
              <a:t>reduces background noise and provides clearer sound on calls. </a:t>
            </a:r>
          </a:p>
          <a:p>
            <a:pPr defTabSz="685783">
              <a:defRPr/>
            </a:pPr>
            <a:endParaRPr lang="en-US" sz="900" b="1">
              <a:solidFill>
                <a:srgbClr val="000000"/>
              </a:solidFill>
              <a:latin typeface="Arial"/>
              <a:cs typeface="Arial" panose="020B0604020202020204" pitchFamily="34" charset="0"/>
            </a:endParaRPr>
          </a:p>
          <a:p>
            <a:pPr defTabSz="685783">
              <a:defRPr/>
            </a:pPr>
            <a:r>
              <a:rPr lang="en-US" sz="900" b="1">
                <a:solidFill>
                  <a:srgbClr val="67CAFF"/>
                </a:solidFill>
                <a:latin typeface="Arial"/>
                <a:cs typeface="Arial" panose="020B0604020202020204" pitchFamily="34" charset="0"/>
              </a:rPr>
              <a:t>Collaboration touchpad </a:t>
            </a:r>
            <a:r>
              <a:rPr lang="en-US" sz="900">
                <a:solidFill>
                  <a:srgbClr val="E5F8FF"/>
                </a:solidFill>
                <a:latin typeface="Arial"/>
                <a:cs typeface="Arial" panose="020B0604020202020204" pitchFamily="34" charset="0"/>
              </a:rPr>
              <a:t>puts frequently used conferencing functions right at your fingertips.</a:t>
            </a:r>
            <a:endParaRPr lang="en-US" sz="900" b="1">
              <a:solidFill>
                <a:srgbClr val="E5F8FF"/>
              </a:solidFill>
              <a:latin typeface="Arial"/>
              <a:cs typeface="Arial" panose="020B0604020202020204" pitchFamily="34" charset="0"/>
            </a:endParaRPr>
          </a:p>
          <a:p>
            <a:pPr defTabSz="685783">
              <a:defRPr/>
            </a:pPr>
            <a:endParaRPr lang="en-US" sz="900" b="1">
              <a:solidFill>
                <a:srgbClr val="000000"/>
              </a:solidFill>
              <a:latin typeface="Arial"/>
              <a:cs typeface="Arial" panose="020B0604020202020204" pitchFamily="34" charset="0"/>
            </a:endParaRPr>
          </a:p>
          <a:p>
            <a:pPr defTabSz="685783">
              <a:defRPr/>
            </a:pPr>
            <a:r>
              <a:rPr lang="en-US" sz="900" b="1">
                <a:solidFill>
                  <a:srgbClr val="67CAFF"/>
                </a:solidFill>
                <a:latin typeface="Arial"/>
                <a:cs typeface="Arial" panose="020B0604020202020204" pitchFamily="34" charset="0"/>
              </a:rPr>
              <a:t>Network</a:t>
            </a:r>
            <a:r>
              <a:rPr lang="en-US" sz="900">
                <a:solidFill>
                  <a:srgbClr val="E5F8FF"/>
                </a:solidFill>
                <a:latin typeface="Arial"/>
                <a:cs typeface="Arial" panose="020B0604020202020204" pitchFamily="34" charset="0"/>
              </a:rPr>
              <a:t> features optimize  connectivity and prioritizes bandwidth for uninterrupted calls.</a:t>
            </a:r>
          </a:p>
        </p:txBody>
      </p:sp>
      <p:sp>
        <p:nvSpPr>
          <p:cNvPr id="23" name="TextBox 22">
            <a:extLst>
              <a:ext uri="{FF2B5EF4-FFF2-40B4-BE49-F238E27FC236}">
                <a16:creationId xmlns:a16="http://schemas.microsoft.com/office/drawing/2014/main" id="{6156511C-C9E5-EB81-5CAC-B61A4D841959}"/>
              </a:ext>
            </a:extLst>
          </p:cNvPr>
          <p:cNvSpPr txBox="1"/>
          <p:nvPr/>
        </p:nvSpPr>
        <p:spPr>
          <a:xfrm>
            <a:off x="4820947" y="3201446"/>
            <a:ext cx="2000067" cy="1246495"/>
          </a:xfrm>
          <a:prstGeom prst="rect">
            <a:avLst/>
          </a:prstGeom>
          <a:noFill/>
        </p:spPr>
        <p:txBody>
          <a:bodyPr wrap="square" lIns="0" tIns="0" rIns="0" bIns="0" rtlCol="0">
            <a:spAutoFit/>
          </a:bodyPr>
          <a:lstStyle/>
          <a:p>
            <a:pPr defTabSz="685783">
              <a:defRPr/>
            </a:pPr>
            <a:r>
              <a:rPr lang="en-US" sz="900" b="1">
                <a:solidFill>
                  <a:srgbClr val="67CAFF"/>
                </a:solidFill>
                <a:latin typeface="Arial"/>
              </a:rPr>
              <a:t>Intelligent Battery Extender </a:t>
            </a:r>
            <a:r>
              <a:rPr lang="en-US" sz="900">
                <a:solidFill>
                  <a:srgbClr val="E5F8FF"/>
                </a:solidFill>
                <a:latin typeface="Arial"/>
              </a:rPr>
              <a:t>makes system adjustments to help protect runtime when your battery is low.</a:t>
            </a:r>
            <a:endParaRPr lang="en-US" sz="900">
              <a:solidFill>
                <a:srgbClr val="E5F8FF"/>
              </a:solidFill>
              <a:latin typeface="Arial" panose="020B0604020202020204" pitchFamily="34" charset="0"/>
              <a:cs typeface="Arial" panose="020B0604020202020204" pitchFamily="34" charset="0"/>
            </a:endParaRPr>
          </a:p>
          <a:p>
            <a:pPr defTabSz="685783">
              <a:defRPr/>
            </a:pPr>
            <a:endParaRPr lang="en-US" sz="900" b="1">
              <a:solidFill>
                <a:srgbClr val="000000"/>
              </a:solidFill>
              <a:latin typeface="Arial" panose="020B0604020202020204" pitchFamily="34" charset="0"/>
              <a:cs typeface="Arial" panose="020B0604020202020204" pitchFamily="34" charset="0"/>
            </a:endParaRPr>
          </a:p>
          <a:p>
            <a:pPr defTabSz="685783">
              <a:defRPr/>
            </a:pPr>
            <a:r>
              <a:rPr lang="en-US" sz="900" b="1">
                <a:solidFill>
                  <a:srgbClr val="67CAFF"/>
                </a:solidFill>
                <a:latin typeface="Arial" panose="020B0604020202020204" pitchFamily="34" charset="0"/>
                <a:cs typeface="Arial" panose="020B0604020202020204" pitchFamily="34" charset="0"/>
              </a:rPr>
              <a:t>Intelligent Privacy </a:t>
            </a:r>
            <a:r>
              <a:rPr lang="en-US" sz="900">
                <a:solidFill>
                  <a:srgbClr val="E5F8FF"/>
                </a:solidFill>
                <a:latin typeface="Arial" panose="020B0604020202020204" pitchFamily="34" charset="0"/>
                <a:cs typeface="Arial" panose="020B0604020202020204" pitchFamily="34" charset="0"/>
              </a:rPr>
              <a:t>keeps on-screen data private with alerts and by texturizing your screen when an onlooker is detected; and will dim </a:t>
            </a:r>
          </a:p>
          <a:p>
            <a:pPr defTabSz="685783">
              <a:defRPr/>
            </a:pPr>
            <a:r>
              <a:rPr lang="en-US" sz="900">
                <a:solidFill>
                  <a:srgbClr val="E5F8FF"/>
                </a:solidFill>
                <a:latin typeface="Arial" panose="020B0604020202020204" pitchFamily="34" charset="0"/>
                <a:cs typeface="Arial" panose="020B0604020202020204" pitchFamily="34" charset="0"/>
              </a:rPr>
              <a:t>when you look away. </a:t>
            </a:r>
            <a:endParaRPr lang="en-US" sz="900" b="1">
              <a:solidFill>
                <a:srgbClr val="E5F8FF"/>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35D5277-64D3-D88F-DDDF-D783A79393C5}"/>
              </a:ext>
            </a:extLst>
          </p:cNvPr>
          <p:cNvSpPr txBox="1"/>
          <p:nvPr/>
        </p:nvSpPr>
        <p:spPr>
          <a:xfrm>
            <a:off x="7176541" y="3201446"/>
            <a:ext cx="1942388" cy="1246495"/>
          </a:xfrm>
          <a:prstGeom prst="rect">
            <a:avLst/>
          </a:prstGeom>
          <a:noFill/>
        </p:spPr>
        <p:txBody>
          <a:bodyPr wrap="square" lIns="0" tIns="0" rIns="0" bIns="0" rtlCol="0">
            <a:spAutoFit/>
          </a:bodyPr>
          <a:lstStyle/>
          <a:p>
            <a:pPr defTabSz="457178">
              <a:defRPr/>
            </a:pPr>
            <a:r>
              <a:rPr lang="en-US" sz="900" b="1">
                <a:solidFill>
                  <a:srgbClr val="67CAFF"/>
                </a:solidFill>
                <a:latin typeface="Arial" panose="020B0604020202020204" pitchFamily="34" charset="0"/>
                <a:cs typeface="Arial" panose="020B0604020202020204" pitchFamily="34" charset="0"/>
              </a:rPr>
              <a:t>Analytics (Precision &amp; Rugged Only) </a:t>
            </a:r>
            <a:r>
              <a:rPr lang="en-US" sz="900">
                <a:solidFill>
                  <a:srgbClr val="E5F8FF"/>
                </a:solidFill>
                <a:latin typeface="Arial" panose="020B0604020202020204" pitchFamily="34" charset="0"/>
                <a:cs typeface="Arial" panose="020B0604020202020204" pitchFamily="34" charset="0"/>
              </a:rPr>
              <a:t>end-user generated and shareable reports that show resource utilization and identify bottlenecks.</a:t>
            </a:r>
          </a:p>
          <a:p>
            <a:pPr defTabSz="457178">
              <a:defRPr/>
            </a:pPr>
            <a:endParaRPr lang="en-US" sz="900">
              <a:solidFill>
                <a:srgbClr val="E5F8FF"/>
              </a:solidFill>
              <a:latin typeface="Arial" panose="020B0604020202020204" pitchFamily="34" charset="0"/>
              <a:cs typeface="Arial" panose="020B0604020202020204" pitchFamily="34" charset="0"/>
            </a:endParaRPr>
          </a:p>
          <a:p>
            <a:pPr defTabSz="457178">
              <a:defRPr/>
            </a:pPr>
            <a:r>
              <a:rPr lang="en-US" sz="900">
                <a:solidFill>
                  <a:srgbClr val="E5F8FF"/>
                </a:solidFill>
                <a:latin typeface="Arial" panose="020B0604020202020204" pitchFamily="34" charset="0"/>
                <a:cs typeface="Arial" panose="020B0604020202020204" pitchFamily="34" charset="0"/>
              </a:rPr>
              <a:t>Optimize the life of your PC’s battery with </a:t>
            </a:r>
            <a:r>
              <a:rPr lang="en-US" sz="900" b="1">
                <a:solidFill>
                  <a:srgbClr val="67CAFF"/>
                </a:solidFill>
                <a:latin typeface="Arial" panose="020B0604020202020204" pitchFamily="34" charset="0"/>
                <a:cs typeface="Arial" panose="020B0604020202020204" pitchFamily="34" charset="0"/>
              </a:rPr>
              <a:t>advance charge </a:t>
            </a:r>
            <a:r>
              <a:rPr lang="en-US" sz="900">
                <a:solidFill>
                  <a:srgbClr val="E5F8FF"/>
                </a:solidFill>
                <a:latin typeface="Arial" panose="020B0604020202020204" pitchFamily="34" charset="0"/>
                <a:cs typeface="Arial" panose="020B0604020202020204" pitchFamily="34" charset="0"/>
              </a:rPr>
              <a:t>and </a:t>
            </a:r>
            <a:r>
              <a:rPr lang="en-US" sz="900" b="1">
                <a:solidFill>
                  <a:srgbClr val="67CAFF"/>
                </a:solidFill>
                <a:latin typeface="Arial" panose="020B0604020202020204" pitchFamily="34" charset="0"/>
                <a:cs typeface="Arial" panose="020B0604020202020204" pitchFamily="34" charset="0"/>
              </a:rPr>
              <a:t>peak shift.</a:t>
            </a:r>
          </a:p>
          <a:p>
            <a:pPr defTabSz="457178">
              <a:defRPr/>
            </a:pPr>
            <a:endParaRPr lang="en-US" sz="900" b="1">
              <a:solidFill>
                <a:srgbClr val="E5F8FF"/>
              </a:solidFill>
              <a:latin typeface="Arial" panose="020B0604020202020204" pitchFamily="34" charset="0"/>
              <a:cs typeface="Arial" panose="020B0604020202020204" pitchFamily="34" charset="0"/>
            </a:endParaRPr>
          </a:p>
          <a:p>
            <a:pPr defTabSz="685783">
              <a:defRPr/>
            </a:pPr>
            <a:endParaRPr lang="en-US" sz="900">
              <a:solidFill>
                <a:srgbClr val="000000"/>
              </a:solidFill>
              <a:latin typeface="Arial"/>
              <a:cs typeface="Arial" panose="020B0604020202020204" pitchFamily="34" charset="0"/>
            </a:endParaRPr>
          </a:p>
        </p:txBody>
      </p:sp>
      <p:grpSp>
        <p:nvGrpSpPr>
          <p:cNvPr id="25" name="gradient">
            <a:extLst>
              <a:ext uri="{FF2B5EF4-FFF2-40B4-BE49-F238E27FC236}">
                <a16:creationId xmlns:a16="http://schemas.microsoft.com/office/drawing/2014/main" id="{F193F070-0491-A3D8-9669-768BFA953134}"/>
              </a:ext>
            </a:extLst>
          </p:cNvPr>
          <p:cNvGrpSpPr/>
          <p:nvPr/>
        </p:nvGrpSpPr>
        <p:grpSpPr>
          <a:xfrm>
            <a:off x="-2247" y="1578250"/>
            <a:ext cx="9147424" cy="86489"/>
            <a:chOff x="0" y="3086100"/>
            <a:chExt cx="9144000" cy="1543049"/>
          </a:xfrm>
        </p:grpSpPr>
        <p:sp>
          <p:nvSpPr>
            <p:cNvPr id="26" name="Rectangle 25">
              <a:extLst>
                <a:ext uri="{FF2B5EF4-FFF2-40B4-BE49-F238E27FC236}">
                  <a16:creationId xmlns:a16="http://schemas.microsoft.com/office/drawing/2014/main" id="{5DCAE3DA-B102-81EB-6A73-DEF2007A3BDE}"/>
                </a:ext>
              </a:extLst>
            </p:cNvPr>
            <p:cNvSpPr/>
            <p:nvPr/>
          </p:nvSpPr>
          <p:spPr>
            <a:xfrm>
              <a:off x="0" y="3086100"/>
              <a:ext cx="9144000" cy="1543049"/>
            </a:xfrm>
            <a:prstGeom prst="rect">
              <a:avLst/>
            </a:prstGeom>
            <a:gradFill>
              <a:gsLst>
                <a:gs pos="0">
                  <a:schemeClr val="accent6"/>
                </a:gs>
                <a:gs pos="26000">
                  <a:schemeClr val="bg1"/>
                </a:gs>
                <a:gs pos="100000">
                  <a:schemeClr val="accent1"/>
                </a:gs>
              </a:gsLst>
              <a:lin ang="27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800">
                <a:ln w="6350">
                  <a:noFill/>
                </a:ln>
                <a:solidFill>
                  <a:srgbClr val="444444"/>
                </a:solidFill>
                <a:latin typeface="Arial"/>
              </a:endParaRPr>
            </a:p>
          </p:txBody>
        </p:sp>
        <p:sp>
          <p:nvSpPr>
            <p:cNvPr id="27" name="Rectangle 26">
              <a:extLst>
                <a:ext uri="{FF2B5EF4-FFF2-40B4-BE49-F238E27FC236}">
                  <a16:creationId xmlns:a16="http://schemas.microsoft.com/office/drawing/2014/main" id="{3A2354BB-6606-7A35-A30B-AD17E92B4900}"/>
                </a:ext>
              </a:extLst>
            </p:cNvPr>
            <p:cNvSpPr/>
            <p:nvPr/>
          </p:nvSpPr>
          <p:spPr>
            <a:xfrm>
              <a:off x="0" y="3086100"/>
              <a:ext cx="9144000" cy="1543047"/>
            </a:xfrm>
            <a:prstGeom prst="rect">
              <a:avLst/>
            </a:prstGeom>
            <a:gradFill>
              <a:gsLst>
                <a:gs pos="0">
                  <a:schemeClr val="accent6">
                    <a:alpha val="0"/>
                  </a:schemeClr>
                </a:gs>
                <a:gs pos="35000">
                  <a:schemeClr val="bg1">
                    <a:alpha val="65000"/>
                  </a:schemeClr>
                </a:gs>
                <a:gs pos="100000">
                  <a:srgbClr val="052158"/>
                </a:gs>
              </a:gsLst>
              <a:lin ang="2700000" scaled="0"/>
            </a:gradFill>
            <a:ln w="19050" cap="sq" cmpd="sng">
              <a:noFill/>
              <a:miter lim="800000"/>
            </a:ln>
            <a:effectLst/>
          </p:spPr>
          <p:txBody>
            <a:bodyPr rot="0" spcFirstLastPara="0" vertOverflow="overflow" horzOverflow="overflow" vert="horz" wrap="square" lIns="457200" tIns="0" rIns="18288" bIns="0" numCol="1" spcCol="0" rtlCol="0" fromWordArt="0" anchor="ctr" anchorCtr="0" forceAA="0" compatLnSpc="1">
              <a:prstTxWarp prst="textNoShape">
                <a:avLst/>
              </a:prstTxWarp>
              <a:noAutofit/>
            </a:bodyPr>
            <a:lstStyle/>
            <a:p>
              <a:pPr defTabSz="685749">
                <a:spcAft>
                  <a:spcPts val="600"/>
                </a:spcAft>
                <a:buClr>
                  <a:srgbClr val="0076CE"/>
                </a:buClr>
                <a:defRPr/>
              </a:pPr>
              <a:endParaRPr lang="en-US" sz="2400">
                <a:solidFill>
                  <a:srgbClr val="FFFFFF"/>
                </a:solidFill>
                <a:latin typeface="Arial"/>
              </a:endParaRPr>
            </a:p>
          </p:txBody>
        </p:sp>
      </p:grpSp>
      <p:sp>
        <p:nvSpPr>
          <p:cNvPr id="31" name="Arrow: Chevron 30">
            <a:extLst>
              <a:ext uri="{FF2B5EF4-FFF2-40B4-BE49-F238E27FC236}">
                <a16:creationId xmlns:a16="http://schemas.microsoft.com/office/drawing/2014/main" id="{EB8CA208-43F5-6143-59BA-5CCE2E234DD2}"/>
              </a:ext>
            </a:extLst>
          </p:cNvPr>
          <p:cNvSpPr/>
          <p:nvPr/>
        </p:nvSpPr>
        <p:spPr>
          <a:xfrm>
            <a:off x="52370" y="3201447"/>
            <a:ext cx="190500" cy="163475"/>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00">
              <a:solidFill>
                <a:srgbClr val="000000"/>
              </a:solidFill>
              <a:latin typeface="Arial"/>
            </a:endParaRPr>
          </a:p>
        </p:txBody>
      </p:sp>
      <p:sp>
        <p:nvSpPr>
          <p:cNvPr id="32" name="TextBox 31">
            <a:extLst>
              <a:ext uri="{FF2B5EF4-FFF2-40B4-BE49-F238E27FC236}">
                <a16:creationId xmlns:a16="http://schemas.microsoft.com/office/drawing/2014/main" id="{277FA441-537B-3FFB-5BF4-5C3DA406D53C}"/>
              </a:ext>
            </a:extLst>
          </p:cNvPr>
          <p:cNvSpPr txBox="1"/>
          <p:nvPr/>
        </p:nvSpPr>
        <p:spPr>
          <a:xfrm>
            <a:off x="284263" y="3201446"/>
            <a:ext cx="1943100" cy="1384995"/>
          </a:xfrm>
          <a:prstGeom prst="rect">
            <a:avLst/>
          </a:prstGeom>
          <a:noFill/>
        </p:spPr>
        <p:txBody>
          <a:bodyPr wrap="square" lIns="0" tIns="0" rIns="0" bIns="0" rtlCol="0">
            <a:spAutoFit/>
          </a:bodyPr>
          <a:lstStyle/>
          <a:p>
            <a:pPr defTabSz="685783">
              <a:defRPr/>
            </a:pPr>
            <a:r>
              <a:rPr lang="en-US" sz="900" b="1">
                <a:solidFill>
                  <a:srgbClr val="67CAFF"/>
                </a:solidFill>
                <a:latin typeface="Arial"/>
              </a:rPr>
              <a:t>Presence Detection </a:t>
            </a:r>
            <a:r>
              <a:rPr lang="en-US" sz="900">
                <a:solidFill>
                  <a:srgbClr val="CBE1E4"/>
                </a:solidFill>
                <a:latin typeface="Arial"/>
              </a:rPr>
              <a:t>immediately welcomes you at work </a:t>
            </a:r>
            <a:r>
              <a:rPr lang="en-US" sz="900">
                <a:solidFill>
                  <a:srgbClr val="CBE1E4"/>
                </a:solidFill>
                <a:latin typeface="Arial" panose="020B0604020202020204" pitchFamily="34" charset="0"/>
                <a:cs typeface="Arial" panose="020B0604020202020204" pitchFamily="34" charset="0"/>
              </a:rPr>
              <a:t>detecting your presence and opening your log-on screen.</a:t>
            </a:r>
          </a:p>
          <a:p>
            <a:pPr defTabSz="685783">
              <a:defRPr/>
            </a:pPr>
            <a:endParaRPr lang="en-US" sz="900">
              <a:solidFill>
                <a:srgbClr val="CBE1E4"/>
              </a:solidFill>
              <a:latin typeface="Arial" panose="020B0604020202020204" pitchFamily="34" charset="0"/>
              <a:cs typeface="Arial" panose="020B0604020202020204" pitchFamily="34" charset="0"/>
            </a:endParaRPr>
          </a:p>
          <a:p>
            <a:pPr>
              <a:defRPr/>
            </a:pPr>
            <a:r>
              <a:rPr lang="en-US" sz="900" b="1">
                <a:solidFill>
                  <a:srgbClr val="67CAFF"/>
                </a:solidFill>
                <a:latin typeface="Arial"/>
              </a:rPr>
              <a:t>Application optimization</a:t>
            </a:r>
            <a:br>
              <a:rPr lang="en-US" sz="900" b="1">
                <a:solidFill>
                  <a:srgbClr val="000000"/>
                </a:solidFill>
                <a:latin typeface="Arial"/>
              </a:rPr>
            </a:br>
            <a:r>
              <a:rPr lang="en-US" sz="900">
                <a:solidFill>
                  <a:srgbClr val="E5F8FF"/>
                </a:solidFill>
                <a:latin typeface="Arial" panose="020B0604020202020204" pitchFamily="34" charset="0"/>
                <a:cs typeface="Arial" panose="020B0604020202020204" pitchFamily="34" charset="0"/>
              </a:rPr>
              <a:t>intelligently improves application performance based on how you use the app.</a:t>
            </a:r>
          </a:p>
          <a:p>
            <a:pPr defTabSz="685783">
              <a:defRPr/>
            </a:pPr>
            <a:endParaRPr lang="en-US" sz="900">
              <a:solidFill>
                <a:srgbClr val="CBE1E4"/>
              </a:solidFill>
              <a:latin typeface="Arial"/>
            </a:endParaRPr>
          </a:p>
        </p:txBody>
      </p:sp>
      <p:grpSp>
        <p:nvGrpSpPr>
          <p:cNvPr id="38" name="gradient">
            <a:extLst>
              <a:ext uri="{FF2B5EF4-FFF2-40B4-BE49-F238E27FC236}">
                <a16:creationId xmlns:a16="http://schemas.microsoft.com/office/drawing/2014/main" id="{EFE87D3E-E0CA-3DFB-7CB9-09AEF5AEB8E0}"/>
              </a:ext>
            </a:extLst>
          </p:cNvPr>
          <p:cNvGrpSpPr/>
          <p:nvPr/>
        </p:nvGrpSpPr>
        <p:grpSpPr>
          <a:xfrm>
            <a:off x="-4030" y="3048904"/>
            <a:ext cx="9147424" cy="86489"/>
            <a:chOff x="0" y="3086100"/>
            <a:chExt cx="9144000" cy="1543049"/>
          </a:xfrm>
        </p:grpSpPr>
        <p:sp>
          <p:nvSpPr>
            <p:cNvPr id="39" name="Rectangle 38">
              <a:extLst>
                <a:ext uri="{FF2B5EF4-FFF2-40B4-BE49-F238E27FC236}">
                  <a16:creationId xmlns:a16="http://schemas.microsoft.com/office/drawing/2014/main" id="{6000BDBA-D634-A48E-A96F-E4456951ED2D}"/>
                </a:ext>
              </a:extLst>
            </p:cNvPr>
            <p:cNvSpPr/>
            <p:nvPr/>
          </p:nvSpPr>
          <p:spPr>
            <a:xfrm>
              <a:off x="0" y="3086100"/>
              <a:ext cx="9144000" cy="1543049"/>
            </a:xfrm>
            <a:prstGeom prst="rect">
              <a:avLst/>
            </a:prstGeom>
            <a:gradFill>
              <a:gsLst>
                <a:gs pos="0">
                  <a:schemeClr val="accent6"/>
                </a:gs>
                <a:gs pos="26000">
                  <a:schemeClr val="bg1"/>
                </a:gs>
                <a:gs pos="100000">
                  <a:schemeClr val="accent1"/>
                </a:gs>
              </a:gsLst>
              <a:lin ang="27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800">
                <a:ln w="6350">
                  <a:noFill/>
                </a:ln>
                <a:solidFill>
                  <a:srgbClr val="444444"/>
                </a:solidFill>
                <a:latin typeface="Arial"/>
              </a:endParaRPr>
            </a:p>
          </p:txBody>
        </p:sp>
        <p:sp>
          <p:nvSpPr>
            <p:cNvPr id="40" name="Rectangle 39">
              <a:extLst>
                <a:ext uri="{FF2B5EF4-FFF2-40B4-BE49-F238E27FC236}">
                  <a16:creationId xmlns:a16="http://schemas.microsoft.com/office/drawing/2014/main" id="{0E2B8F9F-14C9-2ADF-5819-D0903CE0D8B9}"/>
                </a:ext>
              </a:extLst>
            </p:cNvPr>
            <p:cNvSpPr/>
            <p:nvPr/>
          </p:nvSpPr>
          <p:spPr>
            <a:xfrm>
              <a:off x="0" y="3086100"/>
              <a:ext cx="9144000" cy="1543047"/>
            </a:xfrm>
            <a:prstGeom prst="rect">
              <a:avLst/>
            </a:prstGeom>
            <a:gradFill>
              <a:gsLst>
                <a:gs pos="0">
                  <a:schemeClr val="accent6">
                    <a:alpha val="0"/>
                  </a:schemeClr>
                </a:gs>
                <a:gs pos="35000">
                  <a:schemeClr val="bg1">
                    <a:alpha val="65000"/>
                  </a:schemeClr>
                </a:gs>
                <a:gs pos="100000">
                  <a:srgbClr val="052158"/>
                </a:gs>
              </a:gsLst>
              <a:lin ang="2700000" scaled="0"/>
            </a:gradFill>
            <a:ln w="19050" cap="sq" cmpd="sng">
              <a:noFill/>
              <a:miter lim="800000"/>
            </a:ln>
            <a:effectLst/>
          </p:spPr>
          <p:txBody>
            <a:bodyPr rot="0" spcFirstLastPara="0" vertOverflow="overflow" horzOverflow="overflow" vert="horz" wrap="square" lIns="457200" tIns="0" rIns="18288" bIns="0" numCol="1" spcCol="0" rtlCol="0" fromWordArt="0" anchor="ctr" anchorCtr="0" forceAA="0" compatLnSpc="1">
              <a:prstTxWarp prst="textNoShape">
                <a:avLst/>
              </a:prstTxWarp>
              <a:noAutofit/>
            </a:bodyPr>
            <a:lstStyle/>
            <a:p>
              <a:pPr defTabSz="685749">
                <a:spcAft>
                  <a:spcPts val="600"/>
                </a:spcAft>
                <a:buClr>
                  <a:srgbClr val="0076CE"/>
                </a:buClr>
                <a:defRPr/>
              </a:pPr>
              <a:endParaRPr lang="en-US" sz="2400">
                <a:solidFill>
                  <a:srgbClr val="FFFFFF"/>
                </a:solidFill>
                <a:latin typeface="Arial"/>
              </a:endParaRPr>
            </a:p>
          </p:txBody>
        </p:sp>
      </p:grpSp>
      <p:sp>
        <p:nvSpPr>
          <p:cNvPr id="3" name="Arrow: Chevron 2">
            <a:extLst>
              <a:ext uri="{FF2B5EF4-FFF2-40B4-BE49-F238E27FC236}">
                <a16:creationId xmlns:a16="http://schemas.microsoft.com/office/drawing/2014/main" id="{CD96A1F9-D0CF-6982-F75F-71CC055C22DC}"/>
              </a:ext>
            </a:extLst>
          </p:cNvPr>
          <p:cNvSpPr/>
          <p:nvPr/>
        </p:nvSpPr>
        <p:spPr>
          <a:xfrm>
            <a:off x="2127628" y="219075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8" name="Arrow: Chevron 7">
            <a:extLst>
              <a:ext uri="{FF2B5EF4-FFF2-40B4-BE49-F238E27FC236}">
                <a16:creationId xmlns:a16="http://schemas.microsoft.com/office/drawing/2014/main" id="{927A5380-A3FB-DD01-8D1F-7349FB40ACF4}"/>
              </a:ext>
            </a:extLst>
          </p:cNvPr>
          <p:cNvSpPr/>
          <p:nvPr/>
        </p:nvSpPr>
        <p:spPr>
          <a:xfrm>
            <a:off x="4397237" y="219075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9" name="Arrow: Chevron 8">
            <a:extLst>
              <a:ext uri="{FF2B5EF4-FFF2-40B4-BE49-F238E27FC236}">
                <a16:creationId xmlns:a16="http://schemas.microsoft.com/office/drawing/2014/main" id="{B86E7372-9F73-3AA6-614B-229472E64EE6}"/>
              </a:ext>
            </a:extLst>
          </p:cNvPr>
          <p:cNvSpPr/>
          <p:nvPr/>
        </p:nvSpPr>
        <p:spPr>
          <a:xfrm>
            <a:off x="6674645" y="219075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28" name="Arrow: Chevron 27">
            <a:extLst>
              <a:ext uri="{FF2B5EF4-FFF2-40B4-BE49-F238E27FC236}">
                <a16:creationId xmlns:a16="http://schemas.microsoft.com/office/drawing/2014/main" id="{5DFA69F6-EB08-4C6F-7389-684D8C3F670E}"/>
              </a:ext>
            </a:extLst>
          </p:cNvPr>
          <p:cNvSpPr/>
          <p:nvPr/>
        </p:nvSpPr>
        <p:spPr>
          <a:xfrm>
            <a:off x="3545360" y="122396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29" name="Arrow: Chevron 28">
            <a:extLst>
              <a:ext uri="{FF2B5EF4-FFF2-40B4-BE49-F238E27FC236}">
                <a16:creationId xmlns:a16="http://schemas.microsoft.com/office/drawing/2014/main" id="{5C480F57-29D6-4E3B-AB51-4491A767ECAE}"/>
              </a:ext>
            </a:extLst>
          </p:cNvPr>
          <p:cNvSpPr/>
          <p:nvPr/>
        </p:nvSpPr>
        <p:spPr>
          <a:xfrm>
            <a:off x="5977978" y="122396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30" name="Arrow: Chevron 29">
            <a:extLst>
              <a:ext uri="{FF2B5EF4-FFF2-40B4-BE49-F238E27FC236}">
                <a16:creationId xmlns:a16="http://schemas.microsoft.com/office/drawing/2014/main" id="{1C458F65-97CC-8A0C-825A-0B419B56A37B}"/>
              </a:ext>
            </a:extLst>
          </p:cNvPr>
          <p:cNvSpPr/>
          <p:nvPr/>
        </p:nvSpPr>
        <p:spPr>
          <a:xfrm>
            <a:off x="8539373" y="1223960"/>
            <a:ext cx="381000" cy="304800"/>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00">
              <a:solidFill>
                <a:srgbClr val="000000"/>
              </a:solidFill>
              <a:latin typeface="Arial"/>
            </a:endParaRPr>
          </a:p>
        </p:txBody>
      </p:sp>
      <p:sp>
        <p:nvSpPr>
          <p:cNvPr id="10" name="Arrow: Chevron 9">
            <a:extLst>
              <a:ext uri="{FF2B5EF4-FFF2-40B4-BE49-F238E27FC236}">
                <a16:creationId xmlns:a16="http://schemas.microsoft.com/office/drawing/2014/main" id="{6C26ED63-6543-F2E7-4FC6-CED21CA30EAB}"/>
              </a:ext>
            </a:extLst>
          </p:cNvPr>
          <p:cNvSpPr/>
          <p:nvPr/>
        </p:nvSpPr>
        <p:spPr>
          <a:xfrm>
            <a:off x="6949475" y="3201447"/>
            <a:ext cx="190500" cy="163475"/>
          </a:xfrm>
          <a:prstGeom prst="chevron">
            <a:avLst/>
          </a:prstGeom>
          <a:gradFill>
            <a:gsLst>
              <a:gs pos="0">
                <a:schemeClr val="accent6"/>
              </a:gs>
              <a:gs pos="26000">
                <a:schemeClr val="bg1"/>
              </a:gs>
              <a:gs pos="100000">
                <a:schemeClr val="accent1"/>
              </a:gs>
            </a:gsLst>
            <a:lin ang="2700000" scaled="0"/>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000">
              <a:solidFill>
                <a:srgbClr val="000000"/>
              </a:solidFill>
              <a:latin typeface="Arial"/>
            </a:endParaRPr>
          </a:p>
        </p:txBody>
      </p:sp>
    </p:spTree>
    <p:extLst>
      <p:ext uri="{BB962C8B-B14F-4D97-AF65-F5344CB8AC3E}">
        <p14:creationId xmlns:p14="http://schemas.microsoft.com/office/powerpoint/2010/main" val="2560479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7BB783-DDD9-F2B7-DBD1-1E356F6E7ADF}"/>
              </a:ext>
            </a:extLst>
          </p:cNvPr>
          <p:cNvGrpSpPr/>
          <p:nvPr/>
        </p:nvGrpSpPr>
        <p:grpSpPr>
          <a:xfrm>
            <a:off x="144780" y="663494"/>
            <a:ext cx="8854440" cy="3891288"/>
            <a:chOff x="193040" y="699463"/>
            <a:chExt cx="11805920" cy="5188384"/>
          </a:xfrm>
        </p:grpSpPr>
        <p:pic>
          <p:nvPicPr>
            <p:cNvPr id="3" name="Picture 2" descr="A picture containing text, electronics, display, computer&#10;&#10;Description automatically generated">
              <a:extLst>
                <a:ext uri="{FF2B5EF4-FFF2-40B4-BE49-F238E27FC236}">
                  <a16:creationId xmlns:a16="http://schemas.microsoft.com/office/drawing/2014/main" id="{F17554DC-35CC-1CF0-91D1-4EA1E6942F27}"/>
                </a:ext>
              </a:extLst>
            </p:cNvPr>
            <p:cNvPicPr>
              <a:picLocks noChangeAspect="1"/>
            </p:cNvPicPr>
            <p:nvPr/>
          </p:nvPicPr>
          <p:blipFill rotWithShape="1">
            <a:blip r:embed="rId3"/>
            <a:srcRect l="8563" t="12773" r="8563" b="50806"/>
            <a:stretch/>
          </p:blipFill>
          <p:spPr>
            <a:xfrm>
              <a:off x="193040" y="699463"/>
              <a:ext cx="11805920" cy="5188384"/>
            </a:xfrm>
            <a:prstGeom prst="rect">
              <a:avLst/>
            </a:prstGeom>
          </p:spPr>
        </p:pic>
        <p:sp>
          <p:nvSpPr>
            <p:cNvPr id="4" name="Rectangle 3">
              <a:extLst>
                <a:ext uri="{FF2B5EF4-FFF2-40B4-BE49-F238E27FC236}">
                  <a16:creationId xmlns:a16="http://schemas.microsoft.com/office/drawing/2014/main" id="{1BFD8A8E-E491-F4D5-0893-1A3B9F2D4128}"/>
                </a:ext>
              </a:extLst>
            </p:cNvPr>
            <p:cNvSpPr/>
            <p:nvPr/>
          </p:nvSpPr>
          <p:spPr>
            <a:xfrm>
              <a:off x="757670" y="1344499"/>
              <a:ext cx="10671555" cy="4443648"/>
            </a:xfrm>
            <a:prstGeom prst="rect">
              <a:avLst/>
            </a:prstGeom>
            <a:solidFill>
              <a:schemeClr val="tx2">
                <a:lumMod val="95000"/>
              </a:schemeClr>
            </a:solidFill>
            <a:ln w="12700">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grpSp>
      <p:sp>
        <p:nvSpPr>
          <p:cNvPr id="12" name="Rectangle 11">
            <a:extLst>
              <a:ext uri="{FF2B5EF4-FFF2-40B4-BE49-F238E27FC236}">
                <a16:creationId xmlns:a16="http://schemas.microsoft.com/office/drawing/2014/main" id="{02FC0337-F0AB-3049-A72C-85F2A24695D8}"/>
              </a:ext>
            </a:extLst>
          </p:cNvPr>
          <p:cNvSpPr/>
          <p:nvPr/>
        </p:nvSpPr>
        <p:spPr>
          <a:xfrm>
            <a:off x="732107" y="1304050"/>
            <a:ext cx="2509624" cy="253540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3" name="Rectangle 12">
            <a:extLst>
              <a:ext uri="{FF2B5EF4-FFF2-40B4-BE49-F238E27FC236}">
                <a16:creationId xmlns:a16="http://schemas.microsoft.com/office/drawing/2014/main" id="{184EDE4E-E95D-8798-A954-319968DBEC5D}"/>
              </a:ext>
            </a:extLst>
          </p:cNvPr>
          <p:cNvSpPr/>
          <p:nvPr/>
        </p:nvSpPr>
        <p:spPr>
          <a:xfrm>
            <a:off x="3315786" y="1304050"/>
            <a:ext cx="2509624" cy="253540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14" name="Rectangle 13">
            <a:extLst>
              <a:ext uri="{FF2B5EF4-FFF2-40B4-BE49-F238E27FC236}">
                <a16:creationId xmlns:a16="http://schemas.microsoft.com/office/drawing/2014/main" id="{B7CB0439-F70B-7EC1-E024-FD0FBADB81F0}"/>
              </a:ext>
            </a:extLst>
          </p:cNvPr>
          <p:cNvSpPr/>
          <p:nvPr/>
        </p:nvSpPr>
        <p:spPr>
          <a:xfrm>
            <a:off x="5899467" y="1304050"/>
            <a:ext cx="2509624" cy="253540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grpSp>
        <p:nvGrpSpPr>
          <p:cNvPr id="15" name="Group 14">
            <a:extLst>
              <a:ext uri="{FF2B5EF4-FFF2-40B4-BE49-F238E27FC236}">
                <a16:creationId xmlns:a16="http://schemas.microsoft.com/office/drawing/2014/main" id="{1F48C5D1-DCD5-2A01-01AC-BDA19372B672}"/>
              </a:ext>
            </a:extLst>
          </p:cNvPr>
          <p:cNvGrpSpPr/>
          <p:nvPr/>
        </p:nvGrpSpPr>
        <p:grpSpPr>
          <a:xfrm>
            <a:off x="3331069" y="1954502"/>
            <a:ext cx="2481918" cy="1758358"/>
            <a:chOff x="6499955" y="1643185"/>
            <a:chExt cx="3244019" cy="2298282"/>
          </a:xfrm>
        </p:grpSpPr>
        <p:sp>
          <p:nvSpPr>
            <p:cNvPr id="45" name="Rectangle 44">
              <a:extLst>
                <a:ext uri="{FF2B5EF4-FFF2-40B4-BE49-F238E27FC236}">
                  <a16:creationId xmlns:a16="http://schemas.microsoft.com/office/drawing/2014/main" id="{15CC9467-C4EF-2EF3-32B6-F3F65B4AC7F2}"/>
                </a:ext>
              </a:extLst>
            </p:cNvPr>
            <p:cNvSpPr/>
            <p:nvPr/>
          </p:nvSpPr>
          <p:spPr>
            <a:xfrm>
              <a:off x="6499955" y="1643185"/>
              <a:ext cx="3244019" cy="229828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n>
                  <a:solidFill>
                    <a:schemeClr val="bg2"/>
                  </a:solidFill>
                </a:ln>
                <a:solidFill>
                  <a:schemeClr val="tx2"/>
                </a:solidFill>
              </a:endParaRPr>
            </a:p>
          </p:txBody>
        </p:sp>
        <p:pic>
          <p:nvPicPr>
            <p:cNvPr id="46" name="Picture 45">
              <a:extLst>
                <a:ext uri="{FF2B5EF4-FFF2-40B4-BE49-F238E27FC236}">
                  <a16:creationId xmlns:a16="http://schemas.microsoft.com/office/drawing/2014/main" id="{A1956463-23E3-A8F3-6AE6-719EE6A21C37}"/>
                </a:ext>
              </a:extLst>
            </p:cNvPr>
            <p:cNvPicPr>
              <a:picLocks noChangeAspect="1"/>
            </p:cNvPicPr>
            <p:nvPr/>
          </p:nvPicPr>
          <p:blipFill>
            <a:blip r:embed="rId4"/>
            <a:stretch>
              <a:fillRect/>
            </a:stretch>
          </p:blipFill>
          <p:spPr>
            <a:xfrm>
              <a:off x="6827164" y="1702132"/>
              <a:ext cx="2129050" cy="1395207"/>
            </a:xfrm>
            <a:prstGeom prst="rect">
              <a:avLst/>
            </a:prstGeom>
          </p:spPr>
        </p:pic>
        <p:pic>
          <p:nvPicPr>
            <p:cNvPr id="47" name="Picture 46">
              <a:extLst>
                <a:ext uri="{FF2B5EF4-FFF2-40B4-BE49-F238E27FC236}">
                  <a16:creationId xmlns:a16="http://schemas.microsoft.com/office/drawing/2014/main" id="{7BEB7555-E3E9-DD4F-590F-80D575AA8D96}"/>
                </a:ext>
              </a:extLst>
            </p:cNvPr>
            <p:cNvPicPr>
              <a:picLocks noChangeAspect="1"/>
            </p:cNvPicPr>
            <p:nvPr/>
          </p:nvPicPr>
          <p:blipFill>
            <a:blip r:embed="rId5"/>
            <a:stretch>
              <a:fillRect/>
            </a:stretch>
          </p:blipFill>
          <p:spPr>
            <a:xfrm>
              <a:off x="9341533" y="1702131"/>
              <a:ext cx="307097" cy="257297"/>
            </a:xfrm>
            <a:prstGeom prst="rect">
              <a:avLst/>
            </a:prstGeom>
          </p:spPr>
        </p:pic>
        <p:pic>
          <p:nvPicPr>
            <p:cNvPr id="48" name="Picture 47">
              <a:extLst>
                <a:ext uri="{FF2B5EF4-FFF2-40B4-BE49-F238E27FC236}">
                  <a16:creationId xmlns:a16="http://schemas.microsoft.com/office/drawing/2014/main" id="{5CC7B4E4-958B-9FFC-1C0A-44EF7AF81B00}"/>
                </a:ext>
              </a:extLst>
            </p:cNvPr>
            <p:cNvPicPr>
              <a:picLocks noChangeAspect="1"/>
            </p:cNvPicPr>
            <p:nvPr/>
          </p:nvPicPr>
          <p:blipFill>
            <a:blip r:embed="rId6"/>
            <a:stretch>
              <a:fillRect/>
            </a:stretch>
          </p:blipFill>
          <p:spPr>
            <a:xfrm>
              <a:off x="6551383" y="1702131"/>
              <a:ext cx="272044" cy="288046"/>
            </a:xfrm>
            <a:prstGeom prst="rect">
              <a:avLst/>
            </a:prstGeom>
          </p:spPr>
        </p:pic>
        <p:grpSp>
          <p:nvGrpSpPr>
            <p:cNvPr id="49" name="Group 48">
              <a:extLst>
                <a:ext uri="{FF2B5EF4-FFF2-40B4-BE49-F238E27FC236}">
                  <a16:creationId xmlns:a16="http://schemas.microsoft.com/office/drawing/2014/main" id="{B0418DA0-3885-BABF-E81D-60E22A370B3D}"/>
                </a:ext>
              </a:extLst>
            </p:cNvPr>
            <p:cNvGrpSpPr/>
            <p:nvPr/>
          </p:nvGrpSpPr>
          <p:grpSpPr>
            <a:xfrm>
              <a:off x="7667549" y="3146320"/>
              <a:ext cx="1113635" cy="711484"/>
              <a:chOff x="7585960" y="2942611"/>
              <a:chExt cx="1482248" cy="879727"/>
            </a:xfrm>
          </p:grpSpPr>
          <p:pic>
            <p:nvPicPr>
              <p:cNvPr id="50" name="Picture 49">
                <a:extLst>
                  <a:ext uri="{FF2B5EF4-FFF2-40B4-BE49-F238E27FC236}">
                    <a16:creationId xmlns:a16="http://schemas.microsoft.com/office/drawing/2014/main" id="{03534317-99C3-7786-7744-CE08E7B857FE}"/>
                  </a:ext>
                </a:extLst>
              </p:cNvPr>
              <p:cNvPicPr>
                <a:picLocks noChangeAspect="1"/>
              </p:cNvPicPr>
              <p:nvPr/>
            </p:nvPicPr>
            <p:blipFill>
              <a:blip r:embed="rId7"/>
              <a:stretch>
                <a:fillRect/>
              </a:stretch>
            </p:blipFill>
            <p:spPr>
              <a:xfrm>
                <a:off x="7585961" y="3156286"/>
                <a:ext cx="1096768" cy="388541"/>
              </a:xfrm>
              <a:prstGeom prst="rect">
                <a:avLst/>
              </a:prstGeom>
            </p:spPr>
          </p:pic>
          <p:pic>
            <p:nvPicPr>
              <p:cNvPr id="51" name="Picture 50">
                <a:extLst>
                  <a:ext uri="{FF2B5EF4-FFF2-40B4-BE49-F238E27FC236}">
                    <a16:creationId xmlns:a16="http://schemas.microsoft.com/office/drawing/2014/main" id="{A71C0F51-BC72-5B00-8A8F-F9BC68E94613}"/>
                  </a:ext>
                </a:extLst>
              </p:cNvPr>
              <p:cNvPicPr>
                <a:picLocks noChangeAspect="1"/>
              </p:cNvPicPr>
              <p:nvPr/>
            </p:nvPicPr>
            <p:blipFill>
              <a:blip r:embed="rId8"/>
              <a:stretch>
                <a:fillRect/>
              </a:stretch>
            </p:blipFill>
            <p:spPr>
              <a:xfrm>
                <a:off x="7834953" y="3529866"/>
                <a:ext cx="1233255" cy="292472"/>
              </a:xfrm>
              <a:prstGeom prst="rect">
                <a:avLst/>
              </a:prstGeom>
            </p:spPr>
          </p:pic>
          <p:pic>
            <p:nvPicPr>
              <p:cNvPr id="52" name="Picture 51">
                <a:extLst>
                  <a:ext uri="{FF2B5EF4-FFF2-40B4-BE49-F238E27FC236}">
                    <a16:creationId xmlns:a16="http://schemas.microsoft.com/office/drawing/2014/main" id="{8F7F5E91-9B68-8BB0-1FC9-0CEE831302F7}"/>
                  </a:ext>
                </a:extLst>
              </p:cNvPr>
              <p:cNvPicPr>
                <a:picLocks noChangeAspect="1"/>
              </p:cNvPicPr>
              <p:nvPr/>
            </p:nvPicPr>
            <p:blipFill>
              <a:blip r:embed="rId9"/>
              <a:stretch>
                <a:fillRect/>
              </a:stretch>
            </p:blipFill>
            <p:spPr>
              <a:xfrm>
                <a:off x="7585960" y="2942611"/>
                <a:ext cx="1096769" cy="292472"/>
              </a:xfrm>
              <a:prstGeom prst="rect">
                <a:avLst/>
              </a:prstGeom>
            </p:spPr>
          </p:pic>
        </p:grpSp>
      </p:grpSp>
      <p:grpSp>
        <p:nvGrpSpPr>
          <p:cNvPr id="19" name="Group 18">
            <a:extLst>
              <a:ext uri="{FF2B5EF4-FFF2-40B4-BE49-F238E27FC236}">
                <a16:creationId xmlns:a16="http://schemas.microsoft.com/office/drawing/2014/main" id="{A0045360-D51B-FEC2-3D86-FBAEF725193A}"/>
              </a:ext>
            </a:extLst>
          </p:cNvPr>
          <p:cNvGrpSpPr/>
          <p:nvPr/>
        </p:nvGrpSpPr>
        <p:grpSpPr>
          <a:xfrm>
            <a:off x="5914748" y="1954502"/>
            <a:ext cx="2481918" cy="1758358"/>
            <a:chOff x="5828024" y="2877986"/>
            <a:chExt cx="3244019" cy="2298282"/>
          </a:xfrm>
        </p:grpSpPr>
        <p:grpSp>
          <p:nvGrpSpPr>
            <p:cNvPr id="29" name="Group 28">
              <a:extLst>
                <a:ext uri="{FF2B5EF4-FFF2-40B4-BE49-F238E27FC236}">
                  <a16:creationId xmlns:a16="http://schemas.microsoft.com/office/drawing/2014/main" id="{E383ACB0-293B-C3F9-E62F-6E451B2C347F}"/>
                </a:ext>
              </a:extLst>
            </p:cNvPr>
            <p:cNvGrpSpPr/>
            <p:nvPr/>
          </p:nvGrpSpPr>
          <p:grpSpPr>
            <a:xfrm>
              <a:off x="5828024" y="2877986"/>
              <a:ext cx="3244019" cy="2298282"/>
              <a:chOff x="4528232" y="4214326"/>
              <a:chExt cx="3244019" cy="2298282"/>
            </a:xfrm>
          </p:grpSpPr>
          <p:sp>
            <p:nvSpPr>
              <p:cNvPr id="31" name="Rectangle 30">
                <a:extLst>
                  <a:ext uri="{FF2B5EF4-FFF2-40B4-BE49-F238E27FC236}">
                    <a16:creationId xmlns:a16="http://schemas.microsoft.com/office/drawing/2014/main" id="{9249B052-F304-18A2-7B70-1ABBD1F6BEC4}"/>
                  </a:ext>
                </a:extLst>
              </p:cNvPr>
              <p:cNvSpPr/>
              <p:nvPr/>
            </p:nvSpPr>
            <p:spPr>
              <a:xfrm>
                <a:off x="4528232" y="4214326"/>
                <a:ext cx="3244019" cy="2298282"/>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n>
                    <a:solidFill>
                      <a:schemeClr val="bg2"/>
                    </a:solidFill>
                  </a:ln>
                  <a:solidFill>
                    <a:schemeClr val="tx2"/>
                  </a:solidFill>
                </a:endParaRPr>
              </a:p>
            </p:txBody>
          </p:sp>
          <p:pic>
            <p:nvPicPr>
              <p:cNvPr id="35" name="Picture 34">
                <a:extLst>
                  <a:ext uri="{FF2B5EF4-FFF2-40B4-BE49-F238E27FC236}">
                    <a16:creationId xmlns:a16="http://schemas.microsoft.com/office/drawing/2014/main" id="{1D9BB8FC-186A-F9C4-AB2C-3C82FA4E5AC6}"/>
                  </a:ext>
                </a:extLst>
              </p:cNvPr>
              <p:cNvPicPr>
                <a:picLocks noChangeAspect="1"/>
              </p:cNvPicPr>
              <p:nvPr/>
            </p:nvPicPr>
            <p:blipFill>
              <a:blip r:embed="rId5"/>
              <a:stretch>
                <a:fillRect/>
              </a:stretch>
            </p:blipFill>
            <p:spPr>
              <a:xfrm>
                <a:off x="7369810" y="4273272"/>
                <a:ext cx="307097" cy="257297"/>
              </a:xfrm>
              <a:prstGeom prst="rect">
                <a:avLst/>
              </a:prstGeom>
            </p:spPr>
          </p:pic>
          <p:pic>
            <p:nvPicPr>
              <p:cNvPr id="39" name="Picture 38">
                <a:extLst>
                  <a:ext uri="{FF2B5EF4-FFF2-40B4-BE49-F238E27FC236}">
                    <a16:creationId xmlns:a16="http://schemas.microsoft.com/office/drawing/2014/main" id="{1483FE1D-13A8-9FDC-471F-5DDD519FE6B4}"/>
                  </a:ext>
                </a:extLst>
              </p:cNvPr>
              <p:cNvPicPr>
                <a:picLocks noChangeAspect="1"/>
              </p:cNvPicPr>
              <p:nvPr/>
            </p:nvPicPr>
            <p:blipFill>
              <a:blip r:embed="rId6"/>
              <a:stretch>
                <a:fillRect/>
              </a:stretch>
            </p:blipFill>
            <p:spPr>
              <a:xfrm>
                <a:off x="4579660" y="4273272"/>
                <a:ext cx="272044" cy="288046"/>
              </a:xfrm>
              <a:prstGeom prst="rect">
                <a:avLst/>
              </a:prstGeom>
            </p:spPr>
          </p:pic>
          <p:sp>
            <p:nvSpPr>
              <p:cNvPr id="40" name="TextBox 39">
                <a:extLst>
                  <a:ext uri="{FF2B5EF4-FFF2-40B4-BE49-F238E27FC236}">
                    <a16:creationId xmlns:a16="http://schemas.microsoft.com/office/drawing/2014/main" id="{1C373084-7585-FBBE-A3A1-4062DFF19362}"/>
                  </a:ext>
                </a:extLst>
              </p:cNvPr>
              <p:cNvSpPr txBox="1"/>
              <p:nvPr/>
            </p:nvSpPr>
            <p:spPr>
              <a:xfrm flipH="1">
                <a:off x="4935518" y="4297534"/>
                <a:ext cx="1405822" cy="422397"/>
              </a:xfrm>
              <a:prstGeom prst="rect">
                <a:avLst/>
              </a:prstGeom>
              <a:noFill/>
            </p:spPr>
            <p:txBody>
              <a:bodyPr wrap="square" lIns="0" tIns="0" rIns="0" bIns="0" rtlCol="0">
                <a:spAutoFit/>
              </a:bodyPr>
              <a:lstStyle/>
              <a:p>
                <a:r>
                  <a:rPr lang="en-US" sz="1050">
                    <a:solidFill>
                      <a:schemeClr val="bg2"/>
                    </a:solidFill>
                  </a:rPr>
                  <a:t>Carbon Footprint</a:t>
                </a:r>
              </a:p>
              <a:p>
                <a:endParaRPr lang="en-US" sz="1050">
                  <a:solidFill>
                    <a:schemeClr val="bg2"/>
                  </a:solidFill>
                </a:endParaRPr>
              </a:p>
            </p:txBody>
          </p:sp>
          <p:pic>
            <p:nvPicPr>
              <p:cNvPr id="41" name="Picture 40">
                <a:extLst>
                  <a:ext uri="{FF2B5EF4-FFF2-40B4-BE49-F238E27FC236}">
                    <a16:creationId xmlns:a16="http://schemas.microsoft.com/office/drawing/2014/main" id="{07697801-BD27-D276-4488-7DF2D8A19094}"/>
                  </a:ext>
                </a:extLst>
              </p:cNvPr>
              <p:cNvPicPr>
                <a:picLocks noChangeAspect="1"/>
              </p:cNvPicPr>
              <p:nvPr/>
            </p:nvPicPr>
            <p:blipFill>
              <a:blip r:embed="rId10"/>
              <a:stretch>
                <a:fillRect/>
              </a:stretch>
            </p:blipFill>
            <p:spPr>
              <a:xfrm>
                <a:off x="5151125" y="4849659"/>
                <a:ext cx="1190214" cy="454859"/>
              </a:xfrm>
              <a:prstGeom prst="rect">
                <a:avLst/>
              </a:prstGeom>
            </p:spPr>
          </p:pic>
          <p:pic>
            <p:nvPicPr>
              <p:cNvPr id="42" name="Picture 41">
                <a:extLst>
                  <a:ext uri="{FF2B5EF4-FFF2-40B4-BE49-F238E27FC236}">
                    <a16:creationId xmlns:a16="http://schemas.microsoft.com/office/drawing/2014/main" id="{8F9F2BC6-E0B8-B878-58BE-61B365C1D3B8}"/>
                  </a:ext>
                </a:extLst>
              </p:cNvPr>
              <p:cNvPicPr>
                <a:picLocks noChangeAspect="1"/>
              </p:cNvPicPr>
              <p:nvPr/>
            </p:nvPicPr>
            <p:blipFill>
              <a:blip r:embed="rId11"/>
              <a:stretch>
                <a:fillRect/>
              </a:stretch>
            </p:blipFill>
            <p:spPr>
              <a:xfrm>
                <a:off x="5131755" y="5495391"/>
                <a:ext cx="1249590" cy="549518"/>
              </a:xfrm>
              <a:prstGeom prst="rect">
                <a:avLst/>
              </a:prstGeom>
            </p:spPr>
          </p:pic>
          <p:sp>
            <p:nvSpPr>
              <p:cNvPr id="43" name="TextBox 42">
                <a:extLst>
                  <a:ext uri="{FF2B5EF4-FFF2-40B4-BE49-F238E27FC236}">
                    <a16:creationId xmlns:a16="http://schemas.microsoft.com/office/drawing/2014/main" id="{EF919F5B-F66E-6334-632C-B352DC8DBDAA}"/>
                  </a:ext>
                </a:extLst>
              </p:cNvPr>
              <p:cNvSpPr txBox="1"/>
              <p:nvPr/>
            </p:nvSpPr>
            <p:spPr>
              <a:xfrm>
                <a:off x="4777266" y="4655061"/>
                <a:ext cx="1223612" cy="181027"/>
              </a:xfrm>
              <a:prstGeom prst="rect">
                <a:avLst/>
              </a:prstGeom>
              <a:noFill/>
            </p:spPr>
            <p:txBody>
              <a:bodyPr wrap="none" lIns="0" tIns="0" rIns="0" bIns="0" rtlCol="0">
                <a:spAutoFit/>
              </a:bodyPr>
              <a:lstStyle/>
              <a:p>
                <a:pPr algn="ctr"/>
                <a:r>
                  <a:rPr lang="en-US" sz="900">
                    <a:solidFill>
                      <a:schemeClr val="bg2"/>
                    </a:solidFill>
                  </a:rPr>
                  <a:t>Carbon Emissions</a:t>
                </a:r>
              </a:p>
            </p:txBody>
          </p:sp>
          <p:sp>
            <p:nvSpPr>
              <p:cNvPr id="44" name="TextBox 43">
                <a:extLst>
                  <a:ext uri="{FF2B5EF4-FFF2-40B4-BE49-F238E27FC236}">
                    <a16:creationId xmlns:a16="http://schemas.microsoft.com/office/drawing/2014/main" id="{D3D2838F-9569-125D-13AB-EACCF81D9B6F}"/>
                  </a:ext>
                </a:extLst>
              </p:cNvPr>
              <p:cNvSpPr txBox="1"/>
              <p:nvPr/>
            </p:nvSpPr>
            <p:spPr>
              <a:xfrm>
                <a:off x="4770987" y="5344575"/>
                <a:ext cx="913518" cy="181027"/>
              </a:xfrm>
              <a:prstGeom prst="rect">
                <a:avLst/>
              </a:prstGeom>
              <a:noFill/>
            </p:spPr>
            <p:txBody>
              <a:bodyPr wrap="none" lIns="0" tIns="0" rIns="0" bIns="0" rtlCol="0">
                <a:spAutoFit/>
              </a:bodyPr>
              <a:lstStyle/>
              <a:p>
                <a:pPr algn="ctr"/>
                <a:r>
                  <a:rPr lang="en-US" sz="900">
                    <a:solidFill>
                      <a:schemeClr val="bg2"/>
                    </a:solidFill>
                  </a:rPr>
                  <a:t>Energy Trend</a:t>
                </a:r>
              </a:p>
            </p:txBody>
          </p:sp>
        </p:grpSp>
        <p:pic>
          <p:nvPicPr>
            <p:cNvPr id="30" name="Picture 29">
              <a:extLst>
                <a:ext uri="{FF2B5EF4-FFF2-40B4-BE49-F238E27FC236}">
                  <a16:creationId xmlns:a16="http://schemas.microsoft.com/office/drawing/2014/main" id="{CEFEA5EE-DD6F-D520-A887-3EE72B49B24B}"/>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12029" y="4638420"/>
              <a:ext cx="2153522" cy="464187"/>
            </a:xfrm>
            <a:prstGeom prst="rect">
              <a:avLst/>
            </a:prstGeom>
          </p:spPr>
        </p:pic>
      </p:grpSp>
      <p:grpSp>
        <p:nvGrpSpPr>
          <p:cNvPr id="21" name="Group 20">
            <a:extLst>
              <a:ext uri="{FF2B5EF4-FFF2-40B4-BE49-F238E27FC236}">
                <a16:creationId xmlns:a16="http://schemas.microsoft.com/office/drawing/2014/main" id="{A8964A82-F666-55F8-BCF2-A2B8E2647942}"/>
              </a:ext>
            </a:extLst>
          </p:cNvPr>
          <p:cNvGrpSpPr/>
          <p:nvPr/>
        </p:nvGrpSpPr>
        <p:grpSpPr>
          <a:xfrm>
            <a:off x="747389" y="1954502"/>
            <a:ext cx="2481918" cy="1758358"/>
            <a:chOff x="3602410" y="294296"/>
            <a:chExt cx="3244019" cy="2298282"/>
          </a:xfrm>
        </p:grpSpPr>
        <p:pic>
          <p:nvPicPr>
            <p:cNvPr id="25" name="Picture 24">
              <a:extLst>
                <a:ext uri="{FF2B5EF4-FFF2-40B4-BE49-F238E27FC236}">
                  <a16:creationId xmlns:a16="http://schemas.microsoft.com/office/drawing/2014/main" id="{C4C1B9F3-CB03-A044-46CC-9631366998C1}"/>
                </a:ext>
              </a:extLst>
            </p:cNvPr>
            <p:cNvPicPr>
              <a:picLocks noChangeAspect="1"/>
            </p:cNvPicPr>
            <p:nvPr/>
          </p:nvPicPr>
          <p:blipFill>
            <a:blip r:embed="rId13"/>
            <a:stretch>
              <a:fillRect/>
            </a:stretch>
          </p:blipFill>
          <p:spPr>
            <a:xfrm>
              <a:off x="3602410" y="294296"/>
              <a:ext cx="3244019" cy="2298282"/>
            </a:xfrm>
            <a:prstGeom prst="rect">
              <a:avLst/>
            </a:prstGeom>
            <a:ln w="9525">
              <a:noFill/>
            </a:ln>
          </p:spPr>
        </p:pic>
        <p:sp>
          <p:nvSpPr>
            <p:cNvPr id="26" name="TextBox 25">
              <a:extLst>
                <a:ext uri="{FF2B5EF4-FFF2-40B4-BE49-F238E27FC236}">
                  <a16:creationId xmlns:a16="http://schemas.microsoft.com/office/drawing/2014/main" id="{991D9E13-0E6E-712B-14DE-BE3FA265908E}"/>
                </a:ext>
              </a:extLst>
            </p:cNvPr>
            <p:cNvSpPr txBox="1"/>
            <p:nvPr/>
          </p:nvSpPr>
          <p:spPr>
            <a:xfrm flipH="1">
              <a:off x="4322152" y="365720"/>
              <a:ext cx="1744748" cy="211199"/>
            </a:xfrm>
            <a:prstGeom prst="rect">
              <a:avLst/>
            </a:prstGeom>
            <a:solidFill>
              <a:schemeClr val="tx2"/>
            </a:solidFill>
          </p:spPr>
          <p:txBody>
            <a:bodyPr wrap="square" lIns="0" tIns="0" rIns="0" bIns="0" rtlCol="0">
              <a:spAutoFit/>
            </a:bodyPr>
            <a:lstStyle/>
            <a:p>
              <a:r>
                <a:rPr lang="en-US" sz="1050">
                  <a:solidFill>
                    <a:schemeClr val="bg1"/>
                  </a:solidFill>
                </a:rPr>
                <a:t>System Health</a:t>
              </a:r>
            </a:p>
          </p:txBody>
        </p:sp>
      </p:grpSp>
      <p:sp>
        <p:nvSpPr>
          <p:cNvPr id="22" name="Rectangle 21">
            <a:extLst>
              <a:ext uri="{FF2B5EF4-FFF2-40B4-BE49-F238E27FC236}">
                <a16:creationId xmlns:a16="http://schemas.microsoft.com/office/drawing/2014/main" id="{9B3E65D7-48FC-F5D3-1CFB-54C7A3EE4C43}"/>
              </a:ext>
            </a:extLst>
          </p:cNvPr>
          <p:cNvSpPr/>
          <p:nvPr/>
        </p:nvSpPr>
        <p:spPr>
          <a:xfrm>
            <a:off x="1565796" y="1460811"/>
            <a:ext cx="845104" cy="3231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34290" tIns="0" rIns="34290" bIns="0" rtlCol="0" anchor="ctr">
            <a:spAutoFit/>
          </a:bodyPr>
          <a:lstStyle/>
          <a:p>
            <a:pPr algn="ctr" defTabSz="514261">
              <a:spcAft>
                <a:spcPts val="450"/>
              </a:spcAft>
              <a:defRPr/>
            </a:pPr>
            <a:r>
              <a:rPr lang="en-US" sz="2100">
                <a:solidFill>
                  <a:schemeClr val="accent6"/>
                </a:solidFill>
                <a:latin typeface="+mj-lt"/>
              </a:rPr>
              <a:t>Health</a:t>
            </a:r>
            <a:endParaRPr lang="en-US" sz="1800">
              <a:solidFill>
                <a:schemeClr val="accent6"/>
              </a:solidFill>
              <a:latin typeface="+mj-lt"/>
            </a:endParaRPr>
          </a:p>
        </p:txBody>
      </p:sp>
      <p:sp>
        <p:nvSpPr>
          <p:cNvPr id="23" name="Rectangle 22">
            <a:extLst>
              <a:ext uri="{FF2B5EF4-FFF2-40B4-BE49-F238E27FC236}">
                <a16:creationId xmlns:a16="http://schemas.microsoft.com/office/drawing/2014/main" id="{BE98FEE3-60B9-ED69-4EB1-F48CF0F7FB1A}"/>
              </a:ext>
            </a:extLst>
          </p:cNvPr>
          <p:cNvSpPr/>
          <p:nvPr/>
        </p:nvSpPr>
        <p:spPr>
          <a:xfrm>
            <a:off x="3715866" y="1460811"/>
            <a:ext cx="1712328" cy="3231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34290" tIns="0" rIns="34290" bIns="0" rtlCol="0" anchor="ctr">
            <a:spAutoFit/>
          </a:bodyPr>
          <a:lstStyle/>
          <a:p>
            <a:pPr algn="ctr" defTabSz="514261">
              <a:spcAft>
                <a:spcPts val="450"/>
              </a:spcAft>
              <a:defRPr/>
            </a:pPr>
            <a:r>
              <a:rPr lang="en-US" sz="2100">
                <a:solidFill>
                  <a:schemeClr val="accent6"/>
                </a:solidFill>
                <a:latin typeface="+mj-lt"/>
              </a:rPr>
              <a:t>Cybersecurity</a:t>
            </a:r>
            <a:endParaRPr lang="en-US" sz="1800">
              <a:solidFill>
                <a:schemeClr val="accent6"/>
              </a:solidFill>
              <a:latin typeface="+mj-lt"/>
            </a:endParaRPr>
          </a:p>
        </p:txBody>
      </p:sp>
      <p:sp>
        <p:nvSpPr>
          <p:cNvPr id="24" name="Rectangle 23">
            <a:extLst>
              <a:ext uri="{FF2B5EF4-FFF2-40B4-BE49-F238E27FC236}">
                <a16:creationId xmlns:a16="http://schemas.microsoft.com/office/drawing/2014/main" id="{DFB30A10-BE64-9E5A-4575-66CF9645094E}"/>
              </a:ext>
            </a:extLst>
          </p:cNvPr>
          <p:cNvSpPr/>
          <p:nvPr/>
        </p:nvSpPr>
        <p:spPr>
          <a:xfrm>
            <a:off x="6330004" y="1460811"/>
            <a:ext cx="1651414" cy="3231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34290" tIns="0" rIns="34290" bIns="0" rtlCol="0" anchor="ctr">
            <a:spAutoFit/>
          </a:bodyPr>
          <a:lstStyle/>
          <a:p>
            <a:pPr algn="ctr" defTabSz="514261">
              <a:spcAft>
                <a:spcPts val="450"/>
              </a:spcAft>
              <a:defRPr/>
            </a:pPr>
            <a:r>
              <a:rPr lang="en-US" sz="2100">
                <a:solidFill>
                  <a:schemeClr val="accent6"/>
                </a:solidFill>
                <a:latin typeface="+mj-lt"/>
              </a:rPr>
              <a:t>Sustainability</a:t>
            </a:r>
            <a:endParaRPr lang="en-US" sz="1800">
              <a:solidFill>
                <a:schemeClr val="accent6"/>
              </a:solidFill>
              <a:latin typeface="+mj-lt"/>
            </a:endParaRPr>
          </a:p>
        </p:txBody>
      </p:sp>
      <p:sp>
        <p:nvSpPr>
          <p:cNvPr id="5" name="Title 4">
            <a:extLst>
              <a:ext uri="{FF2B5EF4-FFF2-40B4-BE49-F238E27FC236}">
                <a16:creationId xmlns:a16="http://schemas.microsoft.com/office/drawing/2014/main" id="{EABB2A9E-A812-5340-3BA3-5414AE794ED1}"/>
              </a:ext>
            </a:extLst>
          </p:cNvPr>
          <p:cNvSpPr>
            <a:spLocks noGrp="1"/>
          </p:cNvSpPr>
          <p:nvPr>
            <p:ph type="title"/>
          </p:nvPr>
        </p:nvSpPr>
        <p:spPr>
          <a:xfrm>
            <a:off x="286864" y="276226"/>
            <a:ext cx="5667230" cy="664797"/>
          </a:xfrm>
        </p:spPr>
        <p:txBody>
          <a:bodyPr/>
          <a:lstStyle/>
          <a:p>
            <a:r>
              <a:rPr lang="en-US"/>
              <a:t>The evolution to next-gen AIOps: </a:t>
            </a:r>
            <a:r>
              <a:rPr lang="en-US" err="1"/>
              <a:t>CloudIQ</a:t>
            </a:r>
            <a:endParaRPr lang="en-US"/>
          </a:p>
        </p:txBody>
      </p:sp>
      <p:sp>
        <p:nvSpPr>
          <p:cNvPr id="32" name="fl" descr="                              Dell - Internal Use - Confidential&#10;">
            <a:extLst>
              <a:ext uri="{FF2B5EF4-FFF2-40B4-BE49-F238E27FC236}">
                <a16:creationId xmlns:a16="http://schemas.microsoft.com/office/drawing/2014/main" id="{55337950-85E1-0298-1049-D0E1B7EDDA50}"/>
              </a:ext>
            </a:extLst>
          </p:cNvPr>
          <p:cNvSpPr txBox="1"/>
          <p:nvPr/>
        </p:nvSpPr>
        <p:spPr>
          <a:xfrm>
            <a:off x="4037400" y="5025752"/>
            <a:ext cx="1069203" cy="62325"/>
          </a:xfrm>
          <a:prstGeom prst="rect">
            <a:avLst/>
          </a:prstGeom>
          <a:noFill/>
        </p:spPr>
        <p:txBody>
          <a:bodyPr vert="horz" wrap="none" lIns="0" tIns="0" rIns="0" bIns="0" rtlCol="0" anchor="ctr" anchorCtr="0">
            <a:spAutoFit/>
          </a:bodyPr>
          <a:lstStyle/>
          <a:p>
            <a:pPr algn="ctr" defTabSz="914387" fontAlgn="base">
              <a:lnSpc>
                <a:spcPct val="90000"/>
              </a:lnSpc>
              <a:spcBef>
                <a:spcPts val="100"/>
              </a:spcBef>
              <a:spcAft>
                <a:spcPts val="100"/>
              </a:spcAft>
              <a:defRPr/>
            </a:pPr>
            <a:r>
              <a:rPr lang="en-US" sz="450">
                <a:solidFill>
                  <a:srgbClr val="808080"/>
                </a:solidFill>
                <a:latin typeface="Arial" panose="020B0604020202020204" pitchFamily="34" charset="0"/>
              </a:rPr>
              <a:t>Copyright © Dell Inc. All Rights Reserved.</a:t>
            </a:r>
          </a:p>
        </p:txBody>
      </p:sp>
      <p:sp>
        <p:nvSpPr>
          <p:cNvPr id="33" name="TextBox 19">
            <a:extLst>
              <a:ext uri="{FF2B5EF4-FFF2-40B4-BE49-F238E27FC236}">
                <a16:creationId xmlns:a16="http://schemas.microsoft.com/office/drawing/2014/main" id="{456FDCEE-6BA4-4D96-E996-13309F5744B9}"/>
              </a:ext>
            </a:extLst>
          </p:cNvPr>
          <p:cNvSpPr txBox="1"/>
          <p:nvPr/>
        </p:nvSpPr>
        <p:spPr>
          <a:xfrm>
            <a:off x="3879060" y="5026522"/>
            <a:ext cx="32061"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450">
                <a:solidFill>
                  <a:srgbClr val="808080"/>
                </a:solidFill>
                <a:latin typeface="Arial" panose="020B0604020202020204" pitchFamily="34" charset="0"/>
              </a:rPr>
              <a:pPr algn="r" rtl="0" fontAlgn="base">
                <a:lnSpc>
                  <a:spcPct val="90000"/>
                </a:lnSpc>
                <a:spcBef>
                  <a:spcPct val="0"/>
                </a:spcBef>
                <a:spcAft>
                  <a:spcPct val="0"/>
                </a:spcAft>
                <a:buClr>
                  <a:schemeClr val="bg1"/>
                </a:buClr>
              </a:pPr>
              <a:t>21</a:t>
            </a:fld>
            <a:endParaRPr lang="en-US" sz="450">
              <a:solidFill>
                <a:srgbClr val="808080"/>
              </a:solidFill>
              <a:latin typeface="Arial" panose="020B0604020202020204" pitchFamily="34" charset="0"/>
            </a:endParaRPr>
          </a:p>
        </p:txBody>
      </p:sp>
      <p:sp>
        <p:nvSpPr>
          <p:cNvPr id="53" name="Rectangle 52">
            <a:extLst>
              <a:ext uri="{FF2B5EF4-FFF2-40B4-BE49-F238E27FC236}">
                <a16:creationId xmlns:a16="http://schemas.microsoft.com/office/drawing/2014/main" id="{BC8DCD88-710E-22BF-7E6F-1AE2F8F2065B}"/>
              </a:ext>
            </a:extLst>
          </p:cNvPr>
          <p:cNvSpPr/>
          <p:nvPr/>
        </p:nvSpPr>
        <p:spPr>
          <a:xfrm>
            <a:off x="0" y="3839451"/>
            <a:ext cx="9144000" cy="834933"/>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4" name="TextBox 53">
            <a:extLst>
              <a:ext uri="{FF2B5EF4-FFF2-40B4-BE49-F238E27FC236}">
                <a16:creationId xmlns:a16="http://schemas.microsoft.com/office/drawing/2014/main" id="{1E52F1D1-73A6-7DC8-A7D0-C051E3EDB8A7}"/>
              </a:ext>
            </a:extLst>
          </p:cNvPr>
          <p:cNvSpPr txBox="1"/>
          <p:nvPr/>
        </p:nvSpPr>
        <p:spPr>
          <a:xfrm>
            <a:off x="1800347" y="4118418"/>
            <a:ext cx="5543306" cy="276999"/>
          </a:xfrm>
          <a:prstGeom prst="rect">
            <a:avLst/>
          </a:prstGeom>
          <a:noFill/>
        </p:spPr>
        <p:txBody>
          <a:bodyPr wrap="square" lIns="0" tIns="0" rIns="0" bIns="0" rtlCol="0" anchor="ctr">
            <a:spAutoFit/>
          </a:bodyPr>
          <a:lstStyle/>
          <a:p>
            <a:pPr algn="ctr"/>
            <a:r>
              <a:rPr lang="en-US" sz="1800" i="1">
                <a:solidFill>
                  <a:schemeClr val="accent3"/>
                </a:solidFill>
                <a:latin typeface="+mj-lt"/>
              </a:rPr>
              <a:t>Evolution from simple metrics to actionable insights</a:t>
            </a:r>
          </a:p>
        </p:txBody>
      </p:sp>
      <p:grpSp>
        <p:nvGrpSpPr>
          <p:cNvPr id="55" name="Group 54">
            <a:extLst>
              <a:ext uri="{FF2B5EF4-FFF2-40B4-BE49-F238E27FC236}">
                <a16:creationId xmlns:a16="http://schemas.microsoft.com/office/drawing/2014/main" id="{62AB4912-FD1B-1B26-FA02-7C30EE59AE30}"/>
              </a:ext>
            </a:extLst>
          </p:cNvPr>
          <p:cNvGrpSpPr/>
          <p:nvPr/>
        </p:nvGrpSpPr>
        <p:grpSpPr>
          <a:xfrm>
            <a:off x="285750" y="4167309"/>
            <a:ext cx="1684782" cy="196580"/>
            <a:chOff x="381000" y="5554865"/>
            <a:chExt cx="1161288" cy="242050"/>
          </a:xfrm>
          <a:gradFill flip="none" rotWithShape="1">
            <a:gsLst>
              <a:gs pos="0">
                <a:srgbClr val="F4BB5E"/>
              </a:gs>
              <a:gs pos="100000">
                <a:srgbClr val="F4BB5E">
                  <a:alpha val="0"/>
                </a:srgbClr>
              </a:gs>
            </a:gsLst>
            <a:lin ang="0" scaled="1"/>
            <a:tileRect/>
          </a:gradFill>
        </p:grpSpPr>
        <p:sp>
          <p:nvSpPr>
            <p:cNvPr id="56" name="Rectangle 55">
              <a:extLst>
                <a:ext uri="{FF2B5EF4-FFF2-40B4-BE49-F238E27FC236}">
                  <a16:creationId xmlns:a16="http://schemas.microsoft.com/office/drawing/2014/main" id="{4BDB6308-2F78-4005-9776-D382137D5E05}"/>
                </a:ext>
              </a:extLst>
            </p:cNvPr>
            <p:cNvSpPr/>
            <p:nvPr/>
          </p:nvSpPr>
          <p:spPr>
            <a:xfrm>
              <a:off x="3810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7" name="Rectangle 56">
              <a:extLst>
                <a:ext uri="{FF2B5EF4-FFF2-40B4-BE49-F238E27FC236}">
                  <a16:creationId xmlns:a16="http://schemas.microsoft.com/office/drawing/2014/main" id="{6EBBAA75-724D-EF6F-D495-9BCC20F8E816}"/>
                </a:ext>
              </a:extLst>
            </p:cNvPr>
            <p:cNvSpPr/>
            <p:nvPr/>
          </p:nvSpPr>
          <p:spPr>
            <a:xfrm>
              <a:off x="6858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8" name="Rectangle 57">
              <a:extLst>
                <a:ext uri="{FF2B5EF4-FFF2-40B4-BE49-F238E27FC236}">
                  <a16:creationId xmlns:a16="http://schemas.microsoft.com/office/drawing/2014/main" id="{AD4707C4-24BA-6363-4B01-E0C0942D2809}"/>
                </a:ext>
              </a:extLst>
            </p:cNvPr>
            <p:cNvSpPr/>
            <p:nvPr/>
          </p:nvSpPr>
          <p:spPr>
            <a:xfrm>
              <a:off x="9906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9" name="Rectangle 58">
              <a:extLst>
                <a:ext uri="{FF2B5EF4-FFF2-40B4-BE49-F238E27FC236}">
                  <a16:creationId xmlns:a16="http://schemas.microsoft.com/office/drawing/2014/main" id="{4CB5AC1D-D362-4DA2-B21E-1F5697744D36}"/>
                </a:ext>
              </a:extLst>
            </p:cNvPr>
            <p:cNvSpPr/>
            <p:nvPr/>
          </p:nvSpPr>
          <p:spPr>
            <a:xfrm>
              <a:off x="12954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grpSp>
      <p:grpSp>
        <p:nvGrpSpPr>
          <p:cNvPr id="60" name="Group 59">
            <a:extLst>
              <a:ext uri="{FF2B5EF4-FFF2-40B4-BE49-F238E27FC236}">
                <a16:creationId xmlns:a16="http://schemas.microsoft.com/office/drawing/2014/main" id="{A055D819-BC19-CE8F-662F-ADBFCF914846}"/>
              </a:ext>
            </a:extLst>
          </p:cNvPr>
          <p:cNvGrpSpPr/>
          <p:nvPr/>
        </p:nvGrpSpPr>
        <p:grpSpPr>
          <a:xfrm>
            <a:off x="7131687" y="4167309"/>
            <a:ext cx="1684782" cy="196580"/>
            <a:chOff x="381000" y="5554865"/>
            <a:chExt cx="1161288" cy="242050"/>
          </a:xfrm>
          <a:gradFill flip="none" rotWithShape="1">
            <a:gsLst>
              <a:gs pos="0">
                <a:srgbClr val="F4BB5E"/>
              </a:gs>
              <a:gs pos="100000">
                <a:srgbClr val="F4BB5E">
                  <a:alpha val="0"/>
                </a:srgbClr>
              </a:gs>
            </a:gsLst>
            <a:lin ang="10800000" scaled="1"/>
            <a:tileRect/>
          </a:gradFill>
        </p:grpSpPr>
        <p:sp>
          <p:nvSpPr>
            <p:cNvPr id="61" name="Rectangle 60">
              <a:extLst>
                <a:ext uri="{FF2B5EF4-FFF2-40B4-BE49-F238E27FC236}">
                  <a16:creationId xmlns:a16="http://schemas.microsoft.com/office/drawing/2014/main" id="{9214F55E-1190-826B-4AFC-46F6B2DA1F4D}"/>
                </a:ext>
              </a:extLst>
            </p:cNvPr>
            <p:cNvSpPr/>
            <p:nvPr/>
          </p:nvSpPr>
          <p:spPr>
            <a:xfrm>
              <a:off x="3810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62" name="Rectangle 61">
              <a:extLst>
                <a:ext uri="{FF2B5EF4-FFF2-40B4-BE49-F238E27FC236}">
                  <a16:creationId xmlns:a16="http://schemas.microsoft.com/office/drawing/2014/main" id="{AB65A652-552D-8A44-3267-1D52AE384CFC}"/>
                </a:ext>
              </a:extLst>
            </p:cNvPr>
            <p:cNvSpPr/>
            <p:nvPr/>
          </p:nvSpPr>
          <p:spPr>
            <a:xfrm>
              <a:off x="6858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63" name="Rectangle 62">
              <a:extLst>
                <a:ext uri="{FF2B5EF4-FFF2-40B4-BE49-F238E27FC236}">
                  <a16:creationId xmlns:a16="http://schemas.microsoft.com/office/drawing/2014/main" id="{976C43A3-CEDF-B8BA-D12A-6E74313DFD47}"/>
                </a:ext>
              </a:extLst>
            </p:cNvPr>
            <p:cNvSpPr/>
            <p:nvPr/>
          </p:nvSpPr>
          <p:spPr>
            <a:xfrm>
              <a:off x="990600" y="5554865"/>
              <a:ext cx="246888" cy="242050"/>
            </a:xfrm>
            <a:prstGeom prst="rect">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64" name="Arrow: Pentagon 63">
              <a:extLst>
                <a:ext uri="{FF2B5EF4-FFF2-40B4-BE49-F238E27FC236}">
                  <a16:creationId xmlns:a16="http://schemas.microsoft.com/office/drawing/2014/main" id="{45D1B321-8330-C1A8-E0AC-5925285F370C}"/>
                </a:ext>
              </a:extLst>
            </p:cNvPr>
            <p:cNvSpPr/>
            <p:nvPr/>
          </p:nvSpPr>
          <p:spPr>
            <a:xfrm>
              <a:off x="1295400" y="5554865"/>
              <a:ext cx="246888" cy="242050"/>
            </a:xfrm>
            <a:prstGeom prst="homePlat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grpSp>
      <p:sp>
        <p:nvSpPr>
          <p:cNvPr id="65" name="Rectangle 64">
            <a:extLst>
              <a:ext uri="{FF2B5EF4-FFF2-40B4-BE49-F238E27FC236}">
                <a16:creationId xmlns:a16="http://schemas.microsoft.com/office/drawing/2014/main" id="{3F53EC6C-084B-431E-404F-C2D60B9EF399}"/>
              </a:ext>
            </a:extLst>
          </p:cNvPr>
          <p:cNvSpPr/>
          <p:nvPr/>
        </p:nvSpPr>
        <p:spPr>
          <a:xfrm>
            <a:off x="0" y="4167309"/>
            <a:ext cx="201732" cy="196580"/>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Tree>
    <p:extLst>
      <p:ext uri="{BB962C8B-B14F-4D97-AF65-F5344CB8AC3E}">
        <p14:creationId xmlns:p14="http://schemas.microsoft.com/office/powerpoint/2010/main" val="186115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36FEEC73-60FA-352F-CEFE-CD0CEC0AB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1" y="0"/>
            <a:ext cx="9131469" cy="515829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3154E3-BF02-7DDE-B14F-0B5F7D2D07DF}"/>
              </a:ext>
            </a:extLst>
          </p:cNvPr>
          <p:cNvPicPr>
            <a:picLocks noChangeAspect="1"/>
          </p:cNvPicPr>
          <p:nvPr/>
        </p:nvPicPr>
        <p:blipFill>
          <a:blip r:embed="rId4"/>
          <a:stretch>
            <a:fillRect/>
          </a:stretch>
        </p:blipFill>
        <p:spPr>
          <a:xfrm>
            <a:off x="5215419" y="1432776"/>
            <a:ext cx="3821005" cy="1528402"/>
          </a:xfrm>
          <a:prstGeom prst="rect">
            <a:avLst/>
          </a:prstGeom>
        </p:spPr>
      </p:pic>
    </p:spTree>
    <p:extLst>
      <p:ext uri="{BB962C8B-B14F-4D97-AF65-F5344CB8AC3E}">
        <p14:creationId xmlns:p14="http://schemas.microsoft.com/office/powerpoint/2010/main" val="313259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608E-4E0C-4D24-9D24-B087C4933537}"/>
              </a:ext>
            </a:extLst>
          </p:cNvPr>
          <p:cNvSpPr>
            <a:spLocks noGrp="1"/>
          </p:cNvSpPr>
          <p:nvPr>
            <p:ph type="title"/>
          </p:nvPr>
        </p:nvSpPr>
        <p:spPr>
          <a:xfrm>
            <a:off x="285750" y="600888"/>
            <a:ext cx="3600450" cy="332399"/>
          </a:xfrm>
        </p:spPr>
        <p:txBody>
          <a:bodyPr/>
          <a:lstStyle/>
          <a:p>
            <a:r>
              <a:rPr lang="en-IN"/>
              <a:t>Forrester Report</a:t>
            </a:r>
          </a:p>
        </p:txBody>
      </p:sp>
      <p:pic>
        <p:nvPicPr>
          <p:cNvPr id="3" name="Picture 2">
            <a:extLst>
              <a:ext uri="{FF2B5EF4-FFF2-40B4-BE49-F238E27FC236}">
                <a16:creationId xmlns:a16="http://schemas.microsoft.com/office/drawing/2014/main" id="{5E2B7531-DA85-CC8D-0652-B3C7A4683CCB}"/>
              </a:ext>
            </a:extLst>
          </p:cNvPr>
          <p:cNvPicPr>
            <a:picLocks noChangeAspect="1"/>
          </p:cNvPicPr>
          <p:nvPr/>
        </p:nvPicPr>
        <p:blipFill>
          <a:blip r:embed="rId3"/>
          <a:stretch>
            <a:fillRect/>
          </a:stretch>
        </p:blipFill>
        <p:spPr>
          <a:xfrm>
            <a:off x="430128" y="1053549"/>
            <a:ext cx="3055592" cy="3926435"/>
          </a:xfrm>
          <a:prstGeom prst="rect">
            <a:avLst/>
          </a:prstGeom>
        </p:spPr>
      </p:pic>
      <p:sp>
        <p:nvSpPr>
          <p:cNvPr id="5" name="TextBox 4">
            <a:extLst>
              <a:ext uri="{FF2B5EF4-FFF2-40B4-BE49-F238E27FC236}">
                <a16:creationId xmlns:a16="http://schemas.microsoft.com/office/drawing/2014/main" id="{C50B8348-C757-52C9-DBE3-95B6C17614C5}"/>
              </a:ext>
            </a:extLst>
          </p:cNvPr>
          <p:cNvSpPr txBox="1"/>
          <p:nvPr/>
        </p:nvSpPr>
        <p:spPr>
          <a:xfrm>
            <a:off x="4133706" y="1482274"/>
            <a:ext cx="4714103" cy="1754326"/>
          </a:xfrm>
          <a:prstGeom prst="rect">
            <a:avLst/>
          </a:prstGeom>
          <a:noFill/>
        </p:spPr>
        <p:txBody>
          <a:bodyPr wrap="square">
            <a:spAutoFit/>
          </a:bodyPr>
          <a:lstStyle/>
          <a:p>
            <a:r>
              <a:rPr lang="en-US">
                <a:solidFill>
                  <a:schemeClr val="bg2"/>
                </a:solidFill>
              </a:rPr>
              <a:t>The Forrester Wave evaluated the 12 AI infrastructure providers that matter most based on their current offerings, strategy and market presence. Here’s why Dell was recognized as a Leader:</a:t>
            </a:r>
          </a:p>
          <a:p>
            <a:endParaRPr lang="en-US">
              <a:solidFill>
                <a:schemeClr val="bg2"/>
              </a:solidFill>
            </a:endParaRPr>
          </a:p>
          <a:p>
            <a:pPr marL="285750" indent="-285750">
              <a:buFont typeface="Arial" panose="020B0604020202020204" pitchFamily="34" charset="0"/>
              <a:buChar char="•"/>
            </a:pPr>
            <a:r>
              <a:rPr lang="en-US">
                <a:solidFill>
                  <a:schemeClr val="bg2"/>
                </a:solidFill>
              </a:rPr>
              <a:t>Current Offering</a:t>
            </a:r>
          </a:p>
          <a:p>
            <a:pPr marL="285750" indent="-285750">
              <a:buFont typeface="Arial" panose="020B0604020202020204" pitchFamily="34" charset="0"/>
              <a:buChar char="•"/>
            </a:pPr>
            <a:r>
              <a:rPr lang="en-US">
                <a:solidFill>
                  <a:schemeClr val="bg2"/>
                </a:solidFill>
              </a:rPr>
              <a:t>Strategy</a:t>
            </a:r>
          </a:p>
          <a:p>
            <a:pPr marL="285750" indent="-285750">
              <a:buFont typeface="Arial" panose="020B0604020202020204" pitchFamily="34" charset="0"/>
              <a:buChar char="•"/>
            </a:pPr>
            <a:r>
              <a:rPr lang="en-US">
                <a:solidFill>
                  <a:schemeClr val="bg2"/>
                </a:solidFill>
              </a:rPr>
              <a:t>Market Presence</a:t>
            </a:r>
            <a:endParaRPr lang="en-IN">
              <a:solidFill>
                <a:schemeClr val="bg2"/>
              </a:solidFill>
            </a:endParaRPr>
          </a:p>
        </p:txBody>
      </p:sp>
    </p:spTree>
    <p:extLst>
      <p:ext uri="{BB962C8B-B14F-4D97-AF65-F5344CB8AC3E}">
        <p14:creationId xmlns:p14="http://schemas.microsoft.com/office/powerpoint/2010/main" val="919849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p:txBody>
          <a:bodyPr/>
          <a:lstStyle/>
          <a:p>
            <a:r>
              <a:rPr lang="en-US">
                <a:solidFill>
                  <a:schemeClr val="tx2"/>
                </a:solidFill>
              </a:rPr>
              <a:t>Dell Validated Design for </a:t>
            </a:r>
            <a:r>
              <a:rPr lang="en-US" err="1">
                <a:solidFill>
                  <a:schemeClr val="tx2"/>
                </a:solidFill>
              </a:rPr>
              <a:t>GenAI</a:t>
            </a:r>
            <a:r>
              <a:rPr lang="en-US">
                <a:solidFill>
                  <a:schemeClr val="tx2"/>
                </a:solidFill>
              </a:rPr>
              <a:t> with NVIDIA</a:t>
            </a:r>
          </a:p>
        </p:txBody>
      </p:sp>
      <p:sp>
        <p:nvSpPr>
          <p:cNvPr id="2" name="Subtitle 1">
            <a:extLst>
              <a:ext uri="{FF2B5EF4-FFF2-40B4-BE49-F238E27FC236}">
                <a16:creationId xmlns:a16="http://schemas.microsoft.com/office/drawing/2014/main" id="{5B89A20E-96D8-D647-FE07-64CAFC5023AF}"/>
              </a:ext>
            </a:extLst>
          </p:cNvPr>
          <p:cNvSpPr>
            <a:spLocks noGrp="1"/>
          </p:cNvSpPr>
          <p:nvPr>
            <p:ph type="subTitle" idx="1"/>
          </p:nvPr>
        </p:nvSpPr>
        <p:spPr>
          <a:xfrm>
            <a:off x="285751" y="642939"/>
            <a:ext cx="8572500" cy="184666"/>
          </a:xfrm>
        </p:spPr>
        <p:txBody>
          <a:bodyPr/>
          <a:lstStyle/>
          <a:p>
            <a:r>
              <a:rPr lang="en-US">
                <a:solidFill>
                  <a:srgbClr val="9FDDFF"/>
                </a:solidFill>
              </a:rPr>
              <a:t>Over 340k engineering hours spent on design, development and validation on </a:t>
            </a:r>
            <a:r>
              <a:rPr lang="en-US" err="1">
                <a:solidFill>
                  <a:srgbClr val="9FDDFF"/>
                </a:solidFill>
              </a:rPr>
              <a:t>GenAI</a:t>
            </a:r>
            <a:r>
              <a:rPr lang="en-US">
                <a:solidFill>
                  <a:srgbClr val="9FDDFF"/>
                </a:solidFill>
              </a:rPr>
              <a:t> solutions*</a:t>
            </a:r>
          </a:p>
        </p:txBody>
      </p:sp>
      <p:pic>
        <p:nvPicPr>
          <p:cNvPr id="10" name="Picture 9">
            <a:extLst>
              <a:ext uri="{FF2B5EF4-FFF2-40B4-BE49-F238E27FC236}">
                <a16:creationId xmlns:a16="http://schemas.microsoft.com/office/drawing/2014/main" id="{7337CB1E-7BCA-128B-F47B-8D39699B10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grpSp>
        <p:nvGrpSpPr>
          <p:cNvPr id="106" name="Group 105">
            <a:extLst>
              <a:ext uri="{FF2B5EF4-FFF2-40B4-BE49-F238E27FC236}">
                <a16:creationId xmlns:a16="http://schemas.microsoft.com/office/drawing/2014/main" id="{3B89F36C-CCB0-D124-5FCA-0C4C77F1AC1C}"/>
              </a:ext>
            </a:extLst>
          </p:cNvPr>
          <p:cNvGrpSpPr/>
          <p:nvPr/>
        </p:nvGrpSpPr>
        <p:grpSpPr>
          <a:xfrm>
            <a:off x="1466850" y="1062308"/>
            <a:ext cx="6210300" cy="818579"/>
            <a:chOff x="1955800" y="1365610"/>
            <a:chExt cx="8280400" cy="1091439"/>
          </a:xfrm>
        </p:grpSpPr>
        <p:sp>
          <p:nvSpPr>
            <p:cNvPr id="9" name="Rectangle 8">
              <a:extLst>
                <a:ext uri="{FF2B5EF4-FFF2-40B4-BE49-F238E27FC236}">
                  <a16:creationId xmlns:a16="http://schemas.microsoft.com/office/drawing/2014/main" id="{BEA10040-0CB9-F200-088E-CF180B8A2578}"/>
                </a:ext>
              </a:extLst>
            </p:cNvPr>
            <p:cNvSpPr/>
            <p:nvPr/>
          </p:nvSpPr>
          <p:spPr>
            <a:xfrm>
              <a:off x="1955800" y="1365610"/>
              <a:ext cx="8280400" cy="381305"/>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Arial Nova Light"/>
                  <a:ea typeface="+mn-ea"/>
                  <a:cs typeface="+mn-cs"/>
                </a:rPr>
                <a:t>GenAI</a:t>
              </a:r>
              <a:r>
                <a:rPr kumimoji="0" lang="en-US" sz="1200" b="0" i="0" u="none" strike="noStrike" kern="1200" cap="none" spc="0" normalizeH="0" baseline="0" noProof="0">
                  <a:ln>
                    <a:noFill/>
                  </a:ln>
                  <a:solidFill>
                    <a:srgbClr val="FFFFFF"/>
                  </a:solidFill>
                  <a:effectLst/>
                  <a:uLnTx/>
                  <a:uFillTx/>
                  <a:latin typeface="Arial Nova Light"/>
                  <a:ea typeface="+mn-ea"/>
                  <a:cs typeface="+mn-cs"/>
                </a:rPr>
                <a:t> Frameworks</a:t>
              </a:r>
            </a:p>
          </p:txBody>
        </p:sp>
        <p:sp>
          <p:nvSpPr>
            <p:cNvPr id="11" name="Rectangle 10">
              <a:extLst>
                <a:ext uri="{FF2B5EF4-FFF2-40B4-BE49-F238E27FC236}">
                  <a16:creationId xmlns:a16="http://schemas.microsoft.com/office/drawing/2014/main" id="{1147CB94-1D25-8210-BFD4-E6C3BD808E6B}"/>
                </a:ext>
              </a:extLst>
            </p:cNvPr>
            <p:cNvSpPr/>
            <p:nvPr/>
          </p:nvSpPr>
          <p:spPr>
            <a:xfrm>
              <a:off x="1955802" y="1749247"/>
              <a:ext cx="8280398" cy="707802"/>
            </a:xfrm>
            <a:prstGeom prst="rect">
              <a:avLst/>
            </a:prstGeom>
            <a:solidFill>
              <a:srgbClr val="0949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Nova Light"/>
                <a:ea typeface="+mn-ea"/>
                <a:cs typeface="+mn-cs"/>
              </a:endParaRPr>
            </a:p>
          </p:txBody>
        </p:sp>
        <p:grpSp>
          <p:nvGrpSpPr>
            <p:cNvPr id="49" name="Group 48">
              <a:extLst>
                <a:ext uri="{FF2B5EF4-FFF2-40B4-BE49-F238E27FC236}">
                  <a16:creationId xmlns:a16="http://schemas.microsoft.com/office/drawing/2014/main" id="{A9EAF3E5-A3AA-BF48-A09E-B8FAEEAEAB60}"/>
                </a:ext>
              </a:extLst>
            </p:cNvPr>
            <p:cNvGrpSpPr/>
            <p:nvPr/>
          </p:nvGrpSpPr>
          <p:grpSpPr>
            <a:xfrm>
              <a:off x="2937987" y="1892012"/>
              <a:ext cx="6316028" cy="422272"/>
              <a:chOff x="3039654" y="2371726"/>
              <a:chExt cx="6316028" cy="422272"/>
            </a:xfrm>
          </p:grpSpPr>
          <p:sp>
            <p:nvSpPr>
              <p:cNvPr id="16" name="Rectangle 15">
                <a:extLst>
                  <a:ext uri="{FF2B5EF4-FFF2-40B4-BE49-F238E27FC236}">
                    <a16:creationId xmlns:a16="http://schemas.microsoft.com/office/drawing/2014/main" id="{C273B999-7779-9341-2894-B7391E149F4B}"/>
                  </a:ext>
                </a:extLst>
              </p:cNvPr>
              <p:cNvSpPr/>
              <p:nvPr/>
            </p:nvSpPr>
            <p:spPr>
              <a:xfrm>
                <a:off x="3039654" y="2371726"/>
                <a:ext cx="3021557"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90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NVIDIA NeMo Framework</a:t>
                </a:r>
              </a:p>
            </p:txBody>
          </p:sp>
          <p:sp>
            <p:nvSpPr>
              <p:cNvPr id="47" name="Rectangle 46">
                <a:extLst>
                  <a:ext uri="{FF2B5EF4-FFF2-40B4-BE49-F238E27FC236}">
                    <a16:creationId xmlns:a16="http://schemas.microsoft.com/office/drawing/2014/main" id="{5EE39F9A-C6D5-BDBA-DCA9-081FE481DE29}"/>
                  </a:ext>
                </a:extLst>
              </p:cNvPr>
              <p:cNvSpPr/>
              <p:nvPr/>
            </p:nvSpPr>
            <p:spPr>
              <a:xfrm>
                <a:off x="6334125" y="2371726"/>
                <a:ext cx="3021557"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4290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Community Source Models</a:t>
                </a:r>
              </a:p>
            </p:txBody>
          </p:sp>
        </p:grpSp>
        <p:pic>
          <p:nvPicPr>
            <p:cNvPr id="45" name="Graphic 44">
              <a:extLst>
                <a:ext uri="{FF2B5EF4-FFF2-40B4-BE49-F238E27FC236}">
                  <a16:creationId xmlns:a16="http://schemas.microsoft.com/office/drawing/2014/main" id="{A07C0198-049E-87CD-679B-7A8273D444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28738" y="1950748"/>
              <a:ext cx="304799" cy="304799"/>
            </a:xfrm>
            <a:prstGeom prst="rect">
              <a:avLst/>
            </a:prstGeom>
          </p:spPr>
        </p:pic>
        <p:pic>
          <p:nvPicPr>
            <p:cNvPr id="46" name="Graphic 45">
              <a:extLst>
                <a:ext uri="{FF2B5EF4-FFF2-40B4-BE49-F238E27FC236}">
                  <a16:creationId xmlns:a16="http://schemas.microsoft.com/office/drawing/2014/main" id="{48160A77-A1C7-F8D4-F226-2F871438C69E}"/>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670494" y="1983122"/>
              <a:ext cx="240050" cy="240050"/>
            </a:xfrm>
            <a:prstGeom prst="rect">
              <a:avLst/>
            </a:prstGeom>
          </p:spPr>
        </p:pic>
      </p:grpSp>
      <p:grpSp>
        <p:nvGrpSpPr>
          <p:cNvPr id="107" name="Group 106">
            <a:extLst>
              <a:ext uri="{FF2B5EF4-FFF2-40B4-BE49-F238E27FC236}">
                <a16:creationId xmlns:a16="http://schemas.microsoft.com/office/drawing/2014/main" id="{8A59D2B1-9592-A9E2-5EE2-3C3799CA9D5D}"/>
              </a:ext>
            </a:extLst>
          </p:cNvPr>
          <p:cNvGrpSpPr/>
          <p:nvPr/>
        </p:nvGrpSpPr>
        <p:grpSpPr>
          <a:xfrm>
            <a:off x="1466850" y="1880887"/>
            <a:ext cx="6210300" cy="818579"/>
            <a:chOff x="1955800" y="2457049"/>
            <a:chExt cx="8280400" cy="1091439"/>
          </a:xfrm>
        </p:grpSpPr>
        <p:sp>
          <p:nvSpPr>
            <p:cNvPr id="59" name="Rectangle 58">
              <a:extLst>
                <a:ext uri="{FF2B5EF4-FFF2-40B4-BE49-F238E27FC236}">
                  <a16:creationId xmlns:a16="http://schemas.microsoft.com/office/drawing/2014/main" id="{71DF5A2D-983F-580A-3A2C-CFC8D471EE9B}"/>
                </a:ext>
              </a:extLst>
            </p:cNvPr>
            <p:cNvSpPr/>
            <p:nvPr/>
          </p:nvSpPr>
          <p:spPr>
            <a:xfrm>
              <a:off x="1955800" y="2457049"/>
              <a:ext cx="8280400" cy="381305"/>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Nova Light"/>
                  <a:ea typeface="+mn-ea"/>
                  <a:cs typeface="+mn-cs"/>
                </a:rPr>
                <a:t>AIOps &amp; </a:t>
              </a:r>
              <a:r>
                <a:rPr kumimoji="0" lang="en-US" sz="1200" b="0" i="0" u="none" strike="noStrike" kern="1200" cap="none" spc="0" normalizeH="0" baseline="0" noProof="0" err="1">
                  <a:ln>
                    <a:noFill/>
                  </a:ln>
                  <a:solidFill>
                    <a:srgbClr val="FFFFFF"/>
                  </a:solidFill>
                  <a:effectLst/>
                  <a:uLnTx/>
                  <a:uFillTx/>
                  <a:latin typeface="Arial Nova Light"/>
                  <a:ea typeface="+mn-ea"/>
                  <a:cs typeface="+mn-cs"/>
                </a:rPr>
                <a:t>MLOps</a:t>
              </a:r>
              <a:r>
                <a:rPr kumimoji="0" lang="en-US" sz="1200" b="0" i="0" u="none" strike="noStrike" kern="1200" cap="none" spc="0" normalizeH="0" baseline="0" noProof="0">
                  <a:ln>
                    <a:noFill/>
                  </a:ln>
                  <a:solidFill>
                    <a:srgbClr val="FFFFFF"/>
                  </a:solidFill>
                  <a:effectLst/>
                  <a:uLnTx/>
                  <a:uFillTx/>
                  <a:latin typeface="Arial Nova Light"/>
                  <a:ea typeface="+mn-ea"/>
                  <a:cs typeface="+mn-cs"/>
                </a:rPr>
                <a:t> Platforms</a:t>
              </a:r>
            </a:p>
          </p:txBody>
        </p:sp>
        <p:sp>
          <p:nvSpPr>
            <p:cNvPr id="60" name="Rectangle 59">
              <a:extLst>
                <a:ext uri="{FF2B5EF4-FFF2-40B4-BE49-F238E27FC236}">
                  <a16:creationId xmlns:a16="http://schemas.microsoft.com/office/drawing/2014/main" id="{73EC8A7E-BBCC-CF16-61F7-52A1F6FA5D0F}"/>
                </a:ext>
              </a:extLst>
            </p:cNvPr>
            <p:cNvSpPr/>
            <p:nvPr/>
          </p:nvSpPr>
          <p:spPr>
            <a:xfrm>
              <a:off x="1955802" y="2840686"/>
              <a:ext cx="8280398" cy="707802"/>
            </a:xfrm>
            <a:prstGeom prst="rect">
              <a:avLst/>
            </a:prstGeom>
            <a:solidFill>
              <a:srgbClr val="0949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61" name="Rectangle 60">
              <a:extLst>
                <a:ext uri="{FF2B5EF4-FFF2-40B4-BE49-F238E27FC236}">
                  <a16:creationId xmlns:a16="http://schemas.microsoft.com/office/drawing/2014/main" id="{2207907A-4543-AEF8-FE12-2F2FD672D406}"/>
                </a:ext>
              </a:extLst>
            </p:cNvPr>
            <p:cNvSpPr/>
            <p:nvPr/>
          </p:nvSpPr>
          <p:spPr>
            <a:xfrm>
              <a:off x="2255391" y="2983451"/>
              <a:ext cx="2485720"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NVIDIA Triton Inferencing Server</a:t>
              </a:r>
            </a:p>
          </p:txBody>
        </p:sp>
        <p:sp>
          <p:nvSpPr>
            <p:cNvPr id="62" name="Rectangle 61">
              <a:extLst>
                <a:ext uri="{FF2B5EF4-FFF2-40B4-BE49-F238E27FC236}">
                  <a16:creationId xmlns:a16="http://schemas.microsoft.com/office/drawing/2014/main" id="{7A4B0026-AAF2-4FA2-8F80-5048CEF817EE}"/>
                </a:ext>
              </a:extLst>
            </p:cNvPr>
            <p:cNvSpPr/>
            <p:nvPr/>
          </p:nvSpPr>
          <p:spPr>
            <a:xfrm>
              <a:off x="7450891" y="2983451"/>
              <a:ext cx="2485720"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cnvrg.io</a:t>
              </a:r>
            </a:p>
          </p:txBody>
        </p:sp>
        <p:sp>
          <p:nvSpPr>
            <p:cNvPr id="66" name="Rectangle 65">
              <a:extLst>
                <a:ext uri="{FF2B5EF4-FFF2-40B4-BE49-F238E27FC236}">
                  <a16:creationId xmlns:a16="http://schemas.microsoft.com/office/drawing/2014/main" id="{143D0938-FED9-B3C0-B352-BC0C93D28783}"/>
                </a:ext>
              </a:extLst>
            </p:cNvPr>
            <p:cNvSpPr/>
            <p:nvPr/>
          </p:nvSpPr>
          <p:spPr>
            <a:xfrm>
              <a:off x="4853141" y="2983451"/>
              <a:ext cx="2485720"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NVIDIA Merlin Framework</a:t>
              </a:r>
            </a:p>
          </p:txBody>
        </p:sp>
      </p:grpSp>
      <p:grpSp>
        <p:nvGrpSpPr>
          <p:cNvPr id="108" name="Group 107">
            <a:extLst>
              <a:ext uri="{FF2B5EF4-FFF2-40B4-BE49-F238E27FC236}">
                <a16:creationId xmlns:a16="http://schemas.microsoft.com/office/drawing/2014/main" id="{8C8DB974-39D5-57A0-AF01-F6EB73755C22}"/>
              </a:ext>
            </a:extLst>
          </p:cNvPr>
          <p:cNvGrpSpPr/>
          <p:nvPr/>
        </p:nvGrpSpPr>
        <p:grpSpPr>
          <a:xfrm>
            <a:off x="1466850" y="2697718"/>
            <a:ext cx="6210300" cy="816830"/>
            <a:chOff x="1955800" y="3546156"/>
            <a:chExt cx="8280400" cy="1089107"/>
          </a:xfrm>
        </p:grpSpPr>
        <p:sp>
          <p:nvSpPr>
            <p:cNvPr id="68" name="Rectangle 67">
              <a:extLst>
                <a:ext uri="{FF2B5EF4-FFF2-40B4-BE49-F238E27FC236}">
                  <a16:creationId xmlns:a16="http://schemas.microsoft.com/office/drawing/2014/main" id="{E8AD6174-790A-EFA2-90AC-BF98EB17070D}"/>
                </a:ext>
              </a:extLst>
            </p:cNvPr>
            <p:cNvSpPr/>
            <p:nvPr/>
          </p:nvSpPr>
          <p:spPr>
            <a:xfrm>
              <a:off x="1955800" y="3546156"/>
              <a:ext cx="8280400" cy="381305"/>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Nova Light"/>
                  <a:ea typeface="+mn-ea"/>
                  <a:cs typeface="+mn-cs"/>
                </a:rPr>
                <a:t>Infrastructure Management </a:t>
              </a:r>
            </a:p>
          </p:txBody>
        </p:sp>
        <p:sp>
          <p:nvSpPr>
            <p:cNvPr id="72" name="Rectangle 71">
              <a:extLst>
                <a:ext uri="{FF2B5EF4-FFF2-40B4-BE49-F238E27FC236}">
                  <a16:creationId xmlns:a16="http://schemas.microsoft.com/office/drawing/2014/main" id="{50075755-8C75-0CC6-8990-7CCEC771D021}"/>
                </a:ext>
              </a:extLst>
            </p:cNvPr>
            <p:cNvSpPr/>
            <p:nvPr/>
          </p:nvSpPr>
          <p:spPr>
            <a:xfrm>
              <a:off x="1955802" y="3927461"/>
              <a:ext cx="8280398" cy="707802"/>
            </a:xfrm>
            <a:prstGeom prst="rect">
              <a:avLst/>
            </a:prstGeom>
            <a:solidFill>
              <a:srgbClr val="0949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73" name="Rectangle 72">
              <a:extLst>
                <a:ext uri="{FF2B5EF4-FFF2-40B4-BE49-F238E27FC236}">
                  <a16:creationId xmlns:a16="http://schemas.microsoft.com/office/drawing/2014/main" id="{1E0BE4E1-432A-9E82-0CBD-B876C45747CC}"/>
                </a:ext>
              </a:extLst>
            </p:cNvPr>
            <p:cNvSpPr/>
            <p:nvPr/>
          </p:nvSpPr>
          <p:spPr>
            <a:xfrm>
              <a:off x="2255390" y="4070226"/>
              <a:ext cx="3609983"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NVIDIA Base Command Manager Essentials</a:t>
              </a:r>
            </a:p>
          </p:txBody>
        </p:sp>
        <p:sp>
          <p:nvSpPr>
            <p:cNvPr id="74" name="Rectangle 73">
              <a:extLst>
                <a:ext uri="{FF2B5EF4-FFF2-40B4-BE49-F238E27FC236}">
                  <a16:creationId xmlns:a16="http://schemas.microsoft.com/office/drawing/2014/main" id="{6E67C081-EC38-06F9-80E5-CF67F461050D}"/>
                </a:ext>
              </a:extLst>
            </p:cNvPr>
            <p:cNvSpPr/>
            <p:nvPr/>
          </p:nvSpPr>
          <p:spPr>
            <a:xfrm>
              <a:off x="5977120" y="4070226"/>
              <a:ext cx="1923872"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Kubernetes</a:t>
              </a:r>
            </a:p>
          </p:txBody>
        </p:sp>
        <p:sp>
          <p:nvSpPr>
            <p:cNvPr id="76" name="Rectangle 75">
              <a:extLst>
                <a:ext uri="{FF2B5EF4-FFF2-40B4-BE49-F238E27FC236}">
                  <a16:creationId xmlns:a16="http://schemas.microsoft.com/office/drawing/2014/main" id="{BA8BF701-517A-2407-6B8F-4BA4C343F406}"/>
                </a:ext>
              </a:extLst>
            </p:cNvPr>
            <p:cNvSpPr/>
            <p:nvPr/>
          </p:nvSpPr>
          <p:spPr>
            <a:xfrm>
              <a:off x="8012739" y="4070226"/>
              <a:ext cx="1923872" cy="4222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Enterprise Linux</a:t>
              </a:r>
            </a:p>
          </p:txBody>
        </p:sp>
      </p:grpSp>
      <p:grpSp>
        <p:nvGrpSpPr>
          <p:cNvPr id="113" name="Group 112">
            <a:extLst>
              <a:ext uri="{FF2B5EF4-FFF2-40B4-BE49-F238E27FC236}">
                <a16:creationId xmlns:a16="http://schemas.microsoft.com/office/drawing/2014/main" id="{1C5F4E7D-C423-009F-0C38-9EA0F22EF1AF}"/>
              </a:ext>
            </a:extLst>
          </p:cNvPr>
          <p:cNvGrpSpPr/>
          <p:nvPr/>
        </p:nvGrpSpPr>
        <p:grpSpPr>
          <a:xfrm>
            <a:off x="1466850" y="3516296"/>
            <a:ext cx="6210300" cy="1070624"/>
            <a:chOff x="1955800" y="4637595"/>
            <a:chExt cx="8280400" cy="1427498"/>
          </a:xfrm>
        </p:grpSpPr>
        <p:sp>
          <p:nvSpPr>
            <p:cNvPr id="80" name="Rectangle 79">
              <a:extLst>
                <a:ext uri="{FF2B5EF4-FFF2-40B4-BE49-F238E27FC236}">
                  <a16:creationId xmlns:a16="http://schemas.microsoft.com/office/drawing/2014/main" id="{BD2EDB95-1385-1506-2C5D-8957C422FCAE}"/>
                </a:ext>
              </a:extLst>
            </p:cNvPr>
            <p:cNvSpPr/>
            <p:nvPr/>
          </p:nvSpPr>
          <p:spPr>
            <a:xfrm>
              <a:off x="1955800" y="4637595"/>
              <a:ext cx="8280400" cy="381305"/>
            </a:xfrm>
            <a:prstGeom prst="rect">
              <a:avLst/>
            </a:prstGeom>
            <a:solidFill>
              <a:schemeClr val="accent6">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Nova Light"/>
                  <a:ea typeface="+mn-ea"/>
                  <a:cs typeface="+mn-cs"/>
                </a:rPr>
                <a:t>Infrastructure</a:t>
              </a:r>
            </a:p>
          </p:txBody>
        </p:sp>
        <p:sp>
          <p:nvSpPr>
            <p:cNvPr id="82" name="Rectangle 81">
              <a:extLst>
                <a:ext uri="{FF2B5EF4-FFF2-40B4-BE49-F238E27FC236}">
                  <a16:creationId xmlns:a16="http://schemas.microsoft.com/office/drawing/2014/main" id="{41A3B9E6-9F39-46C3-7EDB-A737B48AE40F}"/>
                </a:ext>
              </a:extLst>
            </p:cNvPr>
            <p:cNvSpPr/>
            <p:nvPr/>
          </p:nvSpPr>
          <p:spPr>
            <a:xfrm>
              <a:off x="1955802" y="5014236"/>
              <a:ext cx="8280398" cy="1050857"/>
            </a:xfrm>
            <a:prstGeom prst="rect">
              <a:avLst/>
            </a:prstGeom>
            <a:solidFill>
              <a:srgbClr val="0949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Arial Nova Light"/>
                <a:ea typeface="+mn-ea"/>
                <a:cs typeface="+mn-cs"/>
              </a:endParaRPr>
            </a:p>
          </p:txBody>
        </p:sp>
        <p:sp>
          <p:nvSpPr>
            <p:cNvPr id="95" name="Rectangle 94">
              <a:extLst>
                <a:ext uri="{FF2B5EF4-FFF2-40B4-BE49-F238E27FC236}">
                  <a16:creationId xmlns:a16="http://schemas.microsoft.com/office/drawing/2014/main" id="{E1DC2060-216A-F395-14F6-813D6628480B}"/>
                </a:ext>
              </a:extLst>
            </p:cNvPr>
            <p:cNvSpPr/>
            <p:nvPr/>
          </p:nvSpPr>
          <p:spPr>
            <a:xfrm>
              <a:off x="2255389" y="5519594"/>
              <a:ext cx="1478003" cy="349486"/>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PowerEdge</a:t>
              </a:r>
            </a:p>
          </p:txBody>
        </p:sp>
        <p:sp>
          <p:nvSpPr>
            <p:cNvPr id="96" name="Rectangle 95">
              <a:extLst>
                <a:ext uri="{FF2B5EF4-FFF2-40B4-BE49-F238E27FC236}">
                  <a16:creationId xmlns:a16="http://schemas.microsoft.com/office/drawing/2014/main" id="{FD9CA5EE-D51F-9237-69A1-AD761CDD2DF4}"/>
                </a:ext>
              </a:extLst>
            </p:cNvPr>
            <p:cNvSpPr/>
            <p:nvPr/>
          </p:nvSpPr>
          <p:spPr>
            <a:xfrm>
              <a:off x="3806193" y="5519594"/>
              <a:ext cx="1478003" cy="349486"/>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PowerScale</a:t>
              </a:r>
            </a:p>
          </p:txBody>
        </p:sp>
        <p:sp>
          <p:nvSpPr>
            <p:cNvPr id="97" name="Rectangle 96">
              <a:extLst>
                <a:ext uri="{FF2B5EF4-FFF2-40B4-BE49-F238E27FC236}">
                  <a16:creationId xmlns:a16="http://schemas.microsoft.com/office/drawing/2014/main" id="{3B87AADE-7DC7-D398-609F-7C432DDF16C1}"/>
                </a:ext>
              </a:extLst>
            </p:cNvPr>
            <p:cNvSpPr/>
            <p:nvPr/>
          </p:nvSpPr>
          <p:spPr>
            <a:xfrm>
              <a:off x="5356998" y="5519594"/>
              <a:ext cx="1478003" cy="349486"/>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ECS/ObjectScale</a:t>
              </a:r>
            </a:p>
          </p:txBody>
        </p:sp>
        <p:sp>
          <p:nvSpPr>
            <p:cNvPr id="98" name="Rectangle 97">
              <a:extLst>
                <a:ext uri="{FF2B5EF4-FFF2-40B4-BE49-F238E27FC236}">
                  <a16:creationId xmlns:a16="http://schemas.microsoft.com/office/drawing/2014/main" id="{7D2C1DD4-639D-FAEB-CE35-CCD7BD845EC9}"/>
                </a:ext>
              </a:extLst>
            </p:cNvPr>
            <p:cNvSpPr/>
            <p:nvPr/>
          </p:nvSpPr>
          <p:spPr>
            <a:xfrm>
              <a:off x="6907804" y="5519594"/>
              <a:ext cx="1478003" cy="349486"/>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PowerSwitch</a:t>
              </a:r>
            </a:p>
          </p:txBody>
        </p:sp>
        <p:sp>
          <p:nvSpPr>
            <p:cNvPr id="99" name="Rectangle 98">
              <a:extLst>
                <a:ext uri="{FF2B5EF4-FFF2-40B4-BE49-F238E27FC236}">
                  <a16:creationId xmlns:a16="http://schemas.microsoft.com/office/drawing/2014/main" id="{02828556-16FA-777F-FB26-47141EE5D68C}"/>
                </a:ext>
              </a:extLst>
            </p:cNvPr>
            <p:cNvSpPr/>
            <p:nvPr/>
          </p:nvSpPr>
          <p:spPr>
            <a:xfrm>
              <a:off x="8458607" y="5519594"/>
              <a:ext cx="1478003" cy="349486"/>
            </a:xfrm>
            <a:prstGeom prst="rect">
              <a:avLst/>
            </a:prstGeom>
            <a:solidFill>
              <a:srgbClr val="E5F8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0D2155"/>
                  </a:solidFill>
                  <a:effectLst/>
                  <a:uLnTx/>
                  <a:uFillTx/>
                  <a:latin typeface="Arial"/>
                  <a:ea typeface="+mn-ea"/>
                  <a:cs typeface="+mn-cs"/>
                </a:rPr>
                <a:t>NVIDIA GPUs</a:t>
              </a:r>
            </a:p>
          </p:txBody>
        </p:sp>
        <p:pic>
          <p:nvPicPr>
            <p:cNvPr id="87" name="Picture 86">
              <a:extLst>
                <a:ext uri="{FF2B5EF4-FFF2-40B4-BE49-F238E27FC236}">
                  <a16:creationId xmlns:a16="http://schemas.microsoft.com/office/drawing/2014/main" id="{A9A5A24F-EB1D-F26C-68B4-3C9FF580C1A1}"/>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8747150" y="5111053"/>
              <a:ext cx="900916" cy="549909"/>
            </a:xfrm>
            <a:prstGeom prst="rect">
              <a:avLst/>
            </a:prstGeom>
          </p:spPr>
        </p:pic>
        <p:pic>
          <p:nvPicPr>
            <p:cNvPr id="90" name="Picture 89" descr="A computer tower with many slots&#10;&#10;Description automatically generated">
              <a:extLst>
                <a:ext uri="{FF2B5EF4-FFF2-40B4-BE49-F238E27FC236}">
                  <a16:creationId xmlns:a16="http://schemas.microsoft.com/office/drawing/2014/main" id="{AC131F12-34A4-351D-20FF-B313D4D2E8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524697" y="5091641"/>
              <a:ext cx="939387" cy="560853"/>
            </a:xfrm>
            <a:prstGeom prst="rect">
              <a:avLst/>
            </a:prstGeom>
          </p:spPr>
        </p:pic>
        <p:pic>
          <p:nvPicPr>
            <p:cNvPr id="91" name="Picture 90" descr="A close up of a computer&#10;&#10;Description automatically generated">
              <a:extLst>
                <a:ext uri="{FF2B5EF4-FFF2-40B4-BE49-F238E27FC236}">
                  <a16:creationId xmlns:a16="http://schemas.microsoft.com/office/drawing/2014/main" id="{116B7BE5-2C77-180E-8212-C6B48FEBC4A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498552" y="5261575"/>
              <a:ext cx="1194894" cy="296766"/>
            </a:xfrm>
            <a:prstGeom prst="rect">
              <a:avLst/>
            </a:prstGeom>
          </p:spPr>
        </p:pic>
        <p:pic>
          <p:nvPicPr>
            <p:cNvPr id="92" name="Picture 91" descr="A close up of a computer&#10;&#10;Description automatically generated">
              <a:extLst>
                <a:ext uri="{FF2B5EF4-FFF2-40B4-BE49-F238E27FC236}">
                  <a16:creationId xmlns:a16="http://schemas.microsoft.com/office/drawing/2014/main" id="{1DF5C407-44A7-542F-3B37-B3F2E711EE2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67073" y="5334972"/>
              <a:ext cx="1156242" cy="233971"/>
            </a:xfrm>
            <a:prstGeom prst="rect">
              <a:avLst/>
            </a:prstGeom>
          </p:spPr>
        </p:pic>
        <p:pic>
          <p:nvPicPr>
            <p:cNvPr id="93" name="Picture 2">
              <a:extLst>
                <a:ext uri="{FF2B5EF4-FFF2-40B4-BE49-F238E27FC236}">
                  <a16:creationId xmlns:a16="http://schemas.microsoft.com/office/drawing/2014/main" id="{377FC5BB-6324-808F-5244-10D7C976431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026203" y="5244893"/>
              <a:ext cx="1241204" cy="333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7315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80D85B2C-77DB-B981-48D7-B38AC8CC499E}"/>
              </a:ext>
            </a:extLst>
          </p:cNvPr>
          <p:cNvPicPr>
            <a:picLocks noChangeAspect="1"/>
          </p:cNvPicPr>
          <p:nvPr/>
        </p:nvPicPr>
        <p:blipFill>
          <a:blip r:embed="rId3"/>
          <a:stretch>
            <a:fillRect/>
          </a:stretch>
        </p:blipFill>
        <p:spPr>
          <a:xfrm>
            <a:off x="2486170" y="2783788"/>
            <a:ext cx="3991862" cy="1154906"/>
          </a:xfrm>
          <a:prstGeom prst="rect">
            <a:avLst/>
          </a:prstGeom>
        </p:spPr>
      </p:pic>
      <p:sp>
        <p:nvSpPr>
          <p:cNvPr id="5" name="Title 4">
            <a:extLst>
              <a:ext uri="{FF2B5EF4-FFF2-40B4-BE49-F238E27FC236}">
                <a16:creationId xmlns:a16="http://schemas.microsoft.com/office/drawing/2014/main" id="{1C2513AC-5473-A73B-6614-78257770E771}"/>
              </a:ext>
            </a:extLst>
          </p:cNvPr>
          <p:cNvSpPr>
            <a:spLocks noGrp="1"/>
          </p:cNvSpPr>
          <p:nvPr>
            <p:ph type="title"/>
          </p:nvPr>
        </p:nvSpPr>
        <p:spPr>
          <a:xfrm>
            <a:off x="285751" y="600889"/>
            <a:ext cx="1714500" cy="997196"/>
          </a:xfrm>
        </p:spPr>
        <p:txBody>
          <a:bodyPr/>
          <a:lstStyle/>
          <a:p>
            <a:r>
              <a:rPr lang="en-US"/>
              <a:t>Dell Validated Design for AI</a:t>
            </a:r>
          </a:p>
        </p:txBody>
      </p:sp>
      <p:sp>
        <p:nvSpPr>
          <p:cNvPr id="6" name="Subtitle 5">
            <a:extLst>
              <a:ext uri="{FF2B5EF4-FFF2-40B4-BE49-F238E27FC236}">
                <a16:creationId xmlns:a16="http://schemas.microsoft.com/office/drawing/2014/main" id="{AF2B8A0E-714B-539D-25C6-78E4F327F94F}"/>
              </a:ext>
            </a:extLst>
          </p:cNvPr>
          <p:cNvSpPr>
            <a:spLocks noGrp="1"/>
          </p:cNvSpPr>
          <p:nvPr>
            <p:ph type="subTitle" idx="10"/>
          </p:nvPr>
        </p:nvSpPr>
        <p:spPr/>
        <p:txBody>
          <a:bodyPr/>
          <a:lstStyle/>
          <a:p>
            <a:r>
              <a:rPr lang="en-US"/>
              <a:t>Conversational AI</a:t>
            </a:r>
          </a:p>
          <a:p>
            <a:r>
              <a:rPr lang="en-US">
                <a:hlinkClick r:id="rId4"/>
              </a:rPr>
              <a:t>Whitepaper</a:t>
            </a:r>
            <a:endParaRPr lang="en-US"/>
          </a:p>
          <a:p>
            <a:endParaRPr lang="en-US"/>
          </a:p>
        </p:txBody>
      </p:sp>
      <p:pic>
        <p:nvPicPr>
          <p:cNvPr id="8" name="Picture 2">
            <a:extLst>
              <a:ext uri="{FF2B5EF4-FFF2-40B4-BE49-F238E27FC236}">
                <a16:creationId xmlns:a16="http://schemas.microsoft.com/office/drawing/2014/main" id="{B9C94F29-6400-460B-6A32-8BC55AE96ED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525730" y="3506229"/>
            <a:ext cx="5451713" cy="1613459"/>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405;p157">
            <a:extLst>
              <a:ext uri="{FF2B5EF4-FFF2-40B4-BE49-F238E27FC236}">
                <a16:creationId xmlns:a16="http://schemas.microsoft.com/office/drawing/2014/main" id="{7D7BA4D7-5A12-7488-BCCD-CA913E45B676}"/>
              </a:ext>
            </a:extLst>
          </p:cNvPr>
          <p:cNvSpPr txBox="1">
            <a:spLocks/>
          </p:cNvSpPr>
          <p:nvPr/>
        </p:nvSpPr>
        <p:spPr>
          <a:xfrm>
            <a:off x="236887" y="2955416"/>
            <a:ext cx="4080300" cy="445200"/>
          </a:xfrm>
          <a:prstGeom prst="rect">
            <a:avLst/>
          </a:prstGeom>
          <a:noFill/>
          <a:ln>
            <a:noFill/>
          </a:ln>
        </p:spPr>
        <p:txBody>
          <a:bodyPr spcFirstLastPara="1" wrap="square" lIns="0" tIns="0" rIns="0" bIns="0" anchor="b" anchorCtr="0">
            <a:normAutofit/>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90">
              <a:lnSpc>
                <a:spcPct val="120000"/>
              </a:lnSpc>
              <a:spcBef>
                <a:spcPts val="0"/>
              </a:spcBef>
              <a:buClr>
                <a:srgbClr val="3F3F3F"/>
              </a:buClr>
              <a:buSzPts val="1500"/>
              <a:buNone/>
              <a:defRPr/>
            </a:pPr>
            <a:r>
              <a:rPr lang="en-US" sz="825">
                <a:solidFill>
                  <a:srgbClr val="0672CB">
                    <a:lumMod val="20000"/>
                    <a:lumOff val="80000"/>
                  </a:srgbClr>
                </a:solidFill>
                <a:latin typeface="Arial"/>
              </a:rPr>
              <a:t>Gartner Highlights Kore.ai Strengths</a:t>
            </a:r>
            <a:endParaRPr lang="en-US" sz="1050">
              <a:solidFill>
                <a:srgbClr val="0672CB">
                  <a:lumMod val="20000"/>
                  <a:lumOff val="80000"/>
                </a:srgbClr>
              </a:solidFill>
              <a:latin typeface="Arial"/>
            </a:endParaRPr>
          </a:p>
        </p:txBody>
      </p:sp>
      <p:sp>
        <p:nvSpPr>
          <p:cNvPr id="17" name="Google Shape;1406;p157">
            <a:extLst>
              <a:ext uri="{FF2B5EF4-FFF2-40B4-BE49-F238E27FC236}">
                <a16:creationId xmlns:a16="http://schemas.microsoft.com/office/drawing/2014/main" id="{96A7B5E3-7679-4ED7-BE67-62C0AE13FD17}"/>
              </a:ext>
            </a:extLst>
          </p:cNvPr>
          <p:cNvSpPr txBox="1">
            <a:spLocks/>
          </p:cNvSpPr>
          <p:nvPr/>
        </p:nvSpPr>
        <p:spPr>
          <a:xfrm>
            <a:off x="224682" y="3400616"/>
            <a:ext cx="1990163" cy="1482048"/>
          </a:xfrm>
          <a:prstGeom prst="rect">
            <a:avLst/>
          </a:prstGeom>
          <a:noFill/>
          <a:ln>
            <a:noFill/>
          </a:ln>
        </p:spPr>
        <p:txBody>
          <a:bodyPr spcFirstLastPara="1" wrap="square" lIns="0" tIns="0" rIns="0" bIns="0" anchor="t" anchorCtr="0">
            <a:normAutofit/>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48" indent="-171448" defTabSz="685790">
              <a:lnSpc>
                <a:spcPct val="100000"/>
              </a:lnSpc>
              <a:spcBef>
                <a:spcPts val="450"/>
              </a:spcBef>
              <a:buClr>
                <a:srgbClr val="FFFFFF"/>
              </a:buClr>
              <a:buSzPts val="1100"/>
              <a:defRPr/>
            </a:pPr>
            <a:r>
              <a:rPr lang="en-US" sz="600" b="1">
                <a:solidFill>
                  <a:srgbClr val="FFFFFF"/>
                </a:solidFill>
                <a:latin typeface="Arial"/>
              </a:rPr>
              <a:t>Business-user friendly. </a:t>
            </a:r>
            <a:r>
              <a:rPr lang="en-US" sz="600">
                <a:solidFill>
                  <a:srgbClr val="0672CB">
                    <a:lumMod val="20000"/>
                    <a:lumOff val="80000"/>
                  </a:srgbClr>
                </a:solidFill>
                <a:latin typeface="Arial"/>
              </a:rPr>
              <a:t>Extensive feature set for non-developers and non-data-scientists in no-code tooling</a:t>
            </a:r>
            <a:endParaRPr lang="en-US" sz="825">
              <a:solidFill>
                <a:srgbClr val="0672CB">
                  <a:lumMod val="20000"/>
                  <a:lumOff val="80000"/>
                </a:srgbClr>
              </a:solidFill>
              <a:latin typeface="Arial"/>
            </a:endParaRPr>
          </a:p>
          <a:p>
            <a:pPr marL="171448" indent="-171448" defTabSz="685790">
              <a:lnSpc>
                <a:spcPct val="100000"/>
              </a:lnSpc>
              <a:spcBef>
                <a:spcPts val="450"/>
              </a:spcBef>
              <a:buSzPts val="1100"/>
              <a:defRPr/>
            </a:pPr>
            <a:r>
              <a:rPr lang="en-US" sz="600">
                <a:solidFill>
                  <a:srgbClr val="0672CB">
                    <a:lumMod val="20000"/>
                    <a:lumOff val="80000"/>
                  </a:srgbClr>
                </a:solidFill>
                <a:latin typeface="Arial"/>
              </a:rPr>
              <a:t>Most</a:t>
            </a:r>
            <a:r>
              <a:rPr lang="en-US" sz="600">
                <a:solidFill>
                  <a:srgbClr val="808080"/>
                </a:solidFill>
                <a:latin typeface="Arial"/>
              </a:rPr>
              <a:t> </a:t>
            </a:r>
            <a:r>
              <a:rPr lang="en-US" sz="600" b="1">
                <a:solidFill>
                  <a:srgbClr val="FFFFFF"/>
                </a:solidFill>
                <a:latin typeface="Arial"/>
              </a:rPr>
              <a:t>complete feature sets</a:t>
            </a:r>
            <a:r>
              <a:rPr lang="en-US" sz="600">
                <a:solidFill>
                  <a:srgbClr val="808080"/>
                </a:solidFill>
                <a:latin typeface="Arial"/>
              </a:rPr>
              <a:t> </a:t>
            </a:r>
            <a:r>
              <a:rPr lang="en-US" sz="600">
                <a:solidFill>
                  <a:srgbClr val="0672CB">
                    <a:lumMod val="20000"/>
                    <a:lumOff val="80000"/>
                  </a:srgbClr>
                </a:solidFill>
                <a:latin typeface="Arial"/>
              </a:rPr>
              <a:t>in the market for </a:t>
            </a:r>
            <a:br>
              <a:rPr lang="en-US" sz="600">
                <a:solidFill>
                  <a:srgbClr val="808080"/>
                </a:solidFill>
                <a:latin typeface="Arial"/>
              </a:rPr>
            </a:br>
            <a:r>
              <a:rPr lang="en-US" sz="600" b="1">
                <a:solidFill>
                  <a:srgbClr val="FFFFFF"/>
                </a:solidFill>
                <a:latin typeface="Arial"/>
              </a:rPr>
              <a:t>large enterprises</a:t>
            </a:r>
            <a:endParaRPr lang="en-US" sz="825">
              <a:solidFill>
                <a:srgbClr val="808080"/>
              </a:solidFill>
              <a:latin typeface="Arial"/>
            </a:endParaRPr>
          </a:p>
          <a:p>
            <a:pPr marL="171448" indent="-171448" defTabSz="685790">
              <a:lnSpc>
                <a:spcPct val="100000"/>
              </a:lnSpc>
              <a:spcBef>
                <a:spcPts val="450"/>
              </a:spcBef>
              <a:buClr>
                <a:srgbClr val="FFFFFF"/>
              </a:buClr>
              <a:buSzPts val="1100"/>
              <a:defRPr/>
            </a:pPr>
            <a:r>
              <a:rPr lang="en-US" sz="600" b="1">
                <a:solidFill>
                  <a:srgbClr val="FFFFFF"/>
                </a:solidFill>
                <a:latin typeface="Arial"/>
              </a:rPr>
              <a:t>Easier to operationalize </a:t>
            </a:r>
            <a:r>
              <a:rPr lang="en-US" sz="600">
                <a:solidFill>
                  <a:srgbClr val="0672CB">
                    <a:lumMod val="20000"/>
                    <a:lumOff val="80000"/>
                  </a:srgbClr>
                </a:solidFill>
                <a:latin typeface="Arial"/>
              </a:rPr>
              <a:t>the solution within the </a:t>
            </a:r>
            <a:br>
              <a:rPr lang="en-US" sz="600">
                <a:solidFill>
                  <a:srgbClr val="0672CB">
                    <a:lumMod val="20000"/>
                    <a:lumOff val="80000"/>
                  </a:srgbClr>
                </a:solidFill>
                <a:latin typeface="Arial"/>
              </a:rPr>
            </a:br>
            <a:r>
              <a:rPr lang="en-US" sz="600">
                <a:solidFill>
                  <a:srgbClr val="0672CB">
                    <a:lumMod val="20000"/>
                    <a:lumOff val="80000"/>
                  </a:srgbClr>
                </a:solidFill>
                <a:latin typeface="Arial"/>
              </a:rPr>
              <a:t>owning business units</a:t>
            </a:r>
            <a:endParaRPr lang="en-US" sz="825">
              <a:solidFill>
                <a:srgbClr val="0672CB">
                  <a:lumMod val="20000"/>
                  <a:lumOff val="80000"/>
                </a:srgbClr>
              </a:solidFill>
              <a:latin typeface="Arial"/>
            </a:endParaRPr>
          </a:p>
          <a:p>
            <a:pPr marL="171448" indent="-171448" defTabSz="685790">
              <a:lnSpc>
                <a:spcPct val="100000"/>
              </a:lnSpc>
              <a:spcBef>
                <a:spcPts val="450"/>
              </a:spcBef>
              <a:buClr>
                <a:srgbClr val="FFFFFF"/>
              </a:buClr>
              <a:buSzPts val="1100"/>
              <a:defRPr/>
            </a:pPr>
            <a:r>
              <a:rPr lang="en-US" sz="600" b="1">
                <a:solidFill>
                  <a:srgbClr val="FFFFFF"/>
                </a:solidFill>
                <a:latin typeface="Arial"/>
              </a:rPr>
              <a:t>Innovation and excellence. </a:t>
            </a:r>
            <a:r>
              <a:rPr lang="en-US" sz="600">
                <a:solidFill>
                  <a:srgbClr val="0672CB">
                    <a:lumMod val="20000"/>
                    <a:lumOff val="80000"/>
                  </a:srgbClr>
                </a:solidFill>
                <a:latin typeface="Arial"/>
              </a:rPr>
              <a:t>Compared to competitors, Kore.ai has a larger development organization</a:t>
            </a:r>
            <a:endParaRPr lang="en-US" sz="825">
              <a:solidFill>
                <a:srgbClr val="0672CB">
                  <a:lumMod val="20000"/>
                  <a:lumOff val="80000"/>
                </a:srgbClr>
              </a:solidFill>
              <a:latin typeface="Arial"/>
            </a:endParaRPr>
          </a:p>
          <a:p>
            <a:pPr marL="171448" indent="-171448" defTabSz="685790">
              <a:lnSpc>
                <a:spcPct val="100000"/>
              </a:lnSpc>
              <a:spcBef>
                <a:spcPts val="450"/>
              </a:spcBef>
              <a:buSzPts val="1100"/>
              <a:defRPr/>
            </a:pPr>
            <a:r>
              <a:rPr lang="en-US" sz="600">
                <a:solidFill>
                  <a:srgbClr val="0672CB">
                    <a:lumMod val="20000"/>
                    <a:lumOff val="80000"/>
                  </a:srgbClr>
                </a:solidFill>
                <a:latin typeface="Arial"/>
              </a:rPr>
              <a:t>Supports all </a:t>
            </a:r>
            <a:r>
              <a:rPr lang="en-US" sz="600" b="1">
                <a:solidFill>
                  <a:srgbClr val="FFFFFF"/>
                </a:solidFill>
                <a:latin typeface="Arial"/>
              </a:rPr>
              <a:t>major channels and languages</a:t>
            </a:r>
            <a:endParaRPr lang="en-US" sz="600">
              <a:solidFill>
                <a:srgbClr val="808080"/>
              </a:solidFill>
              <a:latin typeface="Arial"/>
            </a:endParaRPr>
          </a:p>
          <a:p>
            <a:pPr marL="171448" indent="-171448" defTabSz="685790">
              <a:lnSpc>
                <a:spcPct val="100000"/>
              </a:lnSpc>
              <a:spcBef>
                <a:spcPts val="450"/>
              </a:spcBef>
              <a:buSzPts val="1100"/>
              <a:defRPr/>
            </a:pPr>
            <a:r>
              <a:rPr lang="en-US" sz="600">
                <a:solidFill>
                  <a:srgbClr val="0672CB">
                    <a:lumMod val="20000"/>
                    <a:lumOff val="80000"/>
                  </a:srgbClr>
                </a:solidFill>
                <a:latin typeface="Arial"/>
              </a:rPr>
              <a:t>A</a:t>
            </a:r>
            <a:r>
              <a:rPr lang="en-US" sz="600">
                <a:solidFill>
                  <a:srgbClr val="808080"/>
                </a:solidFill>
                <a:latin typeface="Arial"/>
              </a:rPr>
              <a:t> </a:t>
            </a:r>
            <a:r>
              <a:rPr lang="en-US" sz="600" b="1">
                <a:solidFill>
                  <a:srgbClr val="FFFFFF"/>
                </a:solidFill>
                <a:latin typeface="Arial"/>
              </a:rPr>
              <a:t>single solution </a:t>
            </a:r>
            <a:r>
              <a:rPr lang="en-US" sz="600">
                <a:solidFill>
                  <a:srgbClr val="0672CB">
                    <a:lumMod val="20000"/>
                    <a:lumOff val="80000"/>
                  </a:srgbClr>
                </a:solidFill>
                <a:latin typeface="Arial"/>
              </a:rPr>
              <a:t>covers multiple use cases</a:t>
            </a:r>
            <a:endParaRPr lang="en-US" sz="450">
              <a:solidFill>
                <a:srgbClr val="0672CB">
                  <a:lumMod val="20000"/>
                  <a:lumOff val="80000"/>
                </a:srgbClr>
              </a:solidFill>
              <a:latin typeface="Arial"/>
            </a:endParaRPr>
          </a:p>
        </p:txBody>
      </p:sp>
      <p:sp>
        <p:nvSpPr>
          <p:cNvPr id="18" name="Google Shape;1408;p157">
            <a:extLst>
              <a:ext uri="{FF2B5EF4-FFF2-40B4-BE49-F238E27FC236}">
                <a16:creationId xmlns:a16="http://schemas.microsoft.com/office/drawing/2014/main" id="{1CD28B15-2F01-987E-9D4B-84EB2096C011}"/>
              </a:ext>
            </a:extLst>
          </p:cNvPr>
          <p:cNvSpPr txBox="1">
            <a:spLocks/>
          </p:cNvSpPr>
          <p:nvPr/>
        </p:nvSpPr>
        <p:spPr>
          <a:xfrm>
            <a:off x="236887" y="2571116"/>
            <a:ext cx="1977958" cy="606900"/>
          </a:xfrm>
          <a:prstGeom prst="rect">
            <a:avLst/>
          </a:prstGeom>
          <a:noFill/>
          <a:ln>
            <a:noFill/>
          </a:ln>
        </p:spPr>
        <p:txBody>
          <a:bodyPr spcFirstLastPara="1" wrap="square" lIns="0" tIns="0" rIns="0" bIns="0" anchor="b" anchorCtr="0">
            <a:noAutofit/>
          </a:bodyPr>
          <a:lstStyle>
            <a:lvl1pPr algn="l" defTabSz="914386" rtl="0" eaLnBrk="1" latinLnBrk="0" hangingPunct="1">
              <a:lnSpc>
                <a:spcPct val="90000"/>
              </a:lnSpc>
              <a:spcBef>
                <a:spcPct val="0"/>
              </a:spcBef>
              <a:buNone/>
              <a:defRPr sz="3200" kern="1200">
                <a:solidFill>
                  <a:srgbClr val="E5F8FF"/>
                </a:solidFill>
                <a:latin typeface="+mj-lt"/>
                <a:ea typeface="+mj-ea"/>
                <a:cs typeface="+mj-cs"/>
              </a:defRPr>
            </a:lvl1pPr>
          </a:lstStyle>
          <a:p>
            <a:pPr defTabSz="685790">
              <a:buClr>
                <a:srgbClr val="808080"/>
              </a:buClr>
              <a:buSzPts val="2100"/>
              <a:defRPr/>
            </a:pPr>
            <a:r>
              <a:rPr lang="en" sz="1050">
                <a:solidFill>
                  <a:srgbClr val="0672CB">
                    <a:lumMod val="20000"/>
                    <a:lumOff val="80000"/>
                  </a:srgbClr>
                </a:solidFill>
                <a:latin typeface="Arial Nova Light"/>
              </a:rPr>
              <a:t>Kore.ai Named Leader in 2022 </a:t>
            </a:r>
            <a:br>
              <a:rPr lang="en" sz="1050">
                <a:solidFill>
                  <a:srgbClr val="0672CB">
                    <a:lumMod val="20000"/>
                    <a:lumOff val="80000"/>
                  </a:srgbClr>
                </a:solidFill>
                <a:latin typeface="Arial Nova Light"/>
              </a:rPr>
            </a:br>
            <a:r>
              <a:rPr lang="en" sz="788">
                <a:solidFill>
                  <a:srgbClr val="0672CB">
                    <a:lumMod val="20000"/>
                    <a:lumOff val="80000"/>
                  </a:srgbClr>
                </a:solidFill>
                <a:latin typeface="Arial Nova Light"/>
              </a:rPr>
              <a:t>Conversational AI Gartner Magic Quadrant</a:t>
            </a:r>
            <a:endParaRPr lang="en-US" sz="1050">
              <a:solidFill>
                <a:srgbClr val="0672CB">
                  <a:lumMod val="20000"/>
                  <a:lumOff val="80000"/>
                </a:srgbClr>
              </a:solidFill>
              <a:latin typeface="Arial Nova Light"/>
            </a:endParaRPr>
          </a:p>
        </p:txBody>
      </p:sp>
      <p:pic>
        <p:nvPicPr>
          <p:cNvPr id="293" name="Picture 292">
            <a:extLst>
              <a:ext uri="{FF2B5EF4-FFF2-40B4-BE49-F238E27FC236}">
                <a16:creationId xmlns:a16="http://schemas.microsoft.com/office/drawing/2014/main" id="{57279BD7-4276-50A9-BD95-CA99D3ACAD40}"/>
              </a:ext>
            </a:extLst>
          </p:cNvPr>
          <p:cNvPicPr>
            <a:picLocks noChangeAspect="1"/>
          </p:cNvPicPr>
          <p:nvPr/>
        </p:nvPicPr>
        <p:blipFill rotWithShape="1">
          <a:blip r:embed="rId6"/>
          <a:srcRect t="15800"/>
          <a:stretch/>
        </p:blipFill>
        <p:spPr>
          <a:xfrm>
            <a:off x="2424675" y="-1"/>
            <a:ext cx="5862075" cy="2678176"/>
          </a:xfrm>
          <a:prstGeom prst="rect">
            <a:avLst/>
          </a:prstGeom>
        </p:spPr>
      </p:pic>
    </p:spTree>
    <p:extLst>
      <p:ext uri="{BB962C8B-B14F-4D97-AF65-F5344CB8AC3E}">
        <p14:creationId xmlns:p14="http://schemas.microsoft.com/office/powerpoint/2010/main" val="1332628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p:txBody>
          <a:bodyPr/>
          <a:lstStyle/>
          <a:p>
            <a:r>
              <a:rPr lang="en-US">
                <a:solidFill>
                  <a:schemeClr val="tx2"/>
                </a:solidFill>
              </a:rPr>
              <a:t>Simplifying Data Management &amp; Preparation</a:t>
            </a:r>
          </a:p>
        </p:txBody>
      </p:sp>
      <p:sp>
        <p:nvSpPr>
          <p:cNvPr id="2" name="Subtitle 1">
            <a:extLst>
              <a:ext uri="{FF2B5EF4-FFF2-40B4-BE49-F238E27FC236}">
                <a16:creationId xmlns:a16="http://schemas.microsoft.com/office/drawing/2014/main" id="{5B89A20E-96D8-D647-FE07-64CAFC5023AF}"/>
              </a:ext>
            </a:extLst>
          </p:cNvPr>
          <p:cNvSpPr>
            <a:spLocks noGrp="1"/>
          </p:cNvSpPr>
          <p:nvPr>
            <p:ph type="subTitle" idx="1"/>
          </p:nvPr>
        </p:nvSpPr>
        <p:spPr>
          <a:xfrm>
            <a:off x="285751" y="642939"/>
            <a:ext cx="8572500" cy="184666"/>
          </a:xfrm>
        </p:spPr>
        <p:txBody>
          <a:bodyPr/>
          <a:lstStyle/>
          <a:p>
            <a:r>
              <a:rPr lang="en-US">
                <a:solidFill>
                  <a:srgbClr val="9FDDFF"/>
                </a:solidFill>
              </a:rPr>
              <a:t>Great AI and GenAI results rely on great data</a:t>
            </a:r>
          </a:p>
        </p:txBody>
      </p:sp>
      <p:pic>
        <p:nvPicPr>
          <p:cNvPr id="10" name="Picture 9">
            <a:extLst>
              <a:ext uri="{FF2B5EF4-FFF2-40B4-BE49-F238E27FC236}">
                <a16:creationId xmlns:a16="http://schemas.microsoft.com/office/drawing/2014/main" id="{7337CB1E-7BCA-128B-F47B-8D39699B10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3" name="Google Shape;810;p111">
            <a:extLst>
              <a:ext uri="{FF2B5EF4-FFF2-40B4-BE49-F238E27FC236}">
                <a16:creationId xmlns:a16="http://schemas.microsoft.com/office/drawing/2014/main" id="{8933FBB9-9E3B-D4A4-354D-4D59233F169B}"/>
              </a:ext>
            </a:extLst>
          </p:cNvPr>
          <p:cNvSpPr/>
          <p:nvPr/>
        </p:nvSpPr>
        <p:spPr>
          <a:xfrm>
            <a:off x="923706" y="3635682"/>
            <a:ext cx="1965375" cy="695700"/>
          </a:xfrm>
          <a:prstGeom prst="roundRect">
            <a:avLst>
              <a:gd name="adj" fmla="val 16667"/>
            </a:avLst>
          </a:prstGeom>
          <a:solidFill>
            <a:srgbClr val="000000"/>
          </a:solidFill>
          <a:ln w="9525" cap="flat" cmpd="sng">
            <a:solidFill>
              <a:srgbClr val="F0F0F0"/>
            </a:solidFill>
            <a:prstDash val="solid"/>
            <a:round/>
            <a:headEnd type="none" w="sm" len="sm"/>
            <a:tailEnd type="none" w="sm" len="sm"/>
          </a:ln>
        </p:spPr>
        <p:txBody>
          <a:bodyPr spcFirstLastPara="1" wrap="square" lIns="34275" tIns="0" rIns="34275" bIns="34275" anchor="t" anchorCtr="0">
            <a:noAutofit/>
          </a:bodyPr>
          <a:lstStyle/>
          <a:p>
            <a:pPr marL="0" marR="0" lvl="0" indent="0" algn="ctr" defTabSz="685784" rtl="0" eaLnBrk="1" fontAlgn="auto" latinLnBrk="0" hangingPunct="1">
              <a:lnSpc>
                <a:spcPct val="100000"/>
              </a:lnSpc>
              <a:spcBef>
                <a:spcPts val="0"/>
              </a:spcBef>
              <a:spcAft>
                <a:spcPts val="0"/>
              </a:spcAft>
              <a:buClr>
                <a:srgbClr val="000000"/>
              </a:buClr>
              <a:buSzPts val="1000"/>
              <a:buFontTx/>
              <a:buNone/>
              <a:tabLst/>
              <a:defRPr/>
            </a:pPr>
            <a:r>
              <a:rPr kumimoji="0" lang="en" sz="750" b="1" i="0" u="none" strike="noStrike" kern="0" cap="none" spc="0" normalizeH="0" baseline="0" noProof="0">
                <a:ln>
                  <a:noFill/>
                </a:ln>
                <a:solidFill>
                  <a:srgbClr val="00E7FF"/>
                </a:solidFill>
                <a:effectLst/>
                <a:uLnTx/>
                <a:uFillTx/>
                <a:latin typeface="Ubuntu"/>
                <a:ea typeface="Ubuntu"/>
                <a:cs typeface="Ubuntu"/>
                <a:sym typeface="Ubuntu"/>
              </a:rPr>
              <a:t>Relational DBs</a:t>
            </a:r>
            <a:endParaRPr kumimoji="0" sz="750" b="1" i="0" u="none" strike="noStrike" kern="0" cap="none" spc="0" normalizeH="0" baseline="0" noProof="0">
              <a:ln>
                <a:noFill/>
              </a:ln>
              <a:solidFill>
                <a:srgbClr val="00E7FF"/>
              </a:solidFill>
              <a:effectLst/>
              <a:uLnTx/>
              <a:uFillTx/>
              <a:latin typeface="Ubuntu"/>
              <a:ea typeface="Ubuntu"/>
              <a:cs typeface="Ubuntu"/>
              <a:sym typeface="Ubuntu"/>
            </a:endParaRPr>
          </a:p>
        </p:txBody>
      </p:sp>
      <p:pic>
        <p:nvPicPr>
          <p:cNvPr id="4" name="Google Shape;811;p111">
            <a:extLst>
              <a:ext uri="{FF2B5EF4-FFF2-40B4-BE49-F238E27FC236}">
                <a16:creationId xmlns:a16="http://schemas.microsoft.com/office/drawing/2014/main" id="{AB688239-C3E8-6B5F-2F88-46847F93F285}"/>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462136" y="4059674"/>
            <a:ext cx="338733" cy="225677"/>
          </a:xfrm>
          <a:prstGeom prst="rect">
            <a:avLst/>
          </a:prstGeom>
          <a:noFill/>
          <a:ln>
            <a:noFill/>
          </a:ln>
        </p:spPr>
      </p:pic>
      <p:pic>
        <p:nvPicPr>
          <p:cNvPr id="5" name="Google Shape;822;p111">
            <a:extLst>
              <a:ext uri="{FF2B5EF4-FFF2-40B4-BE49-F238E27FC236}">
                <a16:creationId xmlns:a16="http://schemas.microsoft.com/office/drawing/2014/main" id="{8E9E02DE-1E00-A7B2-9B45-896031BC1649}"/>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55860" y="3839948"/>
            <a:ext cx="469308" cy="100911"/>
          </a:xfrm>
          <a:prstGeom prst="rect">
            <a:avLst/>
          </a:prstGeom>
          <a:noFill/>
          <a:ln>
            <a:noFill/>
          </a:ln>
        </p:spPr>
      </p:pic>
      <p:pic>
        <p:nvPicPr>
          <p:cNvPr id="6" name="Google Shape;823;p111">
            <a:extLst>
              <a:ext uri="{FF2B5EF4-FFF2-40B4-BE49-F238E27FC236}">
                <a16:creationId xmlns:a16="http://schemas.microsoft.com/office/drawing/2014/main" id="{EB57B2E6-1EB1-944C-BF90-0AB618C9BD86}"/>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45866" y="3959497"/>
            <a:ext cx="489294" cy="157496"/>
          </a:xfrm>
          <a:prstGeom prst="rect">
            <a:avLst/>
          </a:prstGeom>
          <a:noFill/>
          <a:ln>
            <a:noFill/>
          </a:ln>
        </p:spPr>
      </p:pic>
      <p:pic>
        <p:nvPicPr>
          <p:cNvPr id="8" name="Google Shape;824;p111">
            <a:extLst>
              <a:ext uri="{FF2B5EF4-FFF2-40B4-BE49-F238E27FC236}">
                <a16:creationId xmlns:a16="http://schemas.microsoft.com/office/drawing/2014/main" id="{54390419-50A7-244B-BBEE-25AC4ED2CD3C}"/>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940353" y="4140472"/>
            <a:ext cx="469286" cy="118112"/>
          </a:xfrm>
          <a:prstGeom prst="rect">
            <a:avLst/>
          </a:prstGeom>
          <a:noFill/>
          <a:ln>
            <a:noFill/>
          </a:ln>
        </p:spPr>
      </p:pic>
      <p:pic>
        <p:nvPicPr>
          <p:cNvPr id="12" name="Google Shape;825;p111">
            <a:extLst>
              <a:ext uri="{FF2B5EF4-FFF2-40B4-BE49-F238E27FC236}">
                <a16:creationId xmlns:a16="http://schemas.microsoft.com/office/drawing/2014/main" id="{62708EC8-460A-7427-A135-CBC4BE92A775}"/>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38802" y="4135635"/>
            <a:ext cx="503423" cy="127786"/>
          </a:xfrm>
          <a:prstGeom prst="rect">
            <a:avLst/>
          </a:prstGeom>
          <a:noFill/>
          <a:ln>
            <a:noFill/>
          </a:ln>
        </p:spPr>
      </p:pic>
      <p:grpSp>
        <p:nvGrpSpPr>
          <p:cNvPr id="13" name="Google Shape;834;p111">
            <a:extLst>
              <a:ext uri="{FF2B5EF4-FFF2-40B4-BE49-F238E27FC236}">
                <a16:creationId xmlns:a16="http://schemas.microsoft.com/office/drawing/2014/main" id="{6A2B1C2D-182C-0624-6D53-782774B65135}"/>
              </a:ext>
            </a:extLst>
          </p:cNvPr>
          <p:cNvGrpSpPr/>
          <p:nvPr/>
        </p:nvGrpSpPr>
        <p:grpSpPr>
          <a:xfrm>
            <a:off x="1965834" y="3838862"/>
            <a:ext cx="418325" cy="189531"/>
            <a:chOff x="4572000" y="2833989"/>
            <a:chExt cx="371349" cy="168259"/>
          </a:xfrm>
        </p:grpSpPr>
        <p:pic>
          <p:nvPicPr>
            <p:cNvPr id="14" name="Google Shape;835;p111">
              <a:extLst>
                <a:ext uri="{FF2B5EF4-FFF2-40B4-BE49-F238E27FC236}">
                  <a16:creationId xmlns:a16="http://schemas.microsoft.com/office/drawing/2014/main" id="{E8C617EF-CB2F-F17D-C101-4A5A7615D158}"/>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737571" y="2856448"/>
              <a:ext cx="205778" cy="123340"/>
            </a:xfrm>
            <a:prstGeom prst="rect">
              <a:avLst/>
            </a:prstGeom>
            <a:noFill/>
            <a:ln>
              <a:noFill/>
            </a:ln>
          </p:spPr>
        </p:pic>
        <p:pic>
          <p:nvPicPr>
            <p:cNvPr id="15" name="Google Shape;836;p111">
              <a:extLst>
                <a:ext uri="{FF2B5EF4-FFF2-40B4-BE49-F238E27FC236}">
                  <a16:creationId xmlns:a16="http://schemas.microsoft.com/office/drawing/2014/main" id="{04041AF1-D9CD-9AEE-5459-CC0D27E39EAD}"/>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572000" y="2833989"/>
              <a:ext cx="157322" cy="168259"/>
            </a:xfrm>
            <a:prstGeom prst="rect">
              <a:avLst/>
            </a:prstGeom>
            <a:noFill/>
            <a:ln>
              <a:noFill/>
            </a:ln>
          </p:spPr>
        </p:pic>
      </p:grpSp>
      <p:grpSp>
        <p:nvGrpSpPr>
          <p:cNvPr id="17" name="Google Shape;844;p111">
            <a:extLst>
              <a:ext uri="{FF2B5EF4-FFF2-40B4-BE49-F238E27FC236}">
                <a16:creationId xmlns:a16="http://schemas.microsoft.com/office/drawing/2014/main" id="{485680FC-4AD5-CE97-A618-6F07876C0175}"/>
              </a:ext>
            </a:extLst>
          </p:cNvPr>
          <p:cNvGrpSpPr/>
          <p:nvPr/>
        </p:nvGrpSpPr>
        <p:grpSpPr>
          <a:xfrm>
            <a:off x="1695919" y="4121668"/>
            <a:ext cx="106685" cy="155714"/>
            <a:chOff x="4330788" y="2871744"/>
            <a:chExt cx="124690" cy="181994"/>
          </a:xfrm>
        </p:grpSpPr>
        <p:sp>
          <p:nvSpPr>
            <p:cNvPr id="18" name="Google Shape;845;p111">
              <a:extLst>
                <a:ext uri="{FF2B5EF4-FFF2-40B4-BE49-F238E27FC236}">
                  <a16:creationId xmlns:a16="http://schemas.microsoft.com/office/drawing/2014/main" id="{6E2FED08-C2EF-5033-19BA-483B7DB06F34}"/>
                </a:ext>
              </a:extLst>
            </p:cNvPr>
            <p:cNvSpPr/>
            <p:nvPr/>
          </p:nvSpPr>
          <p:spPr>
            <a:xfrm>
              <a:off x="4330788" y="2871744"/>
              <a:ext cx="124690" cy="181994"/>
            </a:xfrm>
            <a:prstGeom prst="flowChartMagneticDisk">
              <a:avLst/>
            </a:prstGeom>
            <a:no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9" name="Google Shape;846;p111">
              <a:extLst>
                <a:ext uri="{FF2B5EF4-FFF2-40B4-BE49-F238E27FC236}">
                  <a16:creationId xmlns:a16="http://schemas.microsoft.com/office/drawing/2014/main" id="{6708F59E-6C02-8DDE-62DB-AC5C11C198C6}"/>
                </a:ext>
              </a:extLst>
            </p:cNvPr>
            <p:cNvSpPr/>
            <p:nvPr/>
          </p:nvSpPr>
          <p:spPr>
            <a:xfrm>
              <a:off x="4369695" y="2972731"/>
              <a:ext cx="14700" cy="14700"/>
            </a:xfrm>
            <a:prstGeom prst="donut">
              <a:avLst>
                <a:gd name="adj" fmla="val 25000"/>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0" name="Google Shape;847;p111">
              <a:extLst>
                <a:ext uri="{FF2B5EF4-FFF2-40B4-BE49-F238E27FC236}">
                  <a16:creationId xmlns:a16="http://schemas.microsoft.com/office/drawing/2014/main" id="{165CBBC8-01B7-5FE8-5704-CD92D78DAE1A}"/>
                </a:ext>
              </a:extLst>
            </p:cNvPr>
            <p:cNvSpPr/>
            <p:nvPr/>
          </p:nvSpPr>
          <p:spPr>
            <a:xfrm>
              <a:off x="4400877" y="2983747"/>
              <a:ext cx="14700" cy="14700"/>
            </a:xfrm>
            <a:prstGeom prst="donut">
              <a:avLst>
                <a:gd name="adj" fmla="val 25000"/>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 name="Google Shape;848;p111">
              <a:extLst>
                <a:ext uri="{FF2B5EF4-FFF2-40B4-BE49-F238E27FC236}">
                  <a16:creationId xmlns:a16="http://schemas.microsoft.com/office/drawing/2014/main" id="{AC0734ED-EC8B-C6A4-4F14-718A4A6F9093}"/>
                </a:ext>
              </a:extLst>
            </p:cNvPr>
            <p:cNvSpPr/>
            <p:nvPr/>
          </p:nvSpPr>
          <p:spPr>
            <a:xfrm>
              <a:off x="4417639" y="2951411"/>
              <a:ext cx="14700" cy="14700"/>
            </a:xfrm>
            <a:prstGeom prst="donut">
              <a:avLst>
                <a:gd name="adj" fmla="val 25000"/>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2" name="Google Shape;849;p111">
              <a:extLst>
                <a:ext uri="{FF2B5EF4-FFF2-40B4-BE49-F238E27FC236}">
                  <a16:creationId xmlns:a16="http://schemas.microsoft.com/office/drawing/2014/main" id="{C412E743-6C69-DFCA-F822-20F01EB20081}"/>
                </a:ext>
              </a:extLst>
            </p:cNvPr>
            <p:cNvSpPr/>
            <p:nvPr/>
          </p:nvSpPr>
          <p:spPr>
            <a:xfrm>
              <a:off x="4353850" y="3004831"/>
              <a:ext cx="14700" cy="14700"/>
            </a:xfrm>
            <a:prstGeom prst="donut">
              <a:avLst>
                <a:gd name="adj" fmla="val 25000"/>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3" name="Google Shape;850;p111">
              <a:extLst>
                <a:ext uri="{FF2B5EF4-FFF2-40B4-BE49-F238E27FC236}">
                  <a16:creationId xmlns:a16="http://schemas.microsoft.com/office/drawing/2014/main" id="{B3E39A98-E37F-40EA-8790-B402F2486761}"/>
                </a:ext>
              </a:extLst>
            </p:cNvPr>
            <p:cNvSpPr/>
            <p:nvPr/>
          </p:nvSpPr>
          <p:spPr>
            <a:xfrm rot="1593903">
              <a:off x="4367943" y="2991155"/>
              <a:ext cx="2012" cy="12746"/>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 name="Google Shape;851;p111">
              <a:extLst>
                <a:ext uri="{FF2B5EF4-FFF2-40B4-BE49-F238E27FC236}">
                  <a16:creationId xmlns:a16="http://schemas.microsoft.com/office/drawing/2014/main" id="{6DEE0E6F-70D7-33B5-8326-E97EFBD2CE3C}"/>
                </a:ext>
              </a:extLst>
            </p:cNvPr>
            <p:cNvSpPr/>
            <p:nvPr/>
          </p:nvSpPr>
          <p:spPr>
            <a:xfrm rot="6356724">
              <a:off x="4391690" y="2979681"/>
              <a:ext cx="4368" cy="12445"/>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852;p111">
              <a:extLst>
                <a:ext uri="{FF2B5EF4-FFF2-40B4-BE49-F238E27FC236}">
                  <a16:creationId xmlns:a16="http://schemas.microsoft.com/office/drawing/2014/main" id="{7BAFEC84-21B5-0482-DB16-9513D20245E4}"/>
                </a:ext>
              </a:extLst>
            </p:cNvPr>
            <p:cNvSpPr/>
            <p:nvPr/>
          </p:nvSpPr>
          <p:spPr>
            <a:xfrm rot="-9491915">
              <a:off x="4416548" y="2969889"/>
              <a:ext cx="1616" cy="12646"/>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784" rtl="0" eaLnBrk="1" fontAlgn="auto" latinLnBrk="0" hangingPunct="1">
                <a:lnSpc>
                  <a:spcPct val="100000"/>
                </a:lnSpc>
                <a:spcBef>
                  <a:spcPts val="0"/>
                </a:spcBef>
                <a:spcAft>
                  <a:spcPts val="0"/>
                </a:spcAft>
                <a:buClr>
                  <a:srgbClr val="000000"/>
                </a:buClr>
                <a:buSzPts val="1400"/>
                <a:buFontTx/>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grpSp>
      <p:pic>
        <p:nvPicPr>
          <p:cNvPr id="26" name="Google Shape;856;p111">
            <a:extLst>
              <a:ext uri="{FF2B5EF4-FFF2-40B4-BE49-F238E27FC236}">
                <a16:creationId xmlns:a16="http://schemas.microsoft.com/office/drawing/2014/main" id="{11AD196E-30C5-C85B-853B-343274997C81}"/>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507422" y="3815642"/>
            <a:ext cx="235969" cy="235969"/>
          </a:xfrm>
          <a:prstGeom prst="rect">
            <a:avLst/>
          </a:prstGeom>
          <a:noFill/>
          <a:ln>
            <a:noFill/>
          </a:ln>
        </p:spPr>
      </p:pic>
      <p:pic>
        <p:nvPicPr>
          <p:cNvPr id="27" name="Google Shape;857;p111">
            <a:extLst>
              <a:ext uri="{FF2B5EF4-FFF2-40B4-BE49-F238E27FC236}">
                <a16:creationId xmlns:a16="http://schemas.microsoft.com/office/drawing/2014/main" id="{C2CC65A4-26E4-8E33-E21D-A85D2B1C3BCB}"/>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643134" y="3838416"/>
            <a:ext cx="191156" cy="190421"/>
          </a:xfrm>
          <a:prstGeom prst="rect">
            <a:avLst/>
          </a:prstGeom>
          <a:noFill/>
          <a:ln>
            <a:noFill/>
          </a:ln>
        </p:spPr>
      </p:pic>
      <p:sp>
        <p:nvSpPr>
          <p:cNvPr id="28" name="Google Shape;808;p111">
            <a:extLst>
              <a:ext uri="{FF2B5EF4-FFF2-40B4-BE49-F238E27FC236}">
                <a16:creationId xmlns:a16="http://schemas.microsoft.com/office/drawing/2014/main" id="{869F790C-C188-B4A3-6F99-7DB3969797D1}"/>
              </a:ext>
            </a:extLst>
          </p:cNvPr>
          <p:cNvSpPr/>
          <p:nvPr/>
        </p:nvSpPr>
        <p:spPr>
          <a:xfrm>
            <a:off x="923706" y="1499340"/>
            <a:ext cx="1943775" cy="695700"/>
          </a:xfrm>
          <a:prstGeom prst="roundRect">
            <a:avLst>
              <a:gd name="adj" fmla="val 16667"/>
            </a:avLst>
          </a:prstGeom>
          <a:solidFill>
            <a:srgbClr val="000000"/>
          </a:solidFill>
          <a:ln w="9525" cap="flat" cmpd="sng">
            <a:solidFill>
              <a:srgbClr val="F0F0F0"/>
            </a:solidFill>
            <a:prstDash val="solid"/>
            <a:round/>
            <a:headEnd type="none" w="sm" len="sm"/>
            <a:tailEnd type="none" w="sm" len="sm"/>
          </a:ln>
        </p:spPr>
        <p:txBody>
          <a:bodyPr spcFirstLastPara="1" wrap="square" lIns="34275" tIns="0" rIns="34275" bIns="34275" anchor="t" anchorCtr="0">
            <a:noAutofit/>
          </a:bodyPr>
          <a:lstStyle/>
          <a:p>
            <a:pPr marL="0" marR="0" lvl="0" indent="0" algn="ctr" defTabSz="685784" rtl="0" eaLnBrk="1" fontAlgn="auto" latinLnBrk="0" hangingPunct="1">
              <a:lnSpc>
                <a:spcPct val="100000"/>
              </a:lnSpc>
              <a:spcBef>
                <a:spcPts val="0"/>
              </a:spcBef>
              <a:spcAft>
                <a:spcPts val="0"/>
              </a:spcAft>
              <a:buClr>
                <a:srgbClr val="000000"/>
              </a:buClr>
              <a:buSzPts val="1000"/>
              <a:buFontTx/>
              <a:buNone/>
              <a:tabLst/>
              <a:defRPr/>
            </a:pPr>
            <a:r>
              <a:rPr kumimoji="0" lang="en" sz="750" b="1" i="0" u="none" strike="noStrike" kern="0" cap="none" spc="0" normalizeH="0" baseline="0" noProof="0">
                <a:ln>
                  <a:noFill/>
                </a:ln>
                <a:solidFill>
                  <a:srgbClr val="00E7FF"/>
                </a:solidFill>
                <a:effectLst/>
                <a:uLnTx/>
                <a:uFillTx/>
                <a:latin typeface="Ubuntu"/>
                <a:ea typeface="Ubuntu"/>
                <a:cs typeface="Ubuntu"/>
                <a:sym typeface="Ubuntu"/>
              </a:rPr>
              <a:t>Data Lakes</a:t>
            </a:r>
            <a:endParaRPr kumimoji="0" sz="750" b="1" i="0" u="none" strike="noStrike" kern="0" cap="none" spc="0" normalizeH="0" baseline="0" noProof="0">
              <a:ln>
                <a:noFill/>
              </a:ln>
              <a:solidFill>
                <a:srgbClr val="00E7FF"/>
              </a:solidFill>
              <a:effectLst/>
              <a:uLnTx/>
              <a:uFillTx/>
              <a:latin typeface="Ubuntu"/>
              <a:ea typeface="Ubuntu"/>
              <a:cs typeface="Ubuntu"/>
              <a:sym typeface="Ubuntu"/>
            </a:endParaRPr>
          </a:p>
        </p:txBody>
      </p:sp>
      <p:pic>
        <p:nvPicPr>
          <p:cNvPr id="29" name="Google Shape;820;p111">
            <a:extLst>
              <a:ext uri="{FF2B5EF4-FFF2-40B4-BE49-F238E27FC236}">
                <a16:creationId xmlns:a16="http://schemas.microsoft.com/office/drawing/2014/main" id="{0EE1FB60-B9C6-FFDC-B93D-21B36832AFB4}"/>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848961" y="1763161"/>
            <a:ext cx="469298" cy="57288"/>
          </a:xfrm>
          <a:prstGeom prst="rect">
            <a:avLst/>
          </a:prstGeom>
          <a:noFill/>
          <a:ln>
            <a:noFill/>
          </a:ln>
        </p:spPr>
      </p:pic>
      <p:pic>
        <p:nvPicPr>
          <p:cNvPr id="30" name="Google Shape;821;p111">
            <a:extLst>
              <a:ext uri="{FF2B5EF4-FFF2-40B4-BE49-F238E27FC236}">
                <a16:creationId xmlns:a16="http://schemas.microsoft.com/office/drawing/2014/main" id="{C4BDDBFE-76FA-AB70-0156-3214DDBB6C93}"/>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2477966" y="1955501"/>
            <a:ext cx="338738" cy="51104"/>
          </a:xfrm>
          <a:prstGeom prst="rect">
            <a:avLst/>
          </a:prstGeom>
          <a:noFill/>
          <a:ln>
            <a:noFill/>
          </a:ln>
        </p:spPr>
      </p:pic>
      <p:pic>
        <p:nvPicPr>
          <p:cNvPr id="31" name="Google Shape;840;p111">
            <a:extLst>
              <a:ext uri="{FF2B5EF4-FFF2-40B4-BE49-F238E27FC236}">
                <a16:creationId xmlns:a16="http://schemas.microsoft.com/office/drawing/2014/main" id="{8BFE01A3-5865-6569-AF51-E924A3A02E2F}"/>
              </a:ext>
            </a:extLst>
          </p:cNvPr>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1049937" y="1898952"/>
            <a:ext cx="138844" cy="144504"/>
          </a:xfrm>
          <a:prstGeom prst="rect">
            <a:avLst/>
          </a:prstGeom>
          <a:noFill/>
          <a:ln>
            <a:noFill/>
          </a:ln>
        </p:spPr>
      </p:pic>
      <p:pic>
        <p:nvPicPr>
          <p:cNvPr id="32" name="Google Shape;841;p111">
            <a:extLst>
              <a:ext uri="{FF2B5EF4-FFF2-40B4-BE49-F238E27FC236}">
                <a16:creationId xmlns:a16="http://schemas.microsoft.com/office/drawing/2014/main" id="{18E63B11-F19C-2053-7DF4-11C6E7CACF56}"/>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1248701" y="1894874"/>
            <a:ext cx="152662" cy="152662"/>
          </a:xfrm>
          <a:prstGeom prst="rect">
            <a:avLst/>
          </a:prstGeom>
          <a:noFill/>
          <a:ln>
            <a:noFill/>
          </a:ln>
        </p:spPr>
      </p:pic>
      <p:pic>
        <p:nvPicPr>
          <p:cNvPr id="33" name="Google Shape;842;p111">
            <a:extLst>
              <a:ext uri="{FF2B5EF4-FFF2-40B4-BE49-F238E27FC236}">
                <a16:creationId xmlns:a16="http://schemas.microsoft.com/office/drawing/2014/main" id="{B4847E51-BA3E-3627-C7BE-EDDC29F6DA1C}"/>
              </a:ext>
            </a:extLst>
          </p:cNvPr>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1461282" y="1818487"/>
            <a:ext cx="249450" cy="305438"/>
          </a:xfrm>
          <a:prstGeom prst="rect">
            <a:avLst/>
          </a:prstGeom>
          <a:noFill/>
          <a:ln>
            <a:noFill/>
          </a:ln>
        </p:spPr>
      </p:pic>
      <p:pic>
        <p:nvPicPr>
          <p:cNvPr id="34" name="Google Shape;865;p111">
            <a:extLst>
              <a:ext uri="{FF2B5EF4-FFF2-40B4-BE49-F238E27FC236}">
                <a16:creationId xmlns:a16="http://schemas.microsoft.com/office/drawing/2014/main" id="{2F601DC4-5675-BFA3-DE87-0579A6BCB083}"/>
              </a:ext>
            </a:extLst>
          </p:cNvPr>
          <p:cNvPicPr preferRelativeResize="0"/>
          <p:nvPr/>
        </p:nvPicPr>
        <p:blipFill rotWithShape="1">
          <a:blip r:embed="rId18" cstate="print">
            <a:alphaModFix/>
            <a:extLst>
              <a:ext uri="{28A0092B-C50C-407E-A947-70E740481C1C}">
                <a14:useLocalDpi xmlns:a14="http://schemas.microsoft.com/office/drawing/2010/main"/>
              </a:ext>
            </a:extLst>
          </a:blip>
          <a:srcRect/>
          <a:stretch/>
        </p:blipFill>
        <p:spPr>
          <a:xfrm>
            <a:off x="2199782" y="1907658"/>
            <a:ext cx="203381" cy="139109"/>
          </a:xfrm>
          <a:prstGeom prst="rect">
            <a:avLst/>
          </a:prstGeom>
          <a:noFill/>
          <a:ln>
            <a:noFill/>
          </a:ln>
        </p:spPr>
      </p:pic>
      <p:pic>
        <p:nvPicPr>
          <p:cNvPr id="35" name="Google Shape;866;p111">
            <a:extLst>
              <a:ext uri="{FF2B5EF4-FFF2-40B4-BE49-F238E27FC236}">
                <a16:creationId xmlns:a16="http://schemas.microsoft.com/office/drawing/2014/main" id="{D7457CF7-CCF6-C4A0-423D-8FCB8D7AD6B6}"/>
              </a:ext>
            </a:extLst>
          </p:cNvPr>
          <p:cNvPicPr preferRelativeResize="0"/>
          <p:nvPr/>
        </p:nvPicPr>
        <p:blipFill rotWithShape="1">
          <a:blip r:embed="rId19" cstate="print">
            <a:alphaModFix/>
            <a:extLst>
              <a:ext uri="{28A0092B-C50C-407E-A947-70E740481C1C}">
                <a14:useLocalDpi xmlns:a14="http://schemas.microsoft.com/office/drawing/2010/main"/>
              </a:ext>
            </a:extLst>
          </a:blip>
          <a:srcRect/>
          <a:stretch/>
        </p:blipFill>
        <p:spPr>
          <a:xfrm>
            <a:off x="1751695" y="1902952"/>
            <a:ext cx="194531" cy="141362"/>
          </a:xfrm>
          <a:prstGeom prst="rect">
            <a:avLst/>
          </a:prstGeom>
          <a:noFill/>
          <a:ln>
            <a:noFill/>
          </a:ln>
        </p:spPr>
      </p:pic>
      <p:pic>
        <p:nvPicPr>
          <p:cNvPr id="36" name="Google Shape;873;p111">
            <a:extLst>
              <a:ext uri="{FF2B5EF4-FFF2-40B4-BE49-F238E27FC236}">
                <a16:creationId xmlns:a16="http://schemas.microsoft.com/office/drawing/2014/main" id="{FFB36ED2-7B42-BDD5-29F8-FB2F71D8E669}"/>
              </a:ext>
            </a:extLst>
          </p:cNvPr>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2403729" y="1649311"/>
            <a:ext cx="396807" cy="150629"/>
          </a:xfrm>
          <a:prstGeom prst="rect">
            <a:avLst/>
          </a:prstGeom>
          <a:noFill/>
          <a:ln>
            <a:noFill/>
          </a:ln>
        </p:spPr>
      </p:pic>
      <p:sp>
        <p:nvSpPr>
          <p:cNvPr id="37" name="Google Shape;888;p111">
            <a:extLst>
              <a:ext uri="{FF2B5EF4-FFF2-40B4-BE49-F238E27FC236}">
                <a16:creationId xmlns:a16="http://schemas.microsoft.com/office/drawing/2014/main" id="{9B791D45-C36A-2DE5-4545-252DDCF05258}"/>
              </a:ext>
            </a:extLst>
          </p:cNvPr>
          <p:cNvSpPr txBox="1"/>
          <p:nvPr/>
        </p:nvSpPr>
        <p:spPr>
          <a:xfrm>
            <a:off x="979900" y="1653931"/>
            <a:ext cx="858334" cy="242352"/>
          </a:xfrm>
          <a:prstGeom prst="rect">
            <a:avLst/>
          </a:prstGeom>
          <a:noFill/>
          <a:ln>
            <a:noFill/>
          </a:ln>
        </p:spPr>
        <p:txBody>
          <a:bodyPr spcFirstLastPara="1" wrap="square" lIns="68569" tIns="68569" rIns="68569" bIns="68569" anchor="t" anchorCtr="0">
            <a:spAutoFit/>
          </a:bodyPr>
          <a:lstStyle/>
          <a:p>
            <a:pPr marL="0" marR="0" lvl="0" indent="0" algn="ctr" defTabSz="685784" rtl="0" eaLnBrk="1" fontAlgn="auto" latinLnBrk="0" hangingPunct="1">
              <a:lnSpc>
                <a:spcPct val="100000"/>
              </a:lnSpc>
              <a:spcBef>
                <a:spcPts val="0"/>
              </a:spcBef>
              <a:spcAft>
                <a:spcPts val="0"/>
              </a:spcAft>
              <a:buClr>
                <a:srgbClr val="000000"/>
              </a:buClr>
              <a:buSzPts val="600"/>
              <a:buFontTx/>
              <a:buNone/>
              <a:tabLst/>
              <a:defRPr/>
            </a:pPr>
            <a:r>
              <a:rPr kumimoji="0" lang="en" sz="675" b="1" i="0" u="none" strike="noStrike" kern="0" cap="none" spc="0" normalizeH="0" baseline="0" noProof="0">
                <a:ln>
                  <a:noFill/>
                </a:ln>
                <a:solidFill>
                  <a:srgbClr val="FFFFFF"/>
                </a:solidFill>
                <a:effectLst/>
                <a:uLnTx/>
                <a:uFillTx/>
                <a:latin typeface="Calibri" panose="020F0502020204030204" pitchFamily="34" charset="0"/>
                <a:ea typeface="Roboto Light"/>
                <a:cs typeface="Calibri" panose="020F0502020204030204" pitchFamily="34" charset="0"/>
                <a:sym typeface="Roboto Light"/>
              </a:rPr>
              <a:t>Dell PowerScale</a:t>
            </a:r>
            <a:endParaRPr kumimoji="0" sz="675" b="1" i="0" u="none" strike="noStrike" kern="0" cap="none" spc="0" normalizeH="0" baseline="0" noProof="0">
              <a:ln>
                <a:noFill/>
              </a:ln>
              <a:solidFill>
                <a:srgbClr val="FFFFFF"/>
              </a:solidFill>
              <a:effectLst/>
              <a:uLnTx/>
              <a:uFillTx/>
              <a:latin typeface="Calibri" panose="020F0502020204030204" pitchFamily="34" charset="0"/>
              <a:ea typeface="Roboto Light"/>
              <a:cs typeface="Calibri" panose="020F0502020204030204" pitchFamily="34" charset="0"/>
              <a:sym typeface="Roboto Light"/>
            </a:endParaRPr>
          </a:p>
        </p:txBody>
      </p:sp>
      <p:pic>
        <p:nvPicPr>
          <p:cNvPr id="38" name="Google Shape;889;p111">
            <a:extLst>
              <a:ext uri="{FF2B5EF4-FFF2-40B4-BE49-F238E27FC236}">
                <a16:creationId xmlns:a16="http://schemas.microsoft.com/office/drawing/2014/main" id="{AC2AE801-9196-222B-5FF2-A6E520124DAF}"/>
              </a:ext>
            </a:extLst>
          </p:cNvPr>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a:off x="2003578" y="1896588"/>
            <a:ext cx="138844" cy="134682"/>
          </a:xfrm>
          <a:prstGeom prst="rect">
            <a:avLst/>
          </a:prstGeom>
          <a:noFill/>
          <a:ln>
            <a:noFill/>
          </a:ln>
        </p:spPr>
      </p:pic>
      <p:sp>
        <p:nvSpPr>
          <p:cNvPr id="39" name="Google Shape;888;p111">
            <a:extLst>
              <a:ext uri="{FF2B5EF4-FFF2-40B4-BE49-F238E27FC236}">
                <a16:creationId xmlns:a16="http://schemas.microsoft.com/office/drawing/2014/main" id="{1D35B6C0-EB4D-B0A4-5710-D936B81F0ED8}"/>
              </a:ext>
            </a:extLst>
          </p:cNvPr>
          <p:cNvSpPr txBox="1"/>
          <p:nvPr/>
        </p:nvSpPr>
        <p:spPr>
          <a:xfrm>
            <a:off x="937869" y="1516225"/>
            <a:ext cx="503009" cy="242352"/>
          </a:xfrm>
          <a:prstGeom prst="rect">
            <a:avLst/>
          </a:prstGeom>
          <a:noFill/>
          <a:ln>
            <a:noFill/>
          </a:ln>
        </p:spPr>
        <p:txBody>
          <a:bodyPr spcFirstLastPara="1" wrap="square" lIns="68569" tIns="68569" rIns="68569" bIns="68569" anchor="t" anchorCtr="0">
            <a:spAutoFit/>
          </a:bodyPr>
          <a:lstStyle/>
          <a:p>
            <a:pPr marL="0" marR="0" lvl="0" indent="0" algn="ctr" defTabSz="685784" rtl="0" eaLnBrk="1" fontAlgn="auto" latinLnBrk="0" hangingPunct="1">
              <a:lnSpc>
                <a:spcPct val="100000"/>
              </a:lnSpc>
              <a:spcBef>
                <a:spcPts val="0"/>
              </a:spcBef>
              <a:spcAft>
                <a:spcPts val="0"/>
              </a:spcAft>
              <a:buClr>
                <a:srgbClr val="000000"/>
              </a:buClr>
              <a:buSzPts val="600"/>
              <a:buFontTx/>
              <a:buNone/>
              <a:tabLst/>
              <a:defRPr/>
            </a:pPr>
            <a:r>
              <a:rPr kumimoji="0" lang="en" sz="675" b="1" i="0" u="none" strike="noStrike" kern="0" cap="none" spc="0" normalizeH="0" baseline="0" noProof="0">
                <a:ln>
                  <a:noFill/>
                </a:ln>
                <a:solidFill>
                  <a:srgbClr val="FFFFFF"/>
                </a:solidFill>
                <a:effectLst/>
                <a:uLnTx/>
                <a:uFillTx/>
                <a:latin typeface="Calibri" panose="020F0502020204030204" pitchFamily="34" charset="0"/>
                <a:ea typeface="Roboto Light"/>
                <a:cs typeface="Calibri" panose="020F0502020204030204" pitchFamily="34" charset="0"/>
                <a:sym typeface="Roboto Light"/>
              </a:rPr>
              <a:t>Dell ECS</a:t>
            </a:r>
            <a:endParaRPr kumimoji="0" sz="675" b="1" i="0" u="none" strike="noStrike" kern="0" cap="none" spc="0" normalizeH="0" baseline="0" noProof="0">
              <a:ln>
                <a:noFill/>
              </a:ln>
              <a:solidFill>
                <a:srgbClr val="FFFFFF"/>
              </a:solidFill>
              <a:effectLst/>
              <a:uLnTx/>
              <a:uFillTx/>
              <a:latin typeface="Calibri" panose="020F0502020204030204" pitchFamily="34" charset="0"/>
              <a:ea typeface="Roboto Light"/>
              <a:cs typeface="Calibri" panose="020F0502020204030204" pitchFamily="34" charset="0"/>
              <a:sym typeface="Roboto Light"/>
            </a:endParaRPr>
          </a:p>
        </p:txBody>
      </p:sp>
      <p:sp>
        <p:nvSpPr>
          <p:cNvPr id="40" name="TextBox 39">
            <a:extLst>
              <a:ext uri="{FF2B5EF4-FFF2-40B4-BE49-F238E27FC236}">
                <a16:creationId xmlns:a16="http://schemas.microsoft.com/office/drawing/2014/main" id="{615C919D-73E5-C66B-E68E-8E185B6894FF}"/>
              </a:ext>
            </a:extLst>
          </p:cNvPr>
          <p:cNvSpPr txBox="1"/>
          <p:nvPr/>
        </p:nvSpPr>
        <p:spPr>
          <a:xfrm>
            <a:off x="1629496" y="4395962"/>
            <a:ext cx="532197" cy="138499"/>
          </a:xfrm>
          <a:prstGeom prst="rect">
            <a:avLst/>
          </a:prstGeom>
          <a:noFill/>
        </p:spPr>
        <p:txBody>
          <a:bodyPr wrap="non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mn-cs"/>
              </a:rPr>
              <a:t>Structured</a:t>
            </a:r>
          </a:p>
        </p:txBody>
      </p:sp>
      <p:sp>
        <p:nvSpPr>
          <p:cNvPr id="41" name="TextBox 40">
            <a:extLst>
              <a:ext uri="{FF2B5EF4-FFF2-40B4-BE49-F238E27FC236}">
                <a16:creationId xmlns:a16="http://schemas.microsoft.com/office/drawing/2014/main" id="{3DA61DF0-CFE9-3E25-783B-D530AA1A8206}"/>
              </a:ext>
            </a:extLst>
          </p:cNvPr>
          <p:cNvSpPr txBox="1"/>
          <p:nvPr/>
        </p:nvSpPr>
        <p:spPr>
          <a:xfrm>
            <a:off x="1417509" y="1168483"/>
            <a:ext cx="833563" cy="276999"/>
          </a:xfrm>
          <a:prstGeom prst="rect">
            <a:avLst/>
          </a:prstGeom>
          <a:noFill/>
        </p:spPr>
        <p:txBody>
          <a:bodyPr wrap="non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mn-cs"/>
              </a:rPr>
              <a:t>Semi-Structured</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mn-cs"/>
              </a:rPr>
              <a:t>Unstructured</a:t>
            </a:r>
          </a:p>
        </p:txBody>
      </p:sp>
      <p:sp>
        <p:nvSpPr>
          <p:cNvPr id="42" name="TextBox 41">
            <a:extLst>
              <a:ext uri="{FF2B5EF4-FFF2-40B4-BE49-F238E27FC236}">
                <a16:creationId xmlns:a16="http://schemas.microsoft.com/office/drawing/2014/main" id="{8387E43E-6247-C0CC-FCC2-E42858EBF68A}"/>
              </a:ext>
            </a:extLst>
          </p:cNvPr>
          <p:cNvSpPr txBox="1"/>
          <p:nvPr/>
        </p:nvSpPr>
        <p:spPr>
          <a:xfrm>
            <a:off x="1542225" y="2739077"/>
            <a:ext cx="1293307" cy="369332"/>
          </a:xfrm>
          <a:prstGeom prst="rect">
            <a:avLst/>
          </a:prstGeom>
          <a:noFill/>
        </p:spPr>
        <p:txBody>
          <a:bodyPr wrap="square" lIns="0" tIns="0" rIns="0" bIns="0"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Federated Query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Engine</a:t>
            </a:r>
          </a:p>
        </p:txBody>
      </p:sp>
      <p:cxnSp>
        <p:nvCxnSpPr>
          <p:cNvPr id="43" name="Connector: Elbow 42">
            <a:extLst>
              <a:ext uri="{FF2B5EF4-FFF2-40B4-BE49-F238E27FC236}">
                <a16:creationId xmlns:a16="http://schemas.microsoft.com/office/drawing/2014/main" id="{AF90F6F3-05A7-C823-0E84-50905F7DD5DA}"/>
              </a:ext>
            </a:extLst>
          </p:cNvPr>
          <p:cNvCxnSpPr>
            <a:cxnSpLocks/>
            <a:stCxn id="48" idx="1"/>
          </p:cNvCxnSpPr>
          <p:nvPr/>
        </p:nvCxnSpPr>
        <p:spPr>
          <a:xfrm rot="16200000" flipH="1">
            <a:off x="2568548" y="1810029"/>
            <a:ext cx="533684" cy="1829669"/>
          </a:xfrm>
          <a:prstGeom prst="bentConnector4">
            <a:avLst>
              <a:gd name="adj1" fmla="val 32126"/>
              <a:gd name="adj2" fmla="val 53205"/>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84CBA4D-9464-3FBE-020D-AA2230BAF318}"/>
              </a:ext>
            </a:extLst>
          </p:cNvPr>
          <p:cNvCxnSpPr>
            <a:cxnSpLocks/>
            <a:stCxn id="50" idx="1"/>
          </p:cNvCxnSpPr>
          <p:nvPr/>
        </p:nvCxnSpPr>
        <p:spPr>
          <a:xfrm rot="5400000" flipH="1" flipV="1">
            <a:off x="2636820" y="2275442"/>
            <a:ext cx="397141" cy="1829669"/>
          </a:xfrm>
          <a:prstGeom prst="bentConnector4">
            <a:avLst>
              <a:gd name="adj1" fmla="val 43171"/>
              <a:gd name="adj2" fmla="val 53205"/>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Left Brace 47">
            <a:extLst>
              <a:ext uri="{FF2B5EF4-FFF2-40B4-BE49-F238E27FC236}">
                <a16:creationId xmlns:a16="http://schemas.microsoft.com/office/drawing/2014/main" id="{953EEB8D-3135-4B02-C53A-9CA6FDD93D09}"/>
              </a:ext>
            </a:extLst>
          </p:cNvPr>
          <p:cNvSpPr/>
          <p:nvPr/>
        </p:nvSpPr>
        <p:spPr>
          <a:xfrm rot="16200000">
            <a:off x="1803255" y="1358034"/>
            <a:ext cx="234601" cy="1965375"/>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50" name="Left Brace 49">
            <a:extLst>
              <a:ext uri="{FF2B5EF4-FFF2-40B4-BE49-F238E27FC236}">
                <a16:creationId xmlns:a16="http://schemas.microsoft.com/office/drawing/2014/main" id="{E6AE1C4C-BFE4-C3D0-7CC5-0F11687042DC}"/>
              </a:ext>
            </a:extLst>
          </p:cNvPr>
          <p:cNvSpPr/>
          <p:nvPr/>
        </p:nvSpPr>
        <p:spPr>
          <a:xfrm rot="5400000">
            <a:off x="1803255" y="2523458"/>
            <a:ext cx="234601" cy="1965375"/>
          </a:xfrm>
          <a:prstGeom prst="lef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808080"/>
              </a:solidFill>
              <a:effectLst/>
              <a:uLnTx/>
              <a:uFillTx/>
              <a:latin typeface="Arial"/>
              <a:ea typeface="+mn-ea"/>
              <a:cs typeface="+mn-cs"/>
            </a:endParaRPr>
          </a:p>
        </p:txBody>
      </p:sp>
      <p:sp>
        <p:nvSpPr>
          <p:cNvPr id="51" name="Oval 50">
            <a:extLst>
              <a:ext uri="{FF2B5EF4-FFF2-40B4-BE49-F238E27FC236}">
                <a16:creationId xmlns:a16="http://schemas.microsoft.com/office/drawing/2014/main" id="{52F6F5A8-6B9A-9BA0-2611-D09DD98D6285}"/>
              </a:ext>
            </a:extLst>
          </p:cNvPr>
          <p:cNvSpPr/>
          <p:nvPr/>
        </p:nvSpPr>
        <p:spPr>
          <a:xfrm>
            <a:off x="3366015" y="1921606"/>
            <a:ext cx="2278732" cy="2135939"/>
          </a:xfrm>
          <a:prstGeom prst="ellipse">
            <a:avLst/>
          </a:prstGeom>
          <a:gradFill flip="none" rotWithShape="1">
            <a:gsLst>
              <a:gs pos="0">
                <a:scrgbClr r="0" g="0" b="0"/>
              </a:gs>
              <a:gs pos="34000">
                <a:srgbClr val="0769A3"/>
              </a:gs>
              <a:gs pos="0">
                <a:srgbClr val="00B0F0"/>
              </a:gs>
              <a:gs pos="100000">
                <a:schemeClr val="accent1"/>
              </a:gs>
            </a:gsLst>
            <a:path path="circle">
              <a:fillToRect l="50000" t="50000" r="50000" b="50000"/>
            </a:path>
            <a:tileRect/>
          </a:gradFill>
          <a:ln w="12700">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Open, Modern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Data Lakehouse</a:t>
            </a:r>
          </a:p>
        </p:txBody>
      </p:sp>
      <p:pic>
        <p:nvPicPr>
          <p:cNvPr id="52" name="Graphic 51" descr="Table outline">
            <a:extLst>
              <a:ext uri="{FF2B5EF4-FFF2-40B4-BE49-F238E27FC236}">
                <a16:creationId xmlns:a16="http://schemas.microsoft.com/office/drawing/2014/main" id="{18FEEBD9-5AA8-31A0-73AA-3B3FEB8119F8}"/>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186999" y="2575642"/>
            <a:ext cx="273776" cy="273776"/>
          </a:xfrm>
          <a:prstGeom prst="rect">
            <a:avLst/>
          </a:prstGeom>
        </p:spPr>
      </p:pic>
      <p:pic>
        <p:nvPicPr>
          <p:cNvPr id="53" name="Graphic 52" descr="Table outline">
            <a:extLst>
              <a:ext uri="{FF2B5EF4-FFF2-40B4-BE49-F238E27FC236}">
                <a16:creationId xmlns:a16="http://schemas.microsoft.com/office/drawing/2014/main" id="{C5868BA1-B93F-45DD-8C1F-BB3E1D79B5B6}"/>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469170" y="2574254"/>
            <a:ext cx="273776" cy="273776"/>
          </a:xfrm>
          <a:prstGeom prst="rect">
            <a:avLst/>
          </a:prstGeom>
        </p:spPr>
      </p:pic>
      <p:pic>
        <p:nvPicPr>
          <p:cNvPr id="54" name="Graphic 53" descr="Table outline">
            <a:extLst>
              <a:ext uri="{FF2B5EF4-FFF2-40B4-BE49-F238E27FC236}">
                <a16:creationId xmlns:a16="http://schemas.microsoft.com/office/drawing/2014/main" id="{FA79941B-05FD-3543-F5A1-E3F8ACF4F676}"/>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323931" y="2390650"/>
            <a:ext cx="273776" cy="273776"/>
          </a:xfrm>
          <a:prstGeom prst="rect">
            <a:avLst/>
          </a:prstGeom>
        </p:spPr>
      </p:pic>
      <p:sp>
        <p:nvSpPr>
          <p:cNvPr id="55" name="Oval 54">
            <a:extLst>
              <a:ext uri="{FF2B5EF4-FFF2-40B4-BE49-F238E27FC236}">
                <a16:creationId xmlns:a16="http://schemas.microsoft.com/office/drawing/2014/main" id="{5334482C-031B-BEAE-F13A-7210CDF545F2}"/>
              </a:ext>
            </a:extLst>
          </p:cNvPr>
          <p:cNvSpPr/>
          <p:nvPr/>
        </p:nvSpPr>
        <p:spPr>
          <a:xfrm>
            <a:off x="4338013" y="2512276"/>
            <a:ext cx="253918" cy="224999"/>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56" name="TextBox 55">
            <a:extLst>
              <a:ext uri="{FF2B5EF4-FFF2-40B4-BE49-F238E27FC236}">
                <a16:creationId xmlns:a16="http://schemas.microsoft.com/office/drawing/2014/main" id="{799A3A03-B145-73CB-04E6-5A4B55021C71}"/>
              </a:ext>
            </a:extLst>
          </p:cNvPr>
          <p:cNvSpPr txBox="1"/>
          <p:nvPr/>
        </p:nvSpPr>
        <p:spPr>
          <a:xfrm>
            <a:off x="4912682" y="1557555"/>
            <a:ext cx="2079734" cy="548641"/>
          </a:xfrm>
          <a:prstGeom prst="rect">
            <a:avLst/>
          </a:prstGeom>
          <a:noFill/>
        </p:spPr>
        <p:txBody>
          <a:bodyPr wrap="square" lIns="0" tIns="0" rIns="0" bIns="0"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0F0"/>
                </a:solidFill>
                <a:effectLst/>
                <a:uLnTx/>
                <a:uFillTx/>
                <a:latin typeface="Arial"/>
                <a:ea typeface="+mn-ea"/>
                <a:cs typeface="+mn-cs"/>
              </a:rPr>
              <a:t>Any Data Any Type</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Store, process, manage, secure data across on-prem, cloud, edge</a:t>
            </a:r>
          </a:p>
        </p:txBody>
      </p:sp>
      <p:sp>
        <p:nvSpPr>
          <p:cNvPr id="57" name="Oval 56">
            <a:extLst>
              <a:ext uri="{FF2B5EF4-FFF2-40B4-BE49-F238E27FC236}">
                <a16:creationId xmlns:a16="http://schemas.microsoft.com/office/drawing/2014/main" id="{50D88B79-ADC6-92A7-1BFE-EB7BBC2B5317}"/>
              </a:ext>
            </a:extLst>
          </p:cNvPr>
          <p:cNvSpPr>
            <a:spLocks noChangeAspect="1"/>
          </p:cNvSpPr>
          <p:nvPr/>
        </p:nvSpPr>
        <p:spPr>
          <a:xfrm>
            <a:off x="4214570" y="1606124"/>
            <a:ext cx="548640" cy="54864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58" name="Graphic 57" descr="Cloud outline">
            <a:extLst>
              <a:ext uri="{FF2B5EF4-FFF2-40B4-BE49-F238E27FC236}">
                <a16:creationId xmlns:a16="http://schemas.microsoft.com/office/drawing/2014/main" id="{866F5393-2E44-F928-7A40-173F7C0AA7D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361746" y="1579631"/>
            <a:ext cx="357891" cy="357891"/>
          </a:xfrm>
          <a:prstGeom prst="rect">
            <a:avLst/>
          </a:prstGeom>
        </p:spPr>
      </p:pic>
      <p:pic>
        <p:nvPicPr>
          <p:cNvPr id="63" name="Graphic 62" descr="Database outline">
            <a:extLst>
              <a:ext uri="{FF2B5EF4-FFF2-40B4-BE49-F238E27FC236}">
                <a16:creationId xmlns:a16="http://schemas.microsoft.com/office/drawing/2014/main" id="{258D44E2-A16C-A565-5F08-FC2BDE72C553}"/>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279654" y="1808249"/>
            <a:ext cx="313301" cy="313301"/>
          </a:xfrm>
          <a:prstGeom prst="rect">
            <a:avLst/>
          </a:prstGeom>
        </p:spPr>
      </p:pic>
      <p:sp>
        <p:nvSpPr>
          <p:cNvPr id="64" name="TextBox 63">
            <a:extLst>
              <a:ext uri="{FF2B5EF4-FFF2-40B4-BE49-F238E27FC236}">
                <a16:creationId xmlns:a16="http://schemas.microsoft.com/office/drawing/2014/main" id="{1515E01E-257E-9DD0-933B-2EB870B1BA45}"/>
              </a:ext>
            </a:extLst>
          </p:cNvPr>
          <p:cNvSpPr txBox="1"/>
          <p:nvPr/>
        </p:nvSpPr>
        <p:spPr>
          <a:xfrm>
            <a:off x="6121124" y="2332019"/>
            <a:ext cx="1985779" cy="544246"/>
          </a:xfrm>
          <a:prstGeom prst="rect">
            <a:avLst/>
          </a:prstGeom>
          <a:noFill/>
        </p:spPr>
        <p:txBody>
          <a:bodyPr wrap="square" lIns="0" tIns="0" rIns="0" bIns="0"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0F0"/>
                </a:solidFill>
                <a:effectLst/>
                <a:uLnTx/>
                <a:uFillTx/>
                <a:latin typeface="Arial"/>
                <a:ea typeface="+mn-ea"/>
                <a:cs typeface="+mn-cs"/>
              </a:rPr>
              <a:t>Query Federation</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Federate queries &amp; process data in place from any data source</a:t>
            </a:r>
          </a:p>
        </p:txBody>
      </p:sp>
      <p:sp>
        <p:nvSpPr>
          <p:cNvPr id="65" name="Oval 64">
            <a:extLst>
              <a:ext uri="{FF2B5EF4-FFF2-40B4-BE49-F238E27FC236}">
                <a16:creationId xmlns:a16="http://schemas.microsoft.com/office/drawing/2014/main" id="{85200AAD-71D5-7168-BF6A-7462682EAC12}"/>
              </a:ext>
            </a:extLst>
          </p:cNvPr>
          <p:cNvSpPr>
            <a:spLocks noChangeAspect="1"/>
          </p:cNvSpPr>
          <p:nvPr/>
        </p:nvSpPr>
        <p:spPr>
          <a:xfrm>
            <a:off x="5462138" y="2332019"/>
            <a:ext cx="548640" cy="54864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7" name="Graphic 66" descr="Transfer with solid fill">
            <a:extLst>
              <a:ext uri="{FF2B5EF4-FFF2-40B4-BE49-F238E27FC236}">
                <a16:creationId xmlns:a16="http://schemas.microsoft.com/office/drawing/2014/main" id="{DB27A690-9588-E783-4652-BC3FB625F039}"/>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574323" y="2451738"/>
            <a:ext cx="342900" cy="342900"/>
          </a:xfrm>
          <a:prstGeom prst="rect">
            <a:avLst/>
          </a:prstGeom>
        </p:spPr>
      </p:pic>
      <p:sp>
        <p:nvSpPr>
          <p:cNvPr id="69" name="TextBox 68">
            <a:extLst>
              <a:ext uri="{FF2B5EF4-FFF2-40B4-BE49-F238E27FC236}">
                <a16:creationId xmlns:a16="http://schemas.microsoft.com/office/drawing/2014/main" id="{9165F5E0-2D90-6B91-B089-56D753F85A11}"/>
              </a:ext>
            </a:extLst>
          </p:cNvPr>
          <p:cNvSpPr txBox="1"/>
          <p:nvPr/>
        </p:nvSpPr>
        <p:spPr>
          <a:xfrm>
            <a:off x="6121124" y="3225377"/>
            <a:ext cx="2108791" cy="594552"/>
          </a:xfrm>
          <a:prstGeom prst="rect">
            <a:avLst/>
          </a:prstGeom>
          <a:noFill/>
        </p:spPr>
        <p:txBody>
          <a:bodyPr wrap="square" lIns="0" tIns="0" rIns="0" bIns="0"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0F0"/>
                </a:solidFill>
                <a:effectLst/>
                <a:uLnTx/>
                <a:uFillTx/>
                <a:latin typeface="Arial"/>
                <a:ea typeface="+mn-ea"/>
                <a:cs typeface="+mn-cs"/>
              </a:rPr>
              <a:t>High performance engines</a:t>
            </a:r>
            <a:r>
              <a:rPr kumimoji="0" lang="en-US" sz="1050" b="0" i="0" u="none" strike="noStrike" kern="1200" cap="none" spc="0" normalizeH="0" baseline="0" noProof="0">
                <a:ln>
                  <a:noFill/>
                </a:ln>
                <a:solidFill>
                  <a:srgbClr val="00B0F0"/>
                </a:solidFill>
                <a:effectLst/>
                <a:uLnTx/>
                <a:uFillTx/>
                <a:latin typeface="Arial"/>
                <a:ea typeface="+mn-ea"/>
                <a:cs typeface="+mn-cs"/>
              </a:rPr>
              <a:t> </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High speed query engine for</a:t>
            </a:r>
            <a:br>
              <a:rPr kumimoji="0" lang="en-US" sz="1050" b="0" i="0" u="none" strike="noStrike" kern="1200" cap="none" spc="0" normalizeH="0" baseline="0" noProof="0">
                <a:ln>
                  <a:noFill/>
                </a:ln>
                <a:solidFill>
                  <a:srgbClr val="FFFFFF"/>
                </a:solidFill>
                <a:effectLst/>
                <a:uLnTx/>
                <a:uFillTx/>
                <a:latin typeface="Arial"/>
                <a:ea typeface="+mn-ea"/>
                <a:cs typeface="+mn-cs"/>
              </a:rPr>
            </a:br>
            <a:r>
              <a:rPr kumimoji="0" lang="en-US" sz="1050" b="0" i="0" u="none" strike="noStrike" kern="1200" cap="none" spc="0" normalizeH="0" baseline="0" noProof="0">
                <a:ln>
                  <a:noFill/>
                </a:ln>
                <a:solidFill>
                  <a:srgbClr val="FFFFFF"/>
                </a:solidFill>
                <a:effectLst/>
                <a:uLnTx/>
                <a:uFillTx/>
                <a:latin typeface="Arial"/>
                <a:ea typeface="+mn-ea"/>
                <a:cs typeface="+mn-cs"/>
              </a:rPr>
              <a:t>different workloads.</a:t>
            </a:r>
          </a:p>
        </p:txBody>
      </p:sp>
      <p:sp>
        <p:nvSpPr>
          <p:cNvPr id="70" name="Oval 69">
            <a:extLst>
              <a:ext uri="{FF2B5EF4-FFF2-40B4-BE49-F238E27FC236}">
                <a16:creationId xmlns:a16="http://schemas.microsoft.com/office/drawing/2014/main" id="{D4153B6F-74D2-89E8-3D14-4796561C8581}"/>
              </a:ext>
            </a:extLst>
          </p:cNvPr>
          <p:cNvSpPr>
            <a:spLocks noChangeAspect="1"/>
          </p:cNvSpPr>
          <p:nvPr/>
        </p:nvSpPr>
        <p:spPr>
          <a:xfrm>
            <a:off x="5495579" y="3244709"/>
            <a:ext cx="548640" cy="54864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1" name="Graphic 70" descr="Single gear outline">
            <a:extLst>
              <a:ext uri="{FF2B5EF4-FFF2-40B4-BE49-F238E27FC236}">
                <a16:creationId xmlns:a16="http://schemas.microsoft.com/office/drawing/2014/main" id="{04AE7500-09C1-1A59-9D2A-0DF9065AE8A5}"/>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5531987" y="3276655"/>
            <a:ext cx="484749" cy="484749"/>
          </a:xfrm>
          <a:prstGeom prst="rect">
            <a:avLst/>
          </a:prstGeom>
        </p:spPr>
      </p:pic>
      <p:sp>
        <p:nvSpPr>
          <p:cNvPr id="75" name="TextBox 74">
            <a:extLst>
              <a:ext uri="{FF2B5EF4-FFF2-40B4-BE49-F238E27FC236}">
                <a16:creationId xmlns:a16="http://schemas.microsoft.com/office/drawing/2014/main" id="{D41103B4-4FD2-5B3D-29BC-42609FAADD56}"/>
              </a:ext>
            </a:extLst>
          </p:cNvPr>
          <p:cNvSpPr txBox="1"/>
          <p:nvPr/>
        </p:nvSpPr>
        <p:spPr>
          <a:xfrm>
            <a:off x="4901503" y="3950299"/>
            <a:ext cx="2031440" cy="584162"/>
          </a:xfrm>
          <a:prstGeom prst="rect">
            <a:avLst/>
          </a:prstGeom>
          <a:noFill/>
        </p:spPr>
        <p:txBody>
          <a:bodyPr wrap="square" lIns="0" tIns="0" rIns="0" bIns="0" rtlCol="0" anchor="ctr">
            <a:no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0F0"/>
                </a:solidFill>
                <a:effectLst/>
                <a:uLnTx/>
                <a:uFillTx/>
                <a:latin typeface="Arial"/>
                <a:ea typeface="+mn-ea"/>
                <a:cs typeface="+mn-cs"/>
              </a:rPr>
              <a:t>Gather and Prep</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a:ea typeface="+mn-ea"/>
                <a:cs typeface="+mn-cs"/>
              </a:rPr>
              <a:t>Gather and prepare data for AI Ops and ML pipelines</a:t>
            </a:r>
          </a:p>
        </p:txBody>
      </p:sp>
      <p:sp>
        <p:nvSpPr>
          <p:cNvPr id="77" name="Oval 76">
            <a:extLst>
              <a:ext uri="{FF2B5EF4-FFF2-40B4-BE49-F238E27FC236}">
                <a16:creationId xmlns:a16="http://schemas.microsoft.com/office/drawing/2014/main" id="{771A7CDA-122C-E50B-0C24-B33FC74A4D4E}"/>
              </a:ext>
            </a:extLst>
          </p:cNvPr>
          <p:cNvSpPr>
            <a:spLocks noChangeAspect="1"/>
          </p:cNvSpPr>
          <p:nvPr/>
        </p:nvSpPr>
        <p:spPr>
          <a:xfrm>
            <a:off x="4248587" y="3977862"/>
            <a:ext cx="548640" cy="548640"/>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8" name="Graphic 77" descr="Good Inventory outline">
            <a:extLst>
              <a:ext uri="{FF2B5EF4-FFF2-40B4-BE49-F238E27FC236}">
                <a16:creationId xmlns:a16="http://schemas.microsoft.com/office/drawing/2014/main" id="{0366A568-0692-B95D-2E7A-F808684D4ED5}"/>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297049" y="4010887"/>
            <a:ext cx="445896" cy="445896"/>
          </a:xfrm>
          <a:prstGeom prst="rect">
            <a:avLst/>
          </a:prstGeom>
        </p:spPr>
      </p:pic>
    </p:spTree>
    <p:extLst>
      <p:ext uri="{BB962C8B-B14F-4D97-AF65-F5344CB8AC3E}">
        <p14:creationId xmlns:p14="http://schemas.microsoft.com/office/powerpoint/2010/main" val="100403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59000">
              <a:schemeClr val="bg1">
                <a:lumMod val="75000"/>
              </a:schemeClr>
            </a:gs>
            <a:gs pos="77000">
              <a:schemeClr val="accent1">
                <a:lumMod val="45000"/>
                <a:lumOff val="55000"/>
              </a:schemeClr>
            </a:gs>
            <a:gs pos="100000">
              <a:schemeClr val="accent1">
                <a:lumMod val="45000"/>
                <a:lumOff val="55000"/>
              </a:schemeClr>
            </a:gs>
          </a:gsLst>
          <a:lin ang="2700000" scaled="1"/>
          <a:tileRect/>
        </a:gra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FB9807D3-E262-6744-5BAE-5498602F7914}"/>
              </a:ext>
            </a:extLst>
          </p:cNvPr>
          <p:cNvSpPr/>
          <p:nvPr/>
        </p:nvSpPr>
        <p:spPr>
          <a:xfrm>
            <a:off x="2105335" y="1904425"/>
            <a:ext cx="1485902" cy="1485902"/>
          </a:xfrm>
          <a:prstGeom prst="ellipse">
            <a:avLst/>
          </a:prstGeom>
          <a:gradFill>
            <a:gsLst>
              <a:gs pos="0">
                <a:schemeClr val="tx2"/>
              </a:gs>
              <a:gs pos="100000">
                <a:schemeClr val="tx2">
                  <a:lumMod val="95000"/>
                </a:schemeClr>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073" name="Title 1072">
            <a:extLst>
              <a:ext uri="{FF2B5EF4-FFF2-40B4-BE49-F238E27FC236}">
                <a16:creationId xmlns:a16="http://schemas.microsoft.com/office/drawing/2014/main" id="{0B14FCDC-7669-6B0C-A234-A7FD3FD427DA}"/>
              </a:ext>
            </a:extLst>
          </p:cNvPr>
          <p:cNvSpPr>
            <a:spLocks noGrp="1"/>
          </p:cNvSpPr>
          <p:nvPr>
            <p:ph type="title"/>
          </p:nvPr>
        </p:nvSpPr>
        <p:spPr>
          <a:xfrm>
            <a:off x="345495" y="177617"/>
            <a:ext cx="5731270" cy="387542"/>
          </a:xfrm>
        </p:spPr>
        <p:txBody>
          <a:bodyPr/>
          <a:lstStyle/>
          <a:p>
            <a:r>
              <a:rPr lang="en-US" sz="2798">
                <a:effectLst>
                  <a:outerShdw blurRad="38100" dist="38100" dir="2700000" algn="tl">
                    <a:srgbClr val="000000">
                      <a:alpha val="43137"/>
                    </a:srgbClr>
                  </a:outerShdw>
                </a:effectLst>
              </a:rPr>
              <a:t>Enabling an Open Data Ecosystem</a:t>
            </a:r>
          </a:p>
        </p:txBody>
      </p:sp>
      <p:sp>
        <p:nvSpPr>
          <p:cNvPr id="3" name="Freeform: Shape 2">
            <a:extLst>
              <a:ext uri="{FF2B5EF4-FFF2-40B4-BE49-F238E27FC236}">
                <a16:creationId xmlns:a16="http://schemas.microsoft.com/office/drawing/2014/main" id="{19162491-574F-4470-264A-9FC119820E2F}"/>
              </a:ext>
            </a:extLst>
          </p:cNvPr>
          <p:cNvSpPr/>
          <p:nvPr/>
        </p:nvSpPr>
        <p:spPr>
          <a:xfrm>
            <a:off x="1979268" y="1905403"/>
            <a:ext cx="742668" cy="1485902"/>
          </a:xfrm>
          <a:custGeom>
            <a:avLst/>
            <a:gdLst>
              <a:gd name="connsiteX0" fmla="*/ 1279171 w 1279171"/>
              <a:gd name="connsiteY0" fmla="*/ 0 h 2559317"/>
              <a:gd name="connsiteX1" fmla="*/ 1279171 w 1279171"/>
              <a:gd name="connsiteY1" fmla="*/ 282062 h 2559317"/>
              <a:gd name="connsiteX2" fmla="*/ 282368 w 1279171"/>
              <a:gd name="connsiteY2" fmla="*/ 1278865 h 2559317"/>
              <a:gd name="connsiteX3" fmla="*/ 1279171 w 1279171"/>
              <a:gd name="connsiteY3" fmla="*/ 2275668 h 2559317"/>
              <a:gd name="connsiteX4" fmla="*/ 1279171 w 1279171"/>
              <a:gd name="connsiteY4" fmla="*/ 2559317 h 2559317"/>
              <a:gd name="connsiteX5" fmla="*/ 1021407 w 1279171"/>
              <a:gd name="connsiteY5" fmla="*/ 2533316 h 2559317"/>
              <a:gd name="connsiteX6" fmla="*/ 0 w 1279171"/>
              <a:gd name="connsiteY6" fmla="*/ 1279563 h 2559317"/>
              <a:gd name="connsiteX7" fmla="*/ 1021407 w 1279171"/>
              <a:gd name="connsiteY7" fmla="*/ 25993 h 255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9171" h="2559317">
                <a:moveTo>
                  <a:pt x="1279171" y="0"/>
                </a:moveTo>
                <a:lnTo>
                  <a:pt x="1279171" y="282062"/>
                </a:lnTo>
                <a:cubicBezTo>
                  <a:pt x="728652" y="282062"/>
                  <a:pt x="282368" y="728346"/>
                  <a:pt x="282368" y="1278865"/>
                </a:cubicBezTo>
                <a:cubicBezTo>
                  <a:pt x="282368" y="1829384"/>
                  <a:pt x="728652" y="2275668"/>
                  <a:pt x="1279171" y="2275668"/>
                </a:cubicBezTo>
                <a:lnTo>
                  <a:pt x="1279171" y="2559317"/>
                </a:lnTo>
                <a:lnTo>
                  <a:pt x="1021407" y="2533316"/>
                </a:lnTo>
                <a:cubicBezTo>
                  <a:pt x="438564" y="2413979"/>
                  <a:pt x="0" y="1897979"/>
                  <a:pt x="0" y="1279563"/>
                </a:cubicBezTo>
                <a:cubicBezTo>
                  <a:pt x="0" y="661147"/>
                  <a:pt x="438564" y="145294"/>
                  <a:pt x="1021407" y="25993"/>
                </a:cubicBezTo>
                <a:close/>
              </a:path>
            </a:pathLst>
          </a:custGeom>
          <a:gradFill flip="none" rotWithShape="1">
            <a:gsLst>
              <a:gs pos="53882">
                <a:srgbClr val="0C31A4"/>
              </a:gs>
              <a:gs pos="5495">
                <a:schemeClr val="bg1"/>
              </a:gs>
              <a:gs pos="100000">
                <a:schemeClr val="bg2"/>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0076CE"/>
              </a:solidFill>
              <a:effectLst/>
              <a:uLnTx/>
              <a:uFillTx/>
              <a:latin typeface="Arial"/>
              <a:ea typeface="+mn-ea"/>
              <a:cs typeface="+mn-cs"/>
            </a:endParaRPr>
          </a:p>
        </p:txBody>
      </p:sp>
      <p:grpSp>
        <p:nvGrpSpPr>
          <p:cNvPr id="23" name="Group 22">
            <a:extLst>
              <a:ext uri="{FF2B5EF4-FFF2-40B4-BE49-F238E27FC236}">
                <a16:creationId xmlns:a16="http://schemas.microsoft.com/office/drawing/2014/main" id="{AEA43361-1DDD-FBB6-7DF0-66F562FEB510}"/>
              </a:ext>
            </a:extLst>
          </p:cNvPr>
          <p:cNvGrpSpPr/>
          <p:nvPr/>
        </p:nvGrpSpPr>
        <p:grpSpPr>
          <a:xfrm>
            <a:off x="2720219" y="1319963"/>
            <a:ext cx="780702" cy="726255"/>
            <a:chOff x="3201302" y="1243359"/>
            <a:chExt cx="780702" cy="726255"/>
          </a:xfrm>
        </p:grpSpPr>
        <p:sp>
          <p:nvSpPr>
            <p:cNvPr id="4" name="Freeform 5">
              <a:extLst>
                <a:ext uri="{FF2B5EF4-FFF2-40B4-BE49-F238E27FC236}">
                  <a16:creationId xmlns:a16="http://schemas.microsoft.com/office/drawing/2014/main" id="{5EC150AB-FA43-9FC0-3014-B06A7BB8B5C1}"/>
                </a:ext>
              </a:extLst>
            </p:cNvPr>
            <p:cNvSpPr>
              <a:spLocks/>
            </p:cNvSpPr>
            <p:nvPr/>
          </p:nvSpPr>
          <p:spPr bwMode="auto">
            <a:xfrm>
              <a:off x="3201302" y="1243359"/>
              <a:ext cx="780702" cy="726255"/>
            </a:xfrm>
            <a:custGeom>
              <a:avLst/>
              <a:gdLst>
                <a:gd name="T0" fmla="*/ 0 w 7049"/>
                <a:gd name="T1" fmla="*/ 0 h 6559"/>
                <a:gd name="T2" fmla="*/ 7049 w 7049"/>
                <a:gd name="T3" fmla="*/ 2290 h 6559"/>
                <a:gd name="T4" fmla="*/ 3948 w 7049"/>
                <a:gd name="T5" fmla="*/ 6559 h 6559"/>
                <a:gd name="T6" fmla="*/ 0 w 7049"/>
                <a:gd name="T7" fmla="*/ 5277 h 6559"/>
                <a:gd name="T8" fmla="*/ 0 w 7049"/>
                <a:gd name="T9" fmla="*/ 0 h 6559"/>
              </a:gdLst>
              <a:ahLst/>
              <a:cxnLst>
                <a:cxn ang="0">
                  <a:pos x="T0" y="T1"/>
                </a:cxn>
                <a:cxn ang="0">
                  <a:pos x="T2" y="T3"/>
                </a:cxn>
                <a:cxn ang="0">
                  <a:pos x="T4" y="T5"/>
                </a:cxn>
                <a:cxn ang="0">
                  <a:pos x="T6" y="T7"/>
                </a:cxn>
                <a:cxn ang="0">
                  <a:pos x="T8" y="T9"/>
                </a:cxn>
              </a:cxnLst>
              <a:rect l="0" t="0" r="r" b="b"/>
              <a:pathLst>
                <a:path w="7049" h="6559">
                  <a:moveTo>
                    <a:pt x="0" y="0"/>
                  </a:moveTo>
                  <a:cubicBezTo>
                    <a:pt x="2533" y="0"/>
                    <a:pt x="5000" y="802"/>
                    <a:pt x="7049" y="2290"/>
                  </a:cubicBezTo>
                  <a:lnTo>
                    <a:pt x="3948" y="6559"/>
                  </a:lnTo>
                  <a:cubicBezTo>
                    <a:pt x="2800" y="5726"/>
                    <a:pt x="1419" y="5277"/>
                    <a:pt x="0" y="5277"/>
                  </a:cubicBezTo>
                  <a:lnTo>
                    <a:pt x="0" y="0"/>
                  </a:lnTo>
                  <a:close/>
                </a:path>
              </a:pathLst>
            </a:custGeom>
            <a:solidFill>
              <a:srgbClr val="0671C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pic>
          <p:nvPicPr>
            <p:cNvPr id="43" name="Graphic 42" descr="Internet Of Things with solid fill">
              <a:extLst>
                <a:ext uri="{FF2B5EF4-FFF2-40B4-BE49-F238E27FC236}">
                  <a16:creationId xmlns:a16="http://schemas.microsoft.com/office/drawing/2014/main" id="{D02C6457-B371-1AA5-49FD-B64F5EDB20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8981" y="1371060"/>
              <a:ext cx="411999" cy="411999"/>
            </a:xfrm>
            <a:prstGeom prst="rect">
              <a:avLst/>
            </a:prstGeom>
          </p:spPr>
        </p:pic>
      </p:grpSp>
      <p:grpSp>
        <p:nvGrpSpPr>
          <p:cNvPr id="25" name="Group 24">
            <a:extLst>
              <a:ext uri="{FF2B5EF4-FFF2-40B4-BE49-F238E27FC236}">
                <a16:creationId xmlns:a16="http://schemas.microsoft.com/office/drawing/2014/main" id="{AF3B8505-42C9-3E12-8E98-292EA53EAC30}"/>
              </a:ext>
            </a:extLst>
          </p:cNvPr>
          <p:cNvGrpSpPr/>
          <p:nvPr/>
        </p:nvGrpSpPr>
        <p:grpSpPr>
          <a:xfrm>
            <a:off x="3428018" y="2238164"/>
            <a:ext cx="642279" cy="820383"/>
            <a:chOff x="3909101" y="2161560"/>
            <a:chExt cx="642279" cy="820383"/>
          </a:xfrm>
        </p:grpSpPr>
        <p:sp>
          <p:nvSpPr>
            <p:cNvPr id="6" name="Freeform 7">
              <a:extLst>
                <a:ext uri="{FF2B5EF4-FFF2-40B4-BE49-F238E27FC236}">
                  <a16:creationId xmlns:a16="http://schemas.microsoft.com/office/drawing/2014/main" id="{97ECB945-F527-FD73-421C-ED01A1E0465C}"/>
                </a:ext>
              </a:extLst>
            </p:cNvPr>
            <p:cNvSpPr>
              <a:spLocks/>
            </p:cNvSpPr>
            <p:nvPr/>
          </p:nvSpPr>
          <p:spPr bwMode="auto">
            <a:xfrm>
              <a:off x="3909101" y="2161560"/>
              <a:ext cx="642279" cy="820383"/>
            </a:xfrm>
            <a:custGeom>
              <a:avLst/>
              <a:gdLst>
                <a:gd name="T0" fmla="*/ 5019 w 5801"/>
                <a:gd name="T1" fmla="*/ 0 h 7411"/>
                <a:gd name="T2" fmla="*/ 5019 w 5801"/>
                <a:gd name="T3" fmla="*/ 7411 h 7411"/>
                <a:gd name="T4" fmla="*/ 0 w 5801"/>
                <a:gd name="T5" fmla="*/ 5781 h 7411"/>
                <a:gd name="T6" fmla="*/ 0 w 5801"/>
                <a:gd name="T7" fmla="*/ 1630 h 7411"/>
                <a:gd name="T8" fmla="*/ 5019 w 5801"/>
                <a:gd name="T9" fmla="*/ 0 h 7411"/>
              </a:gdLst>
              <a:ahLst/>
              <a:cxnLst>
                <a:cxn ang="0">
                  <a:pos x="T0" y="T1"/>
                </a:cxn>
                <a:cxn ang="0">
                  <a:pos x="T2" y="T3"/>
                </a:cxn>
                <a:cxn ang="0">
                  <a:pos x="T4" y="T5"/>
                </a:cxn>
                <a:cxn ang="0">
                  <a:pos x="T6" y="T7"/>
                </a:cxn>
                <a:cxn ang="0">
                  <a:pos x="T8" y="T9"/>
                </a:cxn>
              </a:cxnLst>
              <a:rect l="0" t="0" r="r" b="b"/>
              <a:pathLst>
                <a:path w="5801" h="7411">
                  <a:moveTo>
                    <a:pt x="5019" y="0"/>
                  </a:moveTo>
                  <a:cubicBezTo>
                    <a:pt x="5801" y="2408"/>
                    <a:pt x="5801" y="5003"/>
                    <a:pt x="5019" y="7411"/>
                  </a:cubicBezTo>
                  <a:lnTo>
                    <a:pt x="0" y="5781"/>
                  </a:lnTo>
                  <a:cubicBezTo>
                    <a:pt x="439" y="4432"/>
                    <a:pt x="439" y="2979"/>
                    <a:pt x="0" y="1630"/>
                  </a:cubicBezTo>
                  <a:lnTo>
                    <a:pt x="5019" y="0"/>
                  </a:lnTo>
                  <a:close/>
                </a:path>
              </a:pathLst>
            </a:custGeom>
            <a:solidFill>
              <a:srgbClr val="0B2E9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pic>
          <p:nvPicPr>
            <p:cNvPr id="44" name="Picture 43" descr="Icon&#10;&#10;Description automatically generated">
              <a:extLst>
                <a:ext uri="{FF2B5EF4-FFF2-40B4-BE49-F238E27FC236}">
                  <a16:creationId xmlns:a16="http://schemas.microsoft.com/office/drawing/2014/main" id="{C9D94CCA-130F-761E-F7F3-102E7C1CAEB6}"/>
                </a:ext>
              </a:extLst>
            </p:cNvPr>
            <p:cNvPicPr>
              <a:picLocks noChangeAspect="1"/>
            </p:cNvPicPr>
            <p:nvPr/>
          </p:nvPicPr>
          <p:blipFill>
            <a:blip r:embed="rId5"/>
            <a:stretch>
              <a:fillRect/>
            </a:stretch>
          </p:blipFill>
          <p:spPr>
            <a:xfrm>
              <a:off x="4077480" y="2417653"/>
              <a:ext cx="344071" cy="344071"/>
            </a:xfrm>
            <a:prstGeom prst="rect">
              <a:avLst/>
            </a:prstGeom>
          </p:spPr>
        </p:pic>
      </p:grpSp>
      <p:grpSp>
        <p:nvGrpSpPr>
          <p:cNvPr id="24" name="Group 23">
            <a:extLst>
              <a:ext uri="{FF2B5EF4-FFF2-40B4-BE49-F238E27FC236}">
                <a16:creationId xmlns:a16="http://schemas.microsoft.com/office/drawing/2014/main" id="{CE17BA33-530D-5F90-868B-D8A80B84F555}"/>
              </a:ext>
            </a:extLst>
          </p:cNvPr>
          <p:cNvGrpSpPr/>
          <p:nvPr/>
        </p:nvGrpSpPr>
        <p:grpSpPr>
          <a:xfrm>
            <a:off x="3157633" y="1573735"/>
            <a:ext cx="825920" cy="844376"/>
            <a:chOff x="3638716" y="1497133"/>
            <a:chExt cx="825920" cy="844376"/>
          </a:xfrm>
        </p:grpSpPr>
        <p:sp>
          <p:nvSpPr>
            <p:cNvPr id="5" name="Freeform 6">
              <a:extLst>
                <a:ext uri="{FF2B5EF4-FFF2-40B4-BE49-F238E27FC236}">
                  <a16:creationId xmlns:a16="http://schemas.microsoft.com/office/drawing/2014/main" id="{D259D74C-6334-4C49-0EF2-F9D96E95096F}"/>
                </a:ext>
              </a:extLst>
            </p:cNvPr>
            <p:cNvSpPr>
              <a:spLocks/>
            </p:cNvSpPr>
            <p:nvPr/>
          </p:nvSpPr>
          <p:spPr bwMode="auto">
            <a:xfrm>
              <a:off x="3638716" y="1497133"/>
              <a:ext cx="825920" cy="844376"/>
            </a:xfrm>
            <a:custGeom>
              <a:avLst/>
              <a:gdLst>
                <a:gd name="T0" fmla="*/ 3101 w 7458"/>
                <a:gd name="T1" fmla="*/ 0 h 7627"/>
                <a:gd name="T2" fmla="*/ 7458 w 7458"/>
                <a:gd name="T3" fmla="*/ 5997 h 7627"/>
                <a:gd name="T4" fmla="*/ 2439 w 7458"/>
                <a:gd name="T5" fmla="*/ 7627 h 7627"/>
                <a:gd name="T6" fmla="*/ 0 w 7458"/>
                <a:gd name="T7" fmla="*/ 4269 h 7627"/>
                <a:gd name="T8" fmla="*/ 3101 w 7458"/>
                <a:gd name="T9" fmla="*/ 0 h 7627"/>
              </a:gdLst>
              <a:ahLst/>
              <a:cxnLst>
                <a:cxn ang="0">
                  <a:pos x="T0" y="T1"/>
                </a:cxn>
                <a:cxn ang="0">
                  <a:pos x="T2" y="T3"/>
                </a:cxn>
                <a:cxn ang="0">
                  <a:pos x="T4" y="T5"/>
                </a:cxn>
                <a:cxn ang="0">
                  <a:pos x="T6" y="T7"/>
                </a:cxn>
                <a:cxn ang="0">
                  <a:pos x="T8" y="T9"/>
                </a:cxn>
              </a:cxnLst>
              <a:rect l="0" t="0" r="r" b="b"/>
              <a:pathLst>
                <a:path w="7458" h="7627">
                  <a:moveTo>
                    <a:pt x="3101" y="0"/>
                  </a:moveTo>
                  <a:cubicBezTo>
                    <a:pt x="5150" y="1489"/>
                    <a:pt x="6675" y="3588"/>
                    <a:pt x="7458" y="5997"/>
                  </a:cubicBezTo>
                  <a:lnTo>
                    <a:pt x="2439" y="7627"/>
                  </a:lnTo>
                  <a:cubicBezTo>
                    <a:pt x="2001" y="6278"/>
                    <a:pt x="1147" y="5103"/>
                    <a:pt x="0" y="4269"/>
                  </a:cubicBezTo>
                  <a:lnTo>
                    <a:pt x="3101" y="0"/>
                  </a:lnTo>
                  <a:close/>
                </a:path>
              </a:pathLst>
            </a:custGeom>
            <a:solidFill>
              <a:srgbClr val="0957B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pic>
          <p:nvPicPr>
            <p:cNvPr id="46" name="Picture 24" descr="Add a Data Lake to Your SIEM - Elysium Analytics">
              <a:extLst>
                <a:ext uri="{FF2B5EF4-FFF2-40B4-BE49-F238E27FC236}">
                  <a16:creationId xmlns:a16="http://schemas.microsoft.com/office/drawing/2014/main" id="{E54D8731-0F6E-266C-2CF6-55F8CD3889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1601" y="1781104"/>
              <a:ext cx="411999" cy="411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2A5F22D8-42D1-6071-538C-BAAAB545CED0}"/>
              </a:ext>
            </a:extLst>
          </p:cNvPr>
          <p:cNvGrpSpPr/>
          <p:nvPr/>
        </p:nvGrpSpPr>
        <p:grpSpPr>
          <a:xfrm>
            <a:off x="3157633" y="2877676"/>
            <a:ext cx="825920" cy="845299"/>
            <a:chOff x="3638716" y="2801069"/>
            <a:chExt cx="825920" cy="845299"/>
          </a:xfrm>
        </p:grpSpPr>
        <p:sp>
          <p:nvSpPr>
            <p:cNvPr id="7" name="Freeform 8">
              <a:extLst>
                <a:ext uri="{FF2B5EF4-FFF2-40B4-BE49-F238E27FC236}">
                  <a16:creationId xmlns:a16="http://schemas.microsoft.com/office/drawing/2014/main" id="{B747FA8D-5DEA-1B3E-8C9D-8DE53E65C0B7}"/>
                </a:ext>
              </a:extLst>
            </p:cNvPr>
            <p:cNvSpPr>
              <a:spLocks/>
            </p:cNvSpPr>
            <p:nvPr/>
          </p:nvSpPr>
          <p:spPr bwMode="auto">
            <a:xfrm>
              <a:off x="3638716" y="2801069"/>
              <a:ext cx="825920" cy="845299"/>
            </a:xfrm>
            <a:custGeom>
              <a:avLst/>
              <a:gdLst>
                <a:gd name="T0" fmla="*/ 7458 w 7458"/>
                <a:gd name="T1" fmla="*/ 1630 h 7626"/>
                <a:gd name="T2" fmla="*/ 3101 w 7458"/>
                <a:gd name="T3" fmla="*/ 7626 h 7626"/>
                <a:gd name="T4" fmla="*/ 0 w 7458"/>
                <a:gd name="T5" fmla="*/ 3357 h 7626"/>
                <a:gd name="T6" fmla="*/ 2439 w 7458"/>
                <a:gd name="T7" fmla="*/ 0 h 7626"/>
                <a:gd name="T8" fmla="*/ 7458 w 7458"/>
                <a:gd name="T9" fmla="*/ 1630 h 7626"/>
              </a:gdLst>
              <a:ahLst/>
              <a:cxnLst>
                <a:cxn ang="0">
                  <a:pos x="T0" y="T1"/>
                </a:cxn>
                <a:cxn ang="0">
                  <a:pos x="T2" y="T3"/>
                </a:cxn>
                <a:cxn ang="0">
                  <a:pos x="T4" y="T5"/>
                </a:cxn>
                <a:cxn ang="0">
                  <a:pos x="T6" y="T7"/>
                </a:cxn>
                <a:cxn ang="0">
                  <a:pos x="T8" y="T9"/>
                </a:cxn>
              </a:cxnLst>
              <a:rect l="0" t="0" r="r" b="b"/>
              <a:pathLst>
                <a:path w="7458" h="7626">
                  <a:moveTo>
                    <a:pt x="7458" y="1630"/>
                  </a:moveTo>
                  <a:cubicBezTo>
                    <a:pt x="6675" y="4039"/>
                    <a:pt x="5150" y="6138"/>
                    <a:pt x="3101" y="7626"/>
                  </a:cubicBezTo>
                  <a:lnTo>
                    <a:pt x="0" y="3357"/>
                  </a:lnTo>
                  <a:cubicBezTo>
                    <a:pt x="1147" y="2524"/>
                    <a:pt x="2001" y="1348"/>
                    <a:pt x="2439" y="0"/>
                  </a:cubicBezTo>
                  <a:lnTo>
                    <a:pt x="7458" y="1630"/>
                  </a:lnTo>
                  <a:close/>
                </a:path>
              </a:pathLst>
            </a:custGeom>
            <a:solidFill>
              <a:srgbClr val="071C5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pic>
          <p:nvPicPr>
            <p:cNvPr id="48" name="Picture 26" descr="item">
              <a:extLst>
                <a:ext uri="{FF2B5EF4-FFF2-40B4-BE49-F238E27FC236}">
                  <a16:creationId xmlns:a16="http://schemas.microsoft.com/office/drawing/2014/main" id="{CEE4A548-C293-3A75-80A8-08E702BAF8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46907" y="3021288"/>
              <a:ext cx="338260" cy="338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E573094-C1F0-F068-4832-A37A092CA162}"/>
              </a:ext>
            </a:extLst>
          </p:cNvPr>
          <p:cNvGrpSpPr/>
          <p:nvPr/>
        </p:nvGrpSpPr>
        <p:grpSpPr>
          <a:xfrm>
            <a:off x="2720219" y="3249568"/>
            <a:ext cx="780702" cy="727178"/>
            <a:chOff x="3201302" y="3172965"/>
            <a:chExt cx="780702" cy="727178"/>
          </a:xfrm>
        </p:grpSpPr>
        <p:sp>
          <p:nvSpPr>
            <p:cNvPr id="8" name="Freeform 9">
              <a:extLst>
                <a:ext uri="{FF2B5EF4-FFF2-40B4-BE49-F238E27FC236}">
                  <a16:creationId xmlns:a16="http://schemas.microsoft.com/office/drawing/2014/main" id="{1B6BA728-19AB-A354-A46C-11DF128F558E}"/>
                </a:ext>
              </a:extLst>
            </p:cNvPr>
            <p:cNvSpPr>
              <a:spLocks/>
            </p:cNvSpPr>
            <p:nvPr/>
          </p:nvSpPr>
          <p:spPr bwMode="auto">
            <a:xfrm>
              <a:off x="3201302" y="3172965"/>
              <a:ext cx="780702" cy="727178"/>
            </a:xfrm>
            <a:custGeom>
              <a:avLst/>
              <a:gdLst>
                <a:gd name="T0" fmla="*/ 7049 w 7049"/>
                <a:gd name="T1" fmla="*/ 4269 h 6560"/>
                <a:gd name="T2" fmla="*/ 0 w 7049"/>
                <a:gd name="T3" fmla="*/ 6560 h 6560"/>
                <a:gd name="T4" fmla="*/ 0 w 7049"/>
                <a:gd name="T5" fmla="*/ 1283 h 6560"/>
                <a:gd name="T6" fmla="*/ 3948 w 7049"/>
                <a:gd name="T7" fmla="*/ 0 h 6560"/>
                <a:gd name="T8" fmla="*/ 7049 w 7049"/>
                <a:gd name="T9" fmla="*/ 4269 h 6560"/>
              </a:gdLst>
              <a:ahLst/>
              <a:cxnLst>
                <a:cxn ang="0">
                  <a:pos x="T0" y="T1"/>
                </a:cxn>
                <a:cxn ang="0">
                  <a:pos x="T2" y="T3"/>
                </a:cxn>
                <a:cxn ang="0">
                  <a:pos x="T4" y="T5"/>
                </a:cxn>
                <a:cxn ang="0">
                  <a:pos x="T6" y="T7"/>
                </a:cxn>
                <a:cxn ang="0">
                  <a:pos x="T8" y="T9"/>
                </a:cxn>
              </a:cxnLst>
              <a:rect l="0" t="0" r="r" b="b"/>
              <a:pathLst>
                <a:path w="7049" h="6560">
                  <a:moveTo>
                    <a:pt x="7049" y="4269"/>
                  </a:moveTo>
                  <a:cubicBezTo>
                    <a:pt x="5000" y="5758"/>
                    <a:pt x="2533" y="6560"/>
                    <a:pt x="0" y="6560"/>
                  </a:cubicBezTo>
                  <a:lnTo>
                    <a:pt x="0" y="1283"/>
                  </a:lnTo>
                  <a:cubicBezTo>
                    <a:pt x="1419" y="1283"/>
                    <a:pt x="2800" y="834"/>
                    <a:pt x="3948" y="0"/>
                  </a:cubicBezTo>
                  <a:lnTo>
                    <a:pt x="7049" y="4269"/>
                  </a:lnTo>
                  <a:close/>
                </a:path>
              </a:pathLst>
            </a:custGeom>
            <a:solidFill>
              <a:srgbClr val="040F3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71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endParaRPr>
            </a:p>
          </p:txBody>
        </p:sp>
        <p:pic>
          <p:nvPicPr>
            <p:cNvPr id="52" name="Graphic 51" descr="Gears with solid fill">
              <a:extLst>
                <a:ext uri="{FF2B5EF4-FFF2-40B4-BE49-F238E27FC236}">
                  <a16:creationId xmlns:a16="http://schemas.microsoft.com/office/drawing/2014/main" id="{252AE965-7EA3-1ED7-E679-6D533E439B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2517" y="3356342"/>
              <a:ext cx="410653" cy="410653"/>
            </a:xfrm>
            <a:prstGeom prst="rect">
              <a:avLst/>
            </a:prstGeom>
          </p:spPr>
        </p:pic>
      </p:grpSp>
      <p:sp>
        <p:nvSpPr>
          <p:cNvPr id="33" name="TextBox 32">
            <a:extLst>
              <a:ext uri="{FF2B5EF4-FFF2-40B4-BE49-F238E27FC236}">
                <a16:creationId xmlns:a16="http://schemas.microsoft.com/office/drawing/2014/main" id="{87D62F3D-B66E-F138-3D51-56FC3E6283F5}"/>
              </a:ext>
            </a:extLst>
          </p:cNvPr>
          <p:cNvSpPr txBox="1"/>
          <p:nvPr/>
        </p:nvSpPr>
        <p:spPr>
          <a:xfrm>
            <a:off x="4206245" y="2900181"/>
            <a:ext cx="3581847" cy="307777"/>
          </a:xfrm>
          <a:prstGeom prst="rect">
            <a:avLst/>
          </a:prstGeom>
          <a:noFill/>
        </p:spPr>
        <p:txBody>
          <a:bodyPr wrap="square" lIns="0" rIns="0" rtlCol="0" anchor="b">
            <a:spAutoFit/>
          </a:bodyPr>
          <a:lstStyle/>
          <a:p>
            <a:pPr marL="0" marR="0" lvl="0" indent="0" algn="l" defTabSz="6857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Arial"/>
                <a:ea typeface="+mn-ea"/>
                <a:cs typeface="+mn-cs"/>
              </a:rPr>
              <a:t>Bridging Edge to Cloud</a:t>
            </a:r>
          </a:p>
        </p:txBody>
      </p:sp>
      <p:pic>
        <p:nvPicPr>
          <p:cNvPr id="1060" name="Picture 16" descr="Welcome to the Delta Lake documentation — Delta Lake Documentation">
            <a:extLst>
              <a:ext uri="{FF2B5EF4-FFF2-40B4-BE49-F238E27FC236}">
                <a16:creationId xmlns:a16="http://schemas.microsoft.com/office/drawing/2014/main" id="{0E6E4BDA-B8B9-D24A-DE0D-1ABAE17436B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32843" y="1841822"/>
            <a:ext cx="1112662" cy="22739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188FA8-6AF8-D0B2-B97A-729FF9EECC65}"/>
              </a:ext>
            </a:extLst>
          </p:cNvPr>
          <p:cNvSpPr txBox="1"/>
          <p:nvPr/>
        </p:nvSpPr>
        <p:spPr>
          <a:xfrm>
            <a:off x="4040483" y="1461129"/>
            <a:ext cx="4387121" cy="307777"/>
          </a:xfrm>
          <a:prstGeom prst="rect">
            <a:avLst/>
          </a:prstGeom>
          <a:noFill/>
        </p:spPr>
        <p:txBody>
          <a:bodyPr wrap="square" lIns="0" rIns="0" rtlCol="0" anchor="b">
            <a:spAutoFit/>
          </a:bodyPr>
          <a:lstStyle/>
          <a:p>
            <a:pPr marL="0" marR="0" lvl="0" indent="0" algn="l" defTabSz="6857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Arial"/>
                <a:ea typeface="+mn-ea"/>
                <a:cs typeface="+mn-cs"/>
              </a:rPr>
              <a:t>Modern Architectures for Data Management</a:t>
            </a:r>
          </a:p>
        </p:txBody>
      </p:sp>
      <p:pic>
        <p:nvPicPr>
          <p:cNvPr id="1067" name="Picture 2" descr="SingleStoreDB is The Real-Time Distributed SQL Database ...">
            <a:extLst>
              <a:ext uri="{FF2B5EF4-FFF2-40B4-BE49-F238E27FC236}">
                <a16:creationId xmlns:a16="http://schemas.microsoft.com/office/drawing/2014/main" id="{66891275-6F5C-1982-EDC3-155C7369B387}"/>
              </a:ext>
            </a:extLst>
          </p:cNvP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9816" t="38320" r="9816" b="38320"/>
          <a:stretch/>
        </p:blipFill>
        <p:spPr bwMode="auto">
          <a:xfrm>
            <a:off x="4188652" y="2461262"/>
            <a:ext cx="953378" cy="214902"/>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81B75ADC-7E7A-1082-50EE-924FD7B185FE}"/>
              </a:ext>
            </a:extLst>
          </p:cNvPr>
          <p:cNvGrpSpPr/>
          <p:nvPr/>
        </p:nvGrpSpPr>
        <p:grpSpPr>
          <a:xfrm>
            <a:off x="3287675" y="696739"/>
            <a:ext cx="4519764" cy="704801"/>
            <a:chOff x="3768755" y="620135"/>
            <a:chExt cx="4519764" cy="704801"/>
          </a:xfrm>
        </p:grpSpPr>
        <p:sp>
          <p:nvSpPr>
            <p:cNvPr id="13" name="TextBox 12">
              <a:extLst>
                <a:ext uri="{FF2B5EF4-FFF2-40B4-BE49-F238E27FC236}">
                  <a16:creationId xmlns:a16="http://schemas.microsoft.com/office/drawing/2014/main" id="{8BF6B00C-AA33-D205-4753-2C1980FEC4B1}"/>
                </a:ext>
              </a:extLst>
            </p:cNvPr>
            <p:cNvSpPr txBox="1"/>
            <p:nvPr/>
          </p:nvSpPr>
          <p:spPr>
            <a:xfrm>
              <a:off x="3790223" y="620135"/>
              <a:ext cx="4498296" cy="307777"/>
            </a:xfrm>
            <a:prstGeom prst="rect">
              <a:avLst/>
            </a:prstGeom>
            <a:noFill/>
          </p:spPr>
          <p:txBody>
            <a:bodyPr wrap="square" lIns="0" rIns="0" rtlCol="0" anchor="b">
              <a:spAutoFit/>
            </a:bodyPr>
            <a:lstStyle/>
            <a:p>
              <a:pPr marL="0" marR="0" lvl="0" indent="0" algn="l" defTabSz="6857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Arial"/>
                  <a:ea typeface="+mn-ea"/>
                  <a:cs typeface="+mn-cs"/>
                </a:rPr>
                <a:t>Cloud enablement &amp; market leading partners</a:t>
              </a:r>
            </a:p>
          </p:txBody>
        </p:sp>
        <p:pic>
          <p:nvPicPr>
            <p:cNvPr id="1072" name="Picture 2">
              <a:extLst>
                <a:ext uri="{FF2B5EF4-FFF2-40B4-BE49-F238E27FC236}">
                  <a16:creationId xmlns:a16="http://schemas.microsoft.com/office/drawing/2014/main" id="{BCB43AAB-680D-4286-E24B-199AEC1C3FC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68755" y="1055557"/>
              <a:ext cx="1126817" cy="269379"/>
            </a:xfrm>
            <a:prstGeom prst="rect">
              <a:avLst/>
            </a:prstGeom>
            <a:noFill/>
            <a:extLst>
              <a:ext uri="{909E8E84-426E-40DD-AFC4-6F175D3DCCD1}">
                <a14:hiddenFill xmlns:a14="http://schemas.microsoft.com/office/drawing/2010/main">
                  <a:solidFill>
                    <a:srgbClr val="FFFFFF"/>
                  </a:solidFill>
                </a14:hiddenFill>
              </a:ext>
            </a:extLst>
          </p:spPr>
        </p:pic>
      </p:grpSp>
      <p:pic>
        <p:nvPicPr>
          <p:cNvPr id="1082" name="CC DellLogo DellTech_Stack_Blue_Gry 28">
            <a:extLst>
              <a:ext uri="{FF2B5EF4-FFF2-40B4-BE49-F238E27FC236}">
                <a16:creationId xmlns:a16="http://schemas.microsoft.com/office/drawing/2014/main" id="{B725CA32-5B5C-0055-2A97-C8EB68863FE2}"/>
              </a:ext>
            </a:extLst>
          </p:cNvPr>
          <p:cNvPicPr>
            <a:picLocks noChangeAspect="1"/>
          </p:cNvPicPr>
          <p:nvPr/>
        </p:nvPicPr>
        <p:blipFill>
          <a:blip r:embed="rId13"/>
          <a:stretch>
            <a:fillRect/>
          </a:stretch>
        </p:blipFill>
        <p:spPr>
          <a:xfrm>
            <a:off x="2352663" y="2401474"/>
            <a:ext cx="879367" cy="509588"/>
          </a:xfrm>
          <a:prstGeom prst="rect">
            <a:avLst/>
          </a:prstGeom>
        </p:spPr>
      </p:pic>
      <p:sp>
        <p:nvSpPr>
          <p:cNvPr id="10" name="TextBox 9">
            <a:extLst>
              <a:ext uri="{FF2B5EF4-FFF2-40B4-BE49-F238E27FC236}">
                <a16:creationId xmlns:a16="http://schemas.microsoft.com/office/drawing/2014/main" id="{1DAF065A-5D66-229C-6687-CAB2D03B0DC2}"/>
              </a:ext>
            </a:extLst>
          </p:cNvPr>
          <p:cNvSpPr txBox="1"/>
          <p:nvPr/>
        </p:nvSpPr>
        <p:spPr>
          <a:xfrm>
            <a:off x="3309143" y="3863785"/>
            <a:ext cx="3581847" cy="307777"/>
          </a:xfrm>
          <a:prstGeom prst="rect">
            <a:avLst/>
          </a:prstGeom>
          <a:noFill/>
        </p:spPr>
        <p:txBody>
          <a:bodyPr wrap="square" lIns="0" rIns="0" rtlCol="0" anchor="b">
            <a:spAutoFit/>
          </a:bodyPr>
          <a:lstStyle/>
          <a:p>
            <a:pPr marL="0" marR="0" lvl="0" indent="0" algn="l" defTabSz="6857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1">
                <a:ln>
                  <a:noFill/>
                </a:ln>
                <a:solidFill>
                  <a:srgbClr val="FFFFFF"/>
                </a:solidFill>
                <a:effectLst>
                  <a:outerShdw blurRad="38100" dist="38100" dir="2700000" algn="tl">
                    <a:srgbClr val="000000">
                      <a:alpha val="43137"/>
                    </a:srgbClr>
                  </a:outerShdw>
                </a:effectLst>
                <a:uLnTx/>
                <a:uFillTx/>
                <a:latin typeface="Arial"/>
                <a:ea typeface="+mn-ea"/>
                <a:cs typeface="+mn-cs"/>
              </a:rPr>
              <a:t>Accelerating Compute to drive outcomes</a:t>
            </a:r>
          </a:p>
        </p:txBody>
      </p:sp>
      <p:pic>
        <p:nvPicPr>
          <p:cNvPr id="2058" name="Picture 10" descr="equinix-logo | Solar Technologies">
            <a:extLst>
              <a:ext uri="{FF2B5EF4-FFF2-40B4-BE49-F238E27FC236}">
                <a16:creationId xmlns:a16="http://schemas.microsoft.com/office/drawing/2014/main" id="{D9A3DA9D-7737-0E56-62C8-FCEBDC03CEF7}"/>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1088" b="31088"/>
          <a:stretch/>
        </p:blipFill>
        <p:spPr bwMode="auto">
          <a:xfrm>
            <a:off x="3859105" y="3290233"/>
            <a:ext cx="1054651" cy="299191"/>
          </a:xfrm>
          <a:prstGeom prst="rect">
            <a:avLst/>
          </a:prstGeom>
          <a:noFill/>
          <a:extLst>
            <a:ext uri="{909E8E84-426E-40DD-AFC4-6F175D3DCCD1}">
              <a14:hiddenFill xmlns:a14="http://schemas.microsoft.com/office/drawing/2010/main">
                <a:solidFill>
                  <a:srgbClr val="FFFFFF"/>
                </a:solidFill>
              </a14:hiddenFill>
            </a:ext>
          </a:extLst>
        </p:spPr>
      </p:pic>
      <p:pic>
        <p:nvPicPr>
          <p:cNvPr id="37" name="CC Competitor rackspace 30">
            <a:extLst>
              <a:ext uri="{FF2B5EF4-FFF2-40B4-BE49-F238E27FC236}">
                <a16:creationId xmlns:a16="http://schemas.microsoft.com/office/drawing/2014/main" id="{C4D35ACD-9691-1F0F-A722-856E0C9A2DF7}"/>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5139129" y="3330069"/>
            <a:ext cx="1058504" cy="284742"/>
          </a:xfrm>
          <a:prstGeom prst="rect">
            <a:avLst/>
          </a:prstGeom>
        </p:spPr>
      </p:pic>
      <p:pic>
        <p:nvPicPr>
          <p:cNvPr id="1032" name="Picture 8" descr="MarkLogic Server - Wikipedia">
            <a:extLst>
              <a:ext uri="{FF2B5EF4-FFF2-40B4-BE49-F238E27FC236}">
                <a16:creationId xmlns:a16="http://schemas.microsoft.com/office/drawing/2014/main" id="{0016E538-5F13-77D3-6D9A-48C0C00FF06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08204" y="2400930"/>
            <a:ext cx="1084663" cy="3565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tarburst Logo | Starburst, Home decor decals, ? logo">
            <a:extLst>
              <a:ext uri="{FF2B5EF4-FFF2-40B4-BE49-F238E27FC236}">
                <a16:creationId xmlns:a16="http://schemas.microsoft.com/office/drawing/2014/main" id="{5D5B3B72-4360-43A5-4B94-5F814BBAB9E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79128" y="1106184"/>
            <a:ext cx="1122994" cy="287765"/>
          </a:xfrm>
          <a:prstGeom prst="rect">
            <a:avLst/>
          </a:prstGeom>
          <a:noFill/>
          <a:extLst>
            <a:ext uri="{909E8E84-426E-40DD-AFC4-6F175D3DCCD1}">
              <a14:hiddenFill xmlns:a14="http://schemas.microsoft.com/office/drawing/2010/main">
                <a:solidFill>
                  <a:srgbClr val="FFFFFF"/>
                </a:solidFill>
              </a14:hiddenFill>
            </a:ext>
          </a:extLst>
        </p:spPr>
      </p:pic>
      <p:pic>
        <p:nvPicPr>
          <p:cNvPr id="376838" name="Picture 6" descr="Download Canonical Group Limited (Canonical Ltd.) Logo in ...">
            <a:extLst>
              <a:ext uri="{FF2B5EF4-FFF2-40B4-BE49-F238E27FC236}">
                <a16:creationId xmlns:a16="http://schemas.microsoft.com/office/drawing/2014/main" id="{50A60B9B-E206-59B8-766F-CEB8621BD84F}"/>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0790" t="41234" r="10790" b="41234"/>
          <a:stretch/>
        </p:blipFill>
        <p:spPr bwMode="auto">
          <a:xfrm>
            <a:off x="6190056" y="4370976"/>
            <a:ext cx="1005622" cy="1498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atabricks logo transparent PNG - StickPNG">
            <a:extLst>
              <a:ext uri="{FF2B5EF4-FFF2-40B4-BE49-F238E27FC236}">
                <a16:creationId xmlns:a16="http://schemas.microsoft.com/office/drawing/2014/main" id="{8DE4D850-469F-0711-F698-C695F1FC1C41}"/>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10625" t="38210" r="10625" b="38210"/>
          <a:stretch/>
        </p:blipFill>
        <p:spPr bwMode="auto">
          <a:xfrm>
            <a:off x="5838404" y="1087205"/>
            <a:ext cx="2024412" cy="32099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EE4A02E-256A-4F6B-ED19-653319CAA5F8}"/>
              </a:ext>
            </a:extLst>
          </p:cNvPr>
          <p:cNvSpPr txBox="1"/>
          <p:nvPr/>
        </p:nvSpPr>
        <p:spPr>
          <a:xfrm>
            <a:off x="259757" y="977155"/>
            <a:ext cx="2156033" cy="1246495"/>
          </a:xfrm>
          <a:prstGeom prst="rect">
            <a:avLst/>
          </a:prstGeom>
          <a:noFill/>
        </p:spPr>
        <p:txBody>
          <a:bodyPr wrap="square">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ea typeface="+mn-ea"/>
                <a:cs typeface="+mn-cs"/>
              </a:rPr>
              <a:t>Dell is building an open ecosystem of leading vendors &amp; technologies in the data space.</a:t>
            </a:r>
          </a:p>
        </p:txBody>
      </p:sp>
      <p:pic>
        <p:nvPicPr>
          <p:cNvPr id="12" name="Picture 2">
            <a:extLst>
              <a:ext uri="{FF2B5EF4-FFF2-40B4-BE49-F238E27FC236}">
                <a16:creationId xmlns:a16="http://schemas.microsoft.com/office/drawing/2014/main" id="{1B9DACBA-9BA9-953E-0404-22DA16867D49}"/>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4021671" y="1834705"/>
            <a:ext cx="1359197" cy="1658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A79D47C-DEE4-9A3C-88F1-970A30D1D78A}"/>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74561" y="2110741"/>
            <a:ext cx="1123304" cy="2882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gerGraph - Wikipedia">
            <a:extLst>
              <a:ext uri="{FF2B5EF4-FFF2-40B4-BE49-F238E27FC236}">
                <a16:creationId xmlns:a16="http://schemas.microsoft.com/office/drawing/2014/main" id="{5F26C91C-59FC-5A20-F18E-CD2E4C22EED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02129" y="2014814"/>
            <a:ext cx="1451686" cy="4887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Faction - Products, Competitors, Financials, Employees, Headquarters  Locations">
            <a:extLst>
              <a:ext uri="{FF2B5EF4-FFF2-40B4-BE49-F238E27FC236}">
                <a16:creationId xmlns:a16="http://schemas.microsoft.com/office/drawing/2014/main" id="{D5FF0BF2-E05C-B50D-78A5-C74B4917EDFB}"/>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52489" y="3601505"/>
            <a:ext cx="985735" cy="25082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F26E00B3-9B18-9578-CC70-33928D83959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192913" y="4453285"/>
            <a:ext cx="576433" cy="2992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D3A25BD1-A451-DF6B-D092-9A09DE1E96F7}"/>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757179" y="4252530"/>
            <a:ext cx="524030" cy="2567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cinity - Data Movement">
            <a:extLst>
              <a:ext uri="{FF2B5EF4-FFF2-40B4-BE49-F238E27FC236}">
                <a16:creationId xmlns:a16="http://schemas.microsoft.com/office/drawing/2014/main" id="{736E32B0-DD80-75E9-8D51-AB118B527D3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67111" y="4529124"/>
            <a:ext cx="684063" cy="20521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VIDIA logo in transparent PNG and vectorized SVG formats">
            <a:extLst>
              <a:ext uri="{FF2B5EF4-FFF2-40B4-BE49-F238E27FC236}">
                <a16:creationId xmlns:a16="http://schemas.microsoft.com/office/drawing/2014/main" id="{45B698D7-E09F-B6E2-02D7-3612606EABB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800371" y="4359642"/>
            <a:ext cx="928351" cy="17648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Full Stack Machine Learning Operating System | cnvrg.io">
            <a:extLst>
              <a:ext uri="{FF2B5EF4-FFF2-40B4-BE49-F238E27FC236}">
                <a16:creationId xmlns:a16="http://schemas.microsoft.com/office/drawing/2014/main" id="{4C428C31-BE34-0DA7-E5FF-23FF55D72E1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348158" y="4513452"/>
            <a:ext cx="980491" cy="28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73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2DC739-BCF3-38F3-C033-87A53A43E714}"/>
              </a:ext>
            </a:extLst>
          </p:cNvPr>
          <p:cNvSpPr/>
          <p:nvPr/>
        </p:nvSpPr>
        <p:spPr>
          <a:xfrm>
            <a:off x="283581" y="1571902"/>
            <a:ext cx="2088892" cy="21361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7" name="Title 6">
            <a:extLst>
              <a:ext uri="{FF2B5EF4-FFF2-40B4-BE49-F238E27FC236}">
                <a16:creationId xmlns:a16="http://schemas.microsoft.com/office/drawing/2014/main" id="{22B74633-9292-5AD0-8A0D-E3AD51832A58}"/>
              </a:ext>
            </a:extLst>
          </p:cNvPr>
          <p:cNvSpPr>
            <a:spLocks noGrp="1"/>
          </p:cNvSpPr>
          <p:nvPr>
            <p:ph type="title"/>
          </p:nvPr>
        </p:nvSpPr>
        <p:spPr>
          <a:xfrm>
            <a:off x="285751" y="257176"/>
            <a:ext cx="8572500" cy="332399"/>
          </a:xfrm>
        </p:spPr>
        <p:txBody>
          <a:bodyPr/>
          <a:lstStyle/>
          <a:p>
            <a:r>
              <a:rPr lang="en-US">
                <a:solidFill>
                  <a:schemeClr val="tx2"/>
                </a:solidFill>
              </a:rPr>
              <a:t>Bring AI to your data</a:t>
            </a:r>
          </a:p>
        </p:txBody>
      </p:sp>
      <p:sp>
        <p:nvSpPr>
          <p:cNvPr id="2" name="Subtitle 1">
            <a:extLst>
              <a:ext uri="{FF2B5EF4-FFF2-40B4-BE49-F238E27FC236}">
                <a16:creationId xmlns:a16="http://schemas.microsoft.com/office/drawing/2014/main" id="{5B89A20E-96D8-D647-FE07-64CAFC5023AF}"/>
              </a:ext>
            </a:extLst>
          </p:cNvPr>
          <p:cNvSpPr>
            <a:spLocks noGrp="1"/>
          </p:cNvSpPr>
          <p:nvPr>
            <p:ph type="subTitle" idx="1"/>
          </p:nvPr>
        </p:nvSpPr>
        <p:spPr>
          <a:xfrm>
            <a:off x="285751" y="642938"/>
            <a:ext cx="8572500" cy="184667"/>
          </a:xfrm>
        </p:spPr>
        <p:txBody>
          <a:bodyPr/>
          <a:lstStyle/>
          <a:p>
            <a:r>
              <a:rPr lang="en-US">
                <a:solidFill>
                  <a:srgbClr val="80C7FB"/>
                </a:solidFill>
              </a:rPr>
              <a:t>The world’s broadest </a:t>
            </a:r>
            <a:r>
              <a:rPr lang="en-US" err="1">
                <a:solidFill>
                  <a:srgbClr val="80C7FB"/>
                </a:solidFill>
              </a:rPr>
              <a:t>GenAI</a:t>
            </a:r>
            <a:r>
              <a:rPr lang="en-US">
                <a:solidFill>
                  <a:srgbClr val="80C7FB"/>
                </a:solidFill>
              </a:rPr>
              <a:t> solutions portfolio from desktop to data center to cloud, all in one place</a:t>
            </a:r>
            <a:r>
              <a:rPr lang="en-US" baseline="30000">
                <a:solidFill>
                  <a:srgbClr val="80C7FB"/>
                </a:solidFill>
              </a:rPr>
              <a:t>1</a:t>
            </a:r>
            <a:endParaRPr lang="en-US">
              <a:solidFill>
                <a:srgbClr val="80C7FB"/>
              </a:solidFill>
            </a:endParaRPr>
          </a:p>
        </p:txBody>
      </p:sp>
      <p:pic>
        <p:nvPicPr>
          <p:cNvPr id="10" name="Picture 9">
            <a:extLst>
              <a:ext uri="{FF2B5EF4-FFF2-40B4-BE49-F238E27FC236}">
                <a16:creationId xmlns:a16="http://schemas.microsoft.com/office/drawing/2014/main" id="{7337CB1E-7BCA-128B-F47B-8D39699B10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02309" y="4838808"/>
            <a:ext cx="1078992" cy="140268"/>
          </a:xfrm>
          <a:prstGeom prst="rect">
            <a:avLst/>
          </a:prstGeom>
        </p:spPr>
      </p:pic>
      <p:sp>
        <p:nvSpPr>
          <p:cNvPr id="5" name="Rectangle 4">
            <a:extLst>
              <a:ext uri="{FF2B5EF4-FFF2-40B4-BE49-F238E27FC236}">
                <a16:creationId xmlns:a16="http://schemas.microsoft.com/office/drawing/2014/main" id="{B91D50B2-D6D8-45C4-BDAB-0E4EECADF617}"/>
              </a:ext>
            </a:extLst>
          </p:cNvPr>
          <p:cNvSpPr/>
          <p:nvPr/>
        </p:nvSpPr>
        <p:spPr>
          <a:xfrm>
            <a:off x="285751" y="979757"/>
            <a:ext cx="8595550" cy="50583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56" name="Rectangle 55">
            <a:extLst>
              <a:ext uri="{FF2B5EF4-FFF2-40B4-BE49-F238E27FC236}">
                <a16:creationId xmlns:a16="http://schemas.microsoft.com/office/drawing/2014/main" id="{5C2E9942-57A1-CB43-B0DA-84786BC00BA2}"/>
              </a:ext>
            </a:extLst>
          </p:cNvPr>
          <p:cNvSpPr/>
          <p:nvPr/>
        </p:nvSpPr>
        <p:spPr>
          <a:xfrm>
            <a:off x="2452467" y="1571902"/>
            <a:ext cx="2088892" cy="21361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57" name="Rectangle 56">
            <a:extLst>
              <a:ext uri="{FF2B5EF4-FFF2-40B4-BE49-F238E27FC236}">
                <a16:creationId xmlns:a16="http://schemas.microsoft.com/office/drawing/2014/main" id="{8E24E0DD-90E9-4EF5-D92A-7B97F5B4CD5D}"/>
              </a:ext>
            </a:extLst>
          </p:cNvPr>
          <p:cNvSpPr/>
          <p:nvPr/>
        </p:nvSpPr>
        <p:spPr>
          <a:xfrm>
            <a:off x="4621353" y="1571902"/>
            <a:ext cx="2088892" cy="21361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58" name="Rectangle 57">
            <a:extLst>
              <a:ext uri="{FF2B5EF4-FFF2-40B4-BE49-F238E27FC236}">
                <a16:creationId xmlns:a16="http://schemas.microsoft.com/office/drawing/2014/main" id="{8B3E3BF3-54A8-589F-3E88-20EF0318158A}"/>
              </a:ext>
            </a:extLst>
          </p:cNvPr>
          <p:cNvSpPr/>
          <p:nvPr/>
        </p:nvSpPr>
        <p:spPr>
          <a:xfrm>
            <a:off x="6790239" y="1571902"/>
            <a:ext cx="2088892" cy="2136148"/>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62" name="Rectangle 61">
            <a:extLst>
              <a:ext uri="{FF2B5EF4-FFF2-40B4-BE49-F238E27FC236}">
                <a16:creationId xmlns:a16="http://schemas.microsoft.com/office/drawing/2014/main" id="{B2EFDE60-AC64-29DB-7C47-4041D314AF55}"/>
              </a:ext>
            </a:extLst>
          </p:cNvPr>
          <p:cNvSpPr/>
          <p:nvPr/>
        </p:nvSpPr>
        <p:spPr>
          <a:xfrm>
            <a:off x="274226" y="3785993"/>
            <a:ext cx="8595549" cy="535310"/>
          </a:xfrm>
          <a:prstGeom prst="rect">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85783">
              <a:defRPr/>
            </a:pPr>
            <a:r>
              <a:rPr lang="en-US">
                <a:solidFill>
                  <a:srgbClr val="0D2155"/>
                </a:solidFill>
                <a:latin typeface="Arial Nova Light"/>
              </a:rPr>
              <a:t>Professional Services </a:t>
            </a:r>
          </a:p>
          <a:p>
            <a:pPr algn="ctr" defTabSz="685783">
              <a:defRPr/>
            </a:pPr>
            <a:r>
              <a:rPr lang="en-US" sz="900">
                <a:solidFill>
                  <a:srgbClr val="0D2155"/>
                </a:solidFill>
                <a:latin typeface="Arial"/>
              </a:rPr>
              <a:t>Consulting | Deployment | Support | Management | Education</a:t>
            </a:r>
          </a:p>
        </p:txBody>
      </p:sp>
      <p:grpSp>
        <p:nvGrpSpPr>
          <p:cNvPr id="97" name="Group 96">
            <a:extLst>
              <a:ext uri="{FF2B5EF4-FFF2-40B4-BE49-F238E27FC236}">
                <a16:creationId xmlns:a16="http://schemas.microsoft.com/office/drawing/2014/main" id="{5EC20CC9-9EE2-33B4-4B1E-CEB7DEB694E2}"/>
              </a:ext>
            </a:extLst>
          </p:cNvPr>
          <p:cNvGrpSpPr/>
          <p:nvPr/>
        </p:nvGrpSpPr>
        <p:grpSpPr>
          <a:xfrm>
            <a:off x="4828556" y="1744671"/>
            <a:ext cx="1674486" cy="555099"/>
            <a:chOff x="6728386" y="2445726"/>
            <a:chExt cx="1617229" cy="536119"/>
          </a:xfrm>
        </p:grpSpPr>
        <p:pic>
          <p:nvPicPr>
            <p:cNvPr id="65" name="Picture 64">
              <a:extLst>
                <a:ext uri="{FF2B5EF4-FFF2-40B4-BE49-F238E27FC236}">
                  <a16:creationId xmlns:a16="http://schemas.microsoft.com/office/drawing/2014/main" id="{F3360154-9FA2-AD3F-ECA2-3869C8B780D5}"/>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063182" y="2445726"/>
              <a:ext cx="1282433" cy="522955"/>
            </a:xfrm>
            <a:prstGeom prst="rect">
              <a:avLst/>
            </a:prstGeom>
            <a:effectLst>
              <a:reflection blurRad="6350" stA="15000" endPos="35000" dir="5400000" sy="-100000" algn="bl" rotWithShape="0"/>
            </a:effectLst>
          </p:spPr>
        </p:pic>
        <p:pic>
          <p:nvPicPr>
            <p:cNvPr id="66" name="Picture 65" descr="A picture containing graphical user interface&#10;&#10;Description automatically generated">
              <a:extLst>
                <a:ext uri="{FF2B5EF4-FFF2-40B4-BE49-F238E27FC236}">
                  <a16:creationId xmlns:a16="http://schemas.microsoft.com/office/drawing/2014/main" id="{660B314B-6D1E-5D7B-389B-EAF465F6C391}"/>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728386" y="2730769"/>
              <a:ext cx="1354540" cy="251076"/>
            </a:xfrm>
            <a:prstGeom prst="rect">
              <a:avLst/>
            </a:prstGeom>
            <a:effectLst>
              <a:reflection blurRad="6350" stA="15000" endPos="82000" dir="5400000" sy="-100000" algn="bl" rotWithShape="0"/>
            </a:effectLst>
          </p:spPr>
        </p:pic>
      </p:grpSp>
      <p:pic>
        <p:nvPicPr>
          <p:cNvPr id="67" name="Picture 66" descr="Several black computer servers&#10;&#10;Description automatically generated">
            <a:extLst>
              <a:ext uri="{FF2B5EF4-FFF2-40B4-BE49-F238E27FC236}">
                <a16:creationId xmlns:a16="http://schemas.microsoft.com/office/drawing/2014/main" id="{D3C3D38C-E96E-BDCE-27AE-61EAB78D3F97}"/>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237985" y="1614701"/>
            <a:ext cx="1179112" cy="671949"/>
          </a:xfrm>
          <a:prstGeom prst="rect">
            <a:avLst/>
          </a:prstGeom>
          <a:effectLst>
            <a:reflection blurRad="6350" stA="15000" endPos="35000" dir="5400000" sy="-100000" algn="bl" rotWithShape="0"/>
          </a:effectLst>
        </p:spPr>
      </p:pic>
      <p:sp>
        <p:nvSpPr>
          <p:cNvPr id="82" name="TextBox 81">
            <a:extLst>
              <a:ext uri="{FF2B5EF4-FFF2-40B4-BE49-F238E27FC236}">
                <a16:creationId xmlns:a16="http://schemas.microsoft.com/office/drawing/2014/main" id="{A69019E0-F34E-07A4-44DB-945C28C81C51}"/>
              </a:ext>
            </a:extLst>
          </p:cNvPr>
          <p:cNvSpPr txBox="1"/>
          <p:nvPr/>
        </p:nvSpPr>
        <p:spPr>
          <a:xfrm>
            <a:off x="586192" y="2358971"/>
            <a:ext cx="1483667" cy="207749"/>
          </a:xfrm>
          <a:prstGeom prst="rect">
            <a:avLst/>
          </a:prstGeom>
          <a:noFill/>
        </p:spPr>
        <p:txBody>
          <a:bodyPr wrap="square" lIns="0" tIns="0" rIns="0" bIns="0" rtlCol="0">
            <a:spAutoFit/>
          </a:bodyPr>
          <a:lstStyle/>
          <a:p>
            <a:pPr algn="ctr" defTabSz="685783">
              <a:defRPr/>
            </a:pPr>
            <a:r>
              <a:rPr lang="en-US">
                <a:solidFill>
                  <a:srgbClr val="0D2155"/>
                </a:solidFill>
                <a:latin typeface="Arial Nova Light"/>
              </a:rPr>
              <a:t>Integrated Solutions</a:t>
            </a:r>
          </a:p>
        </p:txBody>
      </p:sp>
      <p:sp>
        <p:nvSpPr>
          <p:cNvPr id="83" name="TextBox 82">
            <a:extLst>
              <a:ext uri="{FF2B5EF4-FFF2-40B4-BE49-F238E27FC236}">
                <a16:creationId xmlns:a16="http://schemas.microsoft.com/office/drawing/2014/main" id="{07E67EC1-8C4B-B7E7-B724-296100E3198D}"/>
              </a:ext>
            </a:extLst>
          </p:cNvPr>
          <p:cNvSpPr txBox="1"/>
          <p:nvPr/>
        </p:nvSpPr>
        <p:spPr>
          <a:xfrm>
            <a:off x="2755078" y="2358971"/>
            <a:ext cx="1483667" cy="207749"/>
          </a:xfrm>
          <a:prstGeom prst="rect">
            <a:avLst/>
          </a:prstGeom>
          <a:noFill/>
        </p:spPr>
        <p:txBody>
          <a:bodyPr wrap="square" lIns="0" tIns="0" rIns="0" bIns="0" rtlCol="0">
            <a:spAutoFit/>
          </a:bodyPr>
          <a:lstStyle/>
          <a:p>
            <a:pPr algn="ctr" defTabSz="685783">
              <a:defRPr/>
            </a:pPr>
            <a:r>
              <a:rPr lang="en-US">
                <a:solidFill>
                  <a:srgbClr val="0D2155"/>
                </a:solidFill>
                <a:latin typeface="Arial Nova Light"/>
              </a:rPr>
              <a:t>Compute</a:t>
            </a:r>
          </a:p>
        </p:txBody>
      </p:sp>
      <p:sp>
        <p:nvSpPr>
          <p:cNvPr id="84" name="TextBox 83">
            <a:extLst>
              <a:ext uri="{FF2B5EF4-FFF2-40B4-BE49-F238E27FC236}">
                <a16:creationId xmlns:a16="http://schemas.microsoft.com/office/drawing/2014/main" id="{20F7E5B8-9BDE-B724-508E-EC1FF35F9493}"/>
              </a:ext>
            </a:extLst>
          </p:cNvPr>
          <p:cNvSpPr txBox="1"/>
          <p:nvPr/>
        </p:nvSpPr>
        <p:spPr>
          <a:xfrm>
            <a:off x="4923965" y="2358971"/>
            <a:ext cx="1483667" cy="207749"/>
          </a:xfrm>
          <a:prstGeom prst="rect">
            <a:avLst/>
          </a:prstGeom>
          <a:noFill/>
        </p:spPr>
        <p:txBody>
          <a:bodyPr wrap="square" lIns="0" tIns="0" rIns="0" bIns="0" rtlCol="0">
            <a:spAutoFit/>
          </a:bodyPr>
          <a:lstStyle/>
          <a:p>
            <a:pPr algn="ctr" defTabSz="685783">
              <a:defRPr/>
            </a:pPr>
            <a:r>
              <a:rPr lang="en-US">
                <a:solidFill>
                  <a:srgbClr val="0D2155"/>
                </a:solidFill>
                <a:latin typeface="Arial Nova Light"/>
              </a:rPr>
              <a:t>Storage</a:t>
            </a:r>
          </a:p>
        </p:txBody>
      </p:sp>
      <p:sp>
        <p:nvSpPr>
          <p:cNvPr id="86" name="TextBox 85">
            <a:extLst>
              <a:ext uri="{FF2B5EF4-FFF2-40B4-BE49-F238E27FC236}">
                <a16:creationId xmlns:a16="http://schemas.microsoft.com/office/drawing/2014/main" id="{C190CE55-302D-6BBE-CA27-7460D04722C5}"/>
              </a:ext>
            </a:extLst>
          </p:cNvPr>
          <p:cNvSpPr txBox="1"/>
          <p:nvPr/>
        </p:nvSpPr>
        <p:spPr>
          <a:xfrm>
            <a:off x="7092850" y="2358971"/>
            <a:ext cx="1483667" cy="207749"/>
          </a:xfrm>
          <a:prstGeom prst="rect">
            <a:avLst/>
          </a:prstGeom>
          <a:noFill/>
        </p:spPr>
        <p:txBody>
          <a:bodyPr wrap="square" lIns="0" tIns="0" rIns="0" bIns="0" rtlCol="0">
            <a:spAutoFit/>
          </a:bodyPr>
          <a:lstStyle/>
          <a:p>
            <a:pPr algn="ctr" defTabSz="685783">
              <a:defRPr/>
            </a:pPr>
            <a:r>
              <a:rPr lang="en-US">
                <a:solidFill>
                  <a:srgbClr val="0D2155"/>
                </a:solidFill>
                <a:latin typeface="Arial Nova Light"/>
              </a:rPr>
              <a:t>Workstations</a:t>
            </a:r>
          </a:p>
        </p:txBody>
      </p:sp>
      <p:sp>
        <p:nvSpPr>
          <p:cNvPr id="96" name="Rectangle 95">
            <a:extLst>
              <a:ext uri="{FF2B5EF4-FFF2-40B4-BE49-F238E27FC236}">
                <a16:creationId xmlns:a16="http://schemas.microsoft.com/office/drawing/2014/main" id="{C4988501-3571-BBED-28D8-32A660C5DA94}"/>
              </a:ext>
            </a:extLst>
          </p:cNvPr>
          <p:cNvSpPr/>
          <p:nvPr/>
        </p:nvSpPr>
        <p:spPr>
          <a:xfrm>
            <a:off x="3086100" y="1718638"/>
            <a:ext cx="857250" cy="51434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98" name="TextBox 97">
            <a:extLst>
              <a:ext uri="{FF2B5EF4-FFF2-40B4-BE49-F238E27FC236}">
                <a16:creationId xmlns:a16="http://schemas.microsoft.com/office/drawing/2014/main" id="{F8171FD8-A6F0-1226-8081-DD20AF0D135E}"/>
              </a:ext>
            </a:extLst>
          </p:cNvPr>
          <p:cNvSpPr txBox="1"/>
          <p:nvPr/>
        </p:nvSpPr>
        <p:spPr>
          <a:xfrm>
            <a:off x="495210" y="2612218"/>
            <a:ext cx="1665634" cy="992579"/>
          </a:xfrm>
          <a:prstGeom prst="rect">
            <a:avLst/>
          </a:prstGeom>
          <a:noFill/>
        </p:spPr>
        <p:txBody>
          <a:bodyPr wrap="square" lIns="0" tIns="0" rIns="0" bIns="0" rtlCol="0">
            <a:spAutoFit/>
          </a:bodyPr>
          <a:lstStyle/>
          <a:p>
            <a:pPr algn="ctr" defTabSz="685783">
              <a:spcAft>
                <a:spcPts val="900"/>
              </a:spcAft>
              <a:defRPr/>
            </a:pPr>
            <a:r>
              <a:rPr lang="en-US" sz="825">
                <a:solidFill>
                  <a:srgbClr val="0D2155"/>
                </a:solidFill>
                <a:latin typeface="Arial"/>
              </a:rPr>
              <a:t>Purpose-built and tested for </a:t>
            </a:r>
            <a:br>
              <a:rPr lang="en-US" sz="825">
                <a:solidFill>
                  <a:srgbClr val="0D2155"/>
                </a:solidFill>
                <a:latin typeface="Arial"/>
              </a:rPr>
            </a:br>
            <a:r>
              <a:rPr lang="en-US" sz="825">
                <a:solidFill>
                  <a:srgbClr val="0D2155"/>
                </a:solidFill>
                <a:latin typeface="Arial"/>
              </a:rPr>
              <a:t>specific use cases</a:t>
            </a:r>
          </a:p>
          <a:p>
            <a:pPr algn="ctr" defTabSz="685783">
              <a:spcAft>
                <a:spcPts val="900"/>
              </a:spcAft>
              <a:defRPr/>
            </a:pPr>
            <a:r>
              <a:rPr lang="en-US" sz="825">
                <a:solidFill>
                  <a:srgbClr val="0D2155"/>
                </a:solidFill>
                <a:latin typeface="Arial"/>
              </a:rPr>
              <a:t>Reduces time-to-value and risk </a:t>
            </a:r>
            <a:br>
              <a:rPr lang="en-US" sz="825">
                <a:solidFill>
                  <a:srgbClr val="0D2155"/>
                </a:solidFill>
                <a:latin typeface="Arial"/>
              </a:rPr>
            </a:br>
            <a:r>
              <a:rPr lang="en-US" sz="825">
                <a:solidFill>
                  <a:srgbClr val="0D2155"/>
                </a:solidFill>
                <a:latin typeface="Arial"/>
              </a:rPr>
              <a:t>with validation of software, compute, storage and networking</a:t>
            </a:r>
          </a:p>
          <a:p>
            <a:pPr algn="ctr" defTabSz="685783">
              <a:spcAft>
                <a:spcPts val="900"/>
              </a:spcAft>
              <a:defRPr/>
            </a:pPr>
            <a:r>
              <a:rPr lang="en-US" sz="825">
                <a:solidFill>
                  <a:srgbClr val="0D2155"/>
                </a:solidFill>
                <a:latin typeface="Arial"/>
              </a:rPr>
              <a:t>Industry standard and open design</a:t>
            </a:r>
          </a:p>
        </p:txBody>
      </p:sp>
      <p:sp>
        <p:nvSpPr>
          <p:cNvPr id="103" name="TextBox 102">
            <a:extLst>
              <a:ext uri="{FF2B5EF4-FFF2-40B4-BE49-F238E27FC236}">
                <a16:creationId xmlns:a16="http://schemas.microsoft.com/office/drawing/2014/main" id="{0BFE28A4-7BEB-7256-4D94-50982B8BBF6A}"/>
              </a:ext>
            </a:extLst>
          </p:cNvPr>
          <p:cNvSpPr txBox="1"/>
          <p:nvPr/>
        </p:nvSpPr>
        <p:spPr>
          <a:xfrm>
            <a:off x="2664096" y="2612218"/>
            <a:ext cx="1665634" cy="623248"/>
          </a:xfrm>
          <a:prstGeom prst="rect">
            <a:avLst/>
          </a:prstGeom>
          <a:noFill/>
        </p:spPr>
        <p:txBody>
          <a:bodyPr wrap="square" lIns="0" tIns="0" rIns="0" bIns="0" rtlCol="0">
            <a:spAutoFit/>
          </a:bodyPr>
          <a:lstStyle/>
          <a:p>
            <a:pPr algn="ctr" defTabSz="685783">
              <a:spcAft>
                <a:spcPts val="900"/>
              </a:spcAft>
              <a:defRPr/>
            </a:pPr>
            <a:r>
              <a:rPr lang="en-US" sz="825">
                <a:solidFill>
                  <a:srgbClr val="0D2155"/>
                </a:solidFill>
                <a:latin typeface="Arial"/>
              </a:rPr>
              <a:t>#1 worldwide in AI server </a:t>
            </a:r>
            <a:br>
              <a:rPr lang="en-US" sz="825">
                <a:solidFill>
                  <a:srgbClr val="0D2155"/>
                </a:solidFill>
                <a:latin typeface="Arial"/>
              </a:rPr>
            </a:br>
            <a:r>
              <a:rPr lang="en-US" sz="825">
                <a:solidFill>
                  <a:srgbClr val="0D2155"/>
                </a:solidFill>
                <a:latin typeface="Arial"/>
              </a:rPr>
              <a:t>plus storage infrastructure</a:t>
            </a:r>
            <a:r>
              <a:rPr lang="en-US" sz="825" baseline="30000">
                <a:solidFill>
                  <a:srgbClr val="0D2155"/>
                </a:solidFill>
                <a:latin typeface="Arial"/>
              </a:rPr>
              <a:t>2</a:t>
            </a:r>
            <a:endParaRPr lang="en-US" sz="825">
              <a:solidFill>
                <a:srgbClr val="0D2155"/>
              </a:solidFill>
              <a:latin typeface="Arial"/>
            </a:endParaRPr>
          </a:p>
          <a:p>
            <a:pPr algn="ctr" defTabSz="685783">
              <a:spcAft>
                <a:spcPts val="900"/>
              </a:spcAft>
              <a:defRPr/>
            </a:pPr>
            <a:r>
              <a:rPr lang="en-US" sz="825">
                <a:solidFill>
                  <a:srgbClr val="0D2155"/>
                </a:solidFill>
                <a:latin typeface="Arial"/>
              </a:rPr>
              <a:t>Delivering the industry’s best AI performance for Generative AI</a:t>
            </a:r>
            <a:r>
              <a:rPr lang="en-US" sz="825" baseline="30000">
                <a:solidFill>
                  <a:srgbClr val="0D2155"/>
                </a:solidFill>
                <a:latin typeface="Arial"/>
              </a:rPr>
              <a:t>3</a:t>
            </a:r>
            <a:endParaRPr lang="en-US" sz="825">
              <a:solidFill>
                <a:srgbClr val="0D2155"/>
              </a:solidFill>
              <a:latin typeface="Arial"/>
            </a:endParaRPr>
          </a:p>
        </p:txBody>
      </p:sp>
      <p:sp>
        <p:nvSpPr>
          <p:cNvPr id="104" name="TextBox 103">
            <a:extLst>
              <a:ext uri="{FF2B5EF4-FFF2-40B4-BE49-F238E27FC236}">
                <a16:creationId xmlns:a16="http://schemas.microsoft.com/office/drawing/2014/main" id="{4E84A9B5-8602-AAEA-53B1-AC3CB3E2E9EC}"/>
              </a:ext>
            </a:extLst>
          </p:cNvPr>
          <p:cNvSpPr txBox="1"/>
          <p:nvPr/>
        </p:nvSpPr>
        <p:spPr>
          <a:xfrm>
            <a:off x="4832982" y="2612218"/>
            <a:ext cx="1665634" cy="992579"/>
          </a:xfrm>
          <a:prstGeom prst="rect">
            <a:avLst/>
          </a:prstGeom>
          <a:noFill/>
        </p:spPr>
        <p:txBody>
          <a:bodyPr wrap="square" lIns="0" tIns="0" rIns="0" bIns="0" rtlCol="0">
            <a:spAutoFit/>
          </a:bodyPr>
          <a:lstStyle/>
          <a:p>
            <a:pPr algn="ctr" defTabSz="685783">
              <a:spcAft>
                <a:spcPts val="900"/>
              </a:spcAft>
              <a:defRPr/>
            </a:pPr>
            <a:r>
              <a:rPr lang="en-US" sz="825">
                <a:solidFill>
                  <a:srgbClr val="0D2155"/>
                </a:solidFill>
                <a:latin typeface="Arial"/>
              </a:rPr>
              <a:t>#1 worldwide in AI </a:t>
            </a:r>
            <a:br>
              <a:rPr lang="en-US" sz="825">
                <a:solidFill>
                  <a:srgbClr val="0D2155"/>
                </a:solidFill>
                <a:latin typeface="Arial"/>
              </a:rPr>
            </a:br>
            <a:r>
              <a:rPr lang="en-US" sz="825">
                <a:solidFill>
                  <a:srgbClr val="0D2155"/>
                </a:solidFill>
                <a:latin typeface="Arial"/>
              </a:rPr>
              <a:t>storage infrastructure</a:t>
            </a:r>
            <a:r>
              <a:rPr lang="en-US" sz="825" baseline="30000">
                <a:solidFill>
                  <a:srgbClr val="0D2155"/>
                </a:solidFill>
                <a:latin typeface="Arial"/>
              </a:rPr>
              <a:t>2</a:t>
            </a:r>
            <a:endParaRPr lang="en-US" sz="825">
              <a:solidFill>
                <a:srgbClr val="0D2155"/>
              </a:solidFill>
              <a:latin typeface="Arial"/>
            </a:endParaRPr>
          </a:p>
          <a:p>
            <a:pPr algn="ctr" defTabSz="685783">
              <a:spcAft>
                <a:spcPts val="900"/>
              </a:spcAft>
              <a:defRPr/>
            </a:pPr>
            <a:r>
              <a:rPr lang="en-US" sz="825">
                <a:solidFill>
                  <a:srgbClr val="0D2155"/>
                </a:solidFill>
                <a:latin typeface="Arial"/>
              </a:rPr>
              <a:t>World's most flexible</a:t>
            </a:r>
            <a:r>
              <a:rPr lang="en-US" sz="825" baseline="30000">
                <a:solidFill>
                  <a:srgbClr val="0D2155"/>
                </a:solidFill>
                <a:latin typeface="Arial"/>
              </a:rPr>
              <a:t>4</a:t>
            </a:r>
            <a:r>
              <a:rPr lang="en-US" sz="825">
                <a:solidFill>
                  <a:srgbClr val="0D2155"/>
                </a:solidFill>
                <a:latin typeface="Arial"/>
              </a:rPr>
              <a:t>, efficient</a:t>
            </a:r>
            <a:r>
              <a:rPr lang="en-US" sz="825" baseline="30000">
                <a:solidFill>
                  <a:srgbClr val="0D2155"/>
                </a:solidFill>
                <a:latin typeface="Arial"/>
              </a:rPr>
              <a:t>5</a:t>
            </a:r>
            <a:r>
              <a:rPr lang="en-US" sz="825">
                <a:solidFill>
                  <a:srgbClr val="0D2155"/>
                </a:solidFill>
                <a:latin typeface="Arial"/>
              </a:rPr>
              <a:t> </a:t>
            </a:r>
            <a:br>
              <a:rPr lang="en-US" sz="825">
                <a:solidFill>
                  <a:srgbClr val="0D2155"/>
                </a:solidFill>
                <a:latin typeface="Arial"/>
              </a:rPr>
            </a:br>
            <a:r>
              <a:rPr lang="en-US" sz="825">
                <a:solidFill>
                  <a:srgbClr val="0D2155"/>
                </a:solidFill>
                <a:latin typeface="Arial"/>
              </a:rPr>
              <a:t>and secure</a:t>
            </a:r>
            <a:r>
              <a:rPr lang="en-US" sz="825" baseline="30000">
                <a:solidFill>
                  <a:srgbClr val="0D2155"/>
                </a:solidFill>
                <a:latin typeface="Arial"/>
              </a:rPr>
              <a:t>6</a:t>
            </a:r>
            <a:r>
              <a:rPr lang="en-US" sz="825">
                <a:solidFill>
                  <a:srgbClr val="0D2155"/>
                </a:solidFill>
                <a:latin typeface="Arial"/>
              </a:rPr>
              <a:t> scale-out NAS solution</a:t>
            </a:r>
          </a:p>
          <a:p>
            <a:pPr algn="ctr" defTabSz="685783">
              <a:spcAft>
                <a:spcPts val="900"/>
              </a:spcAft>
              <a:defRPr/>
            </a:pPr>
            <a:r>
              <a:rPr lang="en-US" sz="825" err="1">
                <a:solidFill>
                  <a:srgbClr val="0D2155"/>
                </a:solidFill>
                <a:latin typeface="Arial"/>
              </a:rPr>
              <a:t>Multicloud</a:t>
            </a:r>
            <a:r>
              <a:rPr lang="en-US" sz="825">
                <a:solidFill>
                  <a:srgbClr val="0D2155"/>
                </a:solidFill>
                <a:latin typeface="Arial"/>
              </a:rPr>
              <a:t> file, object and </a:t>
            </a:r>
            <a:br>
              <a:rPr lang="en-US" sz="825">
                <a:solidFill>
                  <a:srgbClr val="0D2155"/>
                </a:solidFill>
                <a:latin typeface="Arial"/>
              </a:rPr>
            </a:br>
            <a:r>
              <a:rPr lang="en-US" sz="825">
                <a:solidFill>
                  <a:srgbClr val="0D2155"/>
                </a:solidFill>
                <a:latin typeface="Arial"/>
              </a:rPr>
              <a:t>block storage support</a:t>
            </a:r>
          </a:p>
        </p:txBody>
      </p:sp>
      <p:sp>
        <p:nvSpPr>
          <p:cNvPr id="105" name="TextBox 104">
            <a:extLst>
              <a:ext uri="{FF2B5EF4-FFF2-40B4-BE49-F238E27FC236}">
                <a16:creationId xmlns:a16="http://schemas.microsoft.com/office/drawing/2014/main" id="{3C56137B-2D7A-C2A7-4A8F-94F8DEABA5E5}"/>
              </a:ext>
            </a:extLst>
          </p:cNvPr>
          <p:cNvSpPr txBox="1"/>
          <p:nvPr/>
        </p:nvSpPr>
        <p:spPr>
          <a:xfrm>
            <a:off x="7001868" y="2612218"/>
            <a:ext cx="1665634" cy="865622"/>
          </a:xfrm>
          <a:prstGeom prst="rect">
            <a:avLst/>
          </a:prstGeom>
          <a:noFill/>
        </p:spPr>
        <p:txBody>
          <a:bodyPr wrap="square" lIns="0" tIns="0" rIns="0" bIns="0" rtlCol="0">
            <a:spAutoFit/>
          </a:bodyPr>
          <a:lstStyle/>
          <a:p>
            <a:pPr algn="ctr" defTabSz="685783">
              <a:spcAft>
                <a:spcPts val="900"/>
              </a:spcAft>
              <a:defRPr/>
            </a:pPr>
            <a:r>
              <a:rPr lang="en-US" sz="825">
                <a:solidFill>
                  <a:srgbClr val="0D2155"/>
                </a:solidFill>
                <a:latin typeface="Arial"/>
              </a:rPr>
              <a:t>#1 worldwide in Workstations</a:t>
            </a:r>
            <a:r>
              <a:rPr lang="en-US" sz="825" baseline="30000">
                <a:solidFill>
                  <a:srgbClr val="0D2155"/>
                </a:solidFill>
                <a:latin typeface="Arial"/>
              </a:rPr>
              <a:t>7</a:t>
            </a:r>
            <a:endParaRPr lang="en-US" sz="825">
              <a:solidFill>
                <a:srgbClr val="0D2155"/>
              </a:solidFill>
              <a:latin typeface="Arial"/>
            </a:endParaRPr>
          </a:p>
          <a:p>
            <a:pPr algn="ctr" defTabSz="685783">
              <a:spcAft>
                <a:spcPts val="900"/>
              </a:spcAft>
              <a:defRPr/>
            </a:pPr>
            <a:r>
              <a:rPr lang="en-US" sz="825">
                <a:solidFill>
                  <a:srgbClr val="0D2155"/>
                </a:solidFill>
                <a:latin typeface="Arial"/>
              </a:rPr>
              <a:t>World's most intelligent</a:t>
            </a:r>
            <a:r>
              <a:rPr lang="en-US" sz="825" baseline="30000">
                <a:solidFill>
                  <a:srgbClr val="0D2155"/>
                </a:solidFill>
                <a:latin typeface="Arial"/>
              </a:rPr>
              <a:t>8</a:t>
            </a:r>
            <a:r>
              <a:rPr lang="en-US" sz="825">
                <a:solidFill>
                  <a:srgbClr val="0D2155"/>
                </a:solidFill>
                <a:latin typeface="Arial"/>
              </a:rPr>
              <a:t> and secure</a:t>
            </a:r>
            <a:r>
              <a:rPr lang="en-US" sz="825" baseline="30000">
                <a:solidFill>
                  <a:srgbClr val="0D2155"/>
                </a:solidFill>
                <a:latin typeface="Arial"/>
              </a:rPr>
              <a:t>9</a:t>
            </a:r>
            <a:r>
              <a:rPr lang="en-US" sz="825">
                <a:solidFill>
                  <a:srgbClr val="0D2155"/>
                </a:solidFill>
                <a:latin typeface="Arial"/>
              </a:rPr>
              <a:t> PCs</a:t>
            </a:r>
          </a:p>
          <a:p>
            <a:pPr algn="ctr" defTabSz="685783">
              <a:spcAft>
                <a:spcPts val="900"/>
              </a:spcAft>
              <a:defRPr/>
            </a:pPr>
            <a:r>
              <a:rPr lang="en-US" sz="825">
                <a:solidFill>
                  <a:srgbClr val="0D2155"/>
                </a:solidFill>
                <a:latin typeface="Arial"/>
              </a:rPr>
              <a:t>Run </a:t>
            </a:r>
            <a:r>
              <a:rPr lang="en-US" sz="825" err="1">
                <a:solidFill>
                  <a:srgbClr val="0D2155"/>
                </a:solidFill>
                <a:latin typeface="Arial"/>
              </a:rPr>
              <a:t>GenAI</a:t>
            </a:r>
            <a:r>
              <a:rPr lang="en-US" sz="825">
                <a:solidFill>
                  <a:srgbClr val="0D2155"/>
                </a:solidFill>
                <a:latin typeface="Arial"/>
              </a:rPr>
              <a:t> operations </a:t>
            </a:r>
            <a:br>
              <a:rPr lang="en-US" sz="825">
                <a:solidFill>
                  <a:srgbClr val="0D2155"/>
                </a:solidFill>
                <a:latin typeface="Arial"/>
              </a:rPr>
            </a:br>
            <a:r>
              <a:rPr lang="en-US" sz="825">
                <a:solidFill>
                  <a:srgbClr val="0D2155"/>
                </a:solidFill>
                <a:latin typeface="Arial"/>
              </a:rPr>
              <a:t>80% faster</a:t>
            </a:r>
            <a:r>
              <a:rPr lang="en-US" sz="825" baseline="30000">
                <a:solidFill>
                  <a:srgbClr val="0D2155"/>
                </a:solidFill>
                <a:latin typeface="Arial"/>
              </a:rPr>
              <a:t>10</a:t>
            </a:r>
            <a:endParaRPr lang="en-US" sz="825">
              <a:solidFill>
                <a:srgbClr val="0D2155"/>
              </a:solidFill>
              <a:latin typeface="Arial"/>
            </a:endParaRPr>
          </a:p>
        </p:txBody>
      </p:sp>
      <p:sp>
        <p:nvSpPr>
          <p:cNvPr id="106" name="Rectangle 105">
            <a:extLst>
              <a:ext uri="{FF2B5EF4-FFF2-40B4-BE49-F238E27FC236}">
                <a16:creationId xmlns:a16="http://schemas.microsoft.com/office/drawing/2014/main" id="{7E0C3717-E47C-ACFA-A645-E4CD188141F2}"/>
              </a:ext>
            </a:extLst>
          </p:cNvPr>
          <p:cNvSpPr/>
          <p:nvPr/>
        </p:nvSpPr>
        <p:spPr>
          <a:xfrm>
            <a:off x="285751" y="4424557"/>
            <a:ext cx="4676546" cy="535589"/>
          </a:xfrm>
          <a:prstGeom prst="rect">
            <a:avLst/>
          </a:prstGeom>
        </p:spPr>
        <p:txBody>
          <a:bodyPr wrap="square" lIns="0" tIns="0" rIns="0" bIns="0" anchor="b">
            <a:noAutofit/>
          </a:bodyPr>
          <a:lstStyle/>
          <a:p>
            <a:pPr marL="68580" indent="-68580" defTabSz="514350" eaLnBrk="0" fontAlgn="base" hangingPunct="0">
              <a:lnSpc>
                <a:spcPct val="90000"/>
              </a:lnSpc>
              <a:spcBef>
                <a:spcPts val="75"/>
              </a:spcBef>
              <a:spcAft>
                <a:spcPct val="0"/>
              </a:spcAft>
              <a:buFont typeface="+mj-lt"/>
              <a:buAutoNum type="arabicPeriod"/>
              <a:defRPr/>
            </a:pPr>
            <a:endParaRPr lang="en-US" sz="375" i="1">
              <a:solidFill>
                <a:srgbClr val="EEEEEE"/>
              </a:solidFill>
              <a:latin typeface="Arial"/>
            </a:endParaRPr>
          </a:p>
          <a:p>
            <a:pPr marL="68580" indent="-68580" defTabSz="514350" eaLnBrk="0" fontAlgn="base" hangingPunct="0">
              <a:lnSpc>
                <a:spcPct val="90000"/>
              </a:lnSpc>
              <a:spcBef>
                <a:spcPts val="75"/>
              </a:spcBef>
              <a:spcAft>
                <a:spcPct val="0"/>
              </a:spcAft>
              <a:buFont typeface="+mj-lt"/>
              <a:buAutoNum type="arabicPeriod"/>
              <a:defRPr/>
            </a:pPr>
            <a:endParaRPr lang="en-US" sz="375" i="1">
              <a:solidFill>
                <a:srgbClr val="EEEEEE"/>
              </a:solidFill>
              <a:latin typeface="Arial"/>
            </a:endParaRPr>
          </a:p>
          <a:p>
            <a:pPr marL="68580" indent="-68580" defTabSz="514350" eaLnBrk="0" fontAlgn="base" hangingPunct="0">
              <a:lnSpc>
                <a:spcPct val="90000"/>
              </a:lnSpc>
              <a:spcBef>
                <a:spcPts val="75"/>
              </a:spcBef>
              <a:spcAft>
                <a:spcPct val="0"/>
              </a:spcAft>
              <a:buFont typeface="+mj-lt"/>
              <a:buAutoNum type="arabicPeriod"/>
              <a:defRPr/>
            </a:pPr>
            <a:endParaRPr lang="en-US" sz="375" i="1">
              <a:solidFill>
                <a:srgbClr val="EEEEEE"/>
              </a:solidFill>
              <a:latin typeface="Arial"/>
            </a:endParaRP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Based on Dell analysis, August 2023. Dell Technologies offers solutions engineered to support AI workloads from Workstations PCs (mobile and fixed) to Servers for High-performance Computing, Data Storage, Cloud Native Software-Defined Infrastructure, Networking Switches, Data Protection, HCI and Services. </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IDC Semiannual AI Tracker: Worldwide Server and Storage Revenue, 2021 and 2022 H1</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Based on Dell analysis, August 2023. Dell Technologies offers solutions engineered to support AI workloads from Workstations PCs (mobile and fixed) to Servers for High-performance Computing, Data Storage, Cloud Native Software-Defined Infrastructure, Networking Switches, Data Protection, HCI and Services. </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Based on internal analysis of publicly available information sources, February 2023. </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Based on Dell analysis comparing efficiency-related features: data reduction, storage capacity, data protection, hardware, space, lifecycle management efficiency, and ENERGY STAR certified configurations, June 2023.  </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Based on Dell analysis comparing cyber-security software capabilities offered for Dell </a:t>
            </a:r>
            <a:r>
              <a:rPr lang="en-US" sz="375" i="1" err="1">
                <a:solidFill>
                  <a:srgbClr val="EEEEEE"/>
                </a:solidFill>
                <a:latin typeface="Arial"/>
              </a:rPr>
              <a:t>PowerScale</a:t>
            </a:r>
            <a:r>
              <a:rPr lang="en-US" sz="375" i="1">
                <a:solidFill>
                  <a:srgbClr val="EEEEEE"/>
                </a:solidFill>
                <a:latin typeface="Arial"/>
              </a:rPr>
              <a:t> vs. competitive products, September 2022. </a:t>
            </a:r>
          </a:p>
          <a:p>
            <a:pPr marL="68580" indent="-68580" defTabSz="514350" eaLnBrk="0" fontAlgn="base" hangingPunct="0">
              <a:lnSpc>
                <a:spcPct val="90000"/>
              </a:lnSpc>
              <a:spcBef>
                <a:spcPts val="75"/>
              </a:spcBef>
              <a:spcAft>
                <a:spcPct val="0"/>
              </a:spcAft>
              <a:buFont typeface="+mj-lt"/>
              <a:buAutoNum type="arabicPeriod"/>
              <a:defRPr/>
            </a:pPr>
            <a:r>
              <a:rPr lang="en-US" sz="375" i="1">
                <a:solidFill>
                  <a:srgbClr val="EEEEEE"/>
                </a:solidFill>
                <a:latin typeface="Arial"/>
              </a:rPr>
              <a:t>IDC Quarterly Workstation Tracker, Q1 2023 </a:t>
            </a:r>
          </a:p>
        </p:txBody>
      </p:sp>
      <p:sp>
        <p:nvSpPr>
          <p:cNvPr id="107" name="Rectangle 106">
            <a:extLst>
              <a:ext uri="{FF2B5EF4-FFF2-40B4-BE49-F238E27FC236}">
                <a16:creationId xmlns:a16="http://schemas.microsoft.com/office/drawing/2014/main" id="{79A1AE37-D77F-CC16-B2D8-22D4915C6C43}"/>
              </a:ext>
            </a:extLst>
          </p:cNvPr>
          <p:cNvSpPr/>
          <p:nvPr/>
        </p:nvSpPr>
        <p:spPr>
          <a:xfrm>
            <a:off x="5068092" y="4441701"/>
            <a:ext cx="3815447" cy="368171"/>
          </a:xfrm>
          <a:prstGeom prst="rect">
            <a:avLst/>
          </a:prstGeom>
        </p:spPr>
        <p:txBody>
          <a:bodyPr wrap="square" lIns="0" tIns="0" rIns="0" bIns="0" anchor="t">
            <a:noAutofit/>
          </a:bodyPr>
          <a:lstStyle/>
          <a:p>
            <a:pPr marL="86916" indent="-86916" defTabSz="514350" eaLnBrk="0" fontAlgn="base" hangingPunct="0">
              <a:lnSpc>
                <a:spcPct val="90000"/>
              </a:lnSpc>
              <a:spcBef>
                <a:spcPts val="75"/>
              </a:spcBef>
              <a:spcAft>
                <a:spcPct val="0"/>
              </a:spcAft>
              <a:buFont typeface="+mj-lt"/>
              <a:buAutoNum type="arabicPeriod" startAt="8"/>
              <a:defRPr/>
            </a:pPr>
            <a:r>
              <a:rPr lang="en-US" sz="375" i="1">
                <a:solidFill>
                  <a:srgbClr val="EEEEEE"/>
                </a:solidFill>
                <a:latin typeface="Arial"/>
              </a:rPr>
              <a:t>Based on Dell analysis, November 2022. Dell Optimizer is the AI-based optimization software for commercial PCs and </a:t>
            </a:r>
            <a:r>
              <a:rPr lang="en-US" sz="375" i="1" err="1">
                <a:solidFill>
                  <a:srgbClr val="EEEEEE"/>
                </a:solidFill>
                <a:latin typeface="Arial"/>
              </a:rPr>
              <a:t>MyDell</a:t>
            </a:r>
            <a:r>
              <a:rPr lang="en-US" sz="375" i="1">
                <a:solidFill>
                  <a:srgbClr val="EEEEEE"/>
                </a:solidFill>
                <a:latin typeface="Arial"/>
              </a:rPr>
              <a:t> is the AI-based optimization software for consumer and small business PCs. Dell Optimizer is not available in OptiPlex 3000 series, Latitude Chromebook Enterprise, and Linux-based devices. </a:t>
            </a:r>
            <a:r>
              <a:rPr lang="en-US" sz="375" i="1" err="1">
                <a:solidFill>
                  <a:srgbClr val="EEEEEE"/>
                </a:solidFill>
                <a:latin typeface="Arial"/>
              </a:rPr>
              <a:t>MyDell</a:t>
            </a:r>
            <a:r>
              <a:rPr lang="en-US" sz="375" i="1">
                <a:solidFill>
                  <a:srgbClr val="EEEEEE"/>
                </a:solidFill>
                <a:latin typeface="Arial"/>
              </a:rPr>
              <a:t> is only available on new Inspiron, Vostro and XPS PCs beginning in 2023, as well as select models from 2021 and 2022. </a:t>
            </a:r>
            <a:r>
              <a:rPr lang="en-US" sz="375" i="1" err="1">
                <a:solidFill>
                  <a:srgbClr val="EEEEEE"/>
                </a:solidFill>
                <a:latin typeface="Arial"/>
              </a:rPr>
              <a:t>MyDell</a:t>
            </a:r>
            <a:r>
              <a:rPr lang="en-US" sz="375" i="1">
                <a:solidFill>
                  <a:srgbClr val="EEEEEE"/>
                </a:solidFill>
                <a:latin typeface="Arial"/>
              </a:rPr>
              <a:t> is not available on Alienware PCs. Feature availability and functionality may vary by model. For more details visit Dell Optimizer Availability Matrix and </a:t>
            </a:r>
            <a:r>
              <a:rPr lang="en-US" sz="375" i="1" err="1">
                <a:solidFill>
                  <a:srgbClr val="EEEEEE"/>
                </a:solidFill>
                <a:latin typeface="Arial"/>
              </a:rPr>
              <a:t>MyDell</a:t>
            </a:r>
            <a:r>
              <a:rPr lang="en-US" sz="375" i="1">
                <a:solidFill>
                  <a:srgbClr val="EEEEEE"/>
                </a:solidFill>
                <a:latin typeface="Arial"/>
              </a:rPr>
              <a:t> Feature Availability Matrix.</a:t>
            </a:r>
          </a:p>
          <a:p>
            <a:pPr marL="86916" indent="-86916" defTabSz="514350" eaLnBrk="0" fontAlgn="base" hangingPunct="0">
              <a:lnSpc>
                <a:spcPct val="90000"/>
              </a:lnSpc>
              <a:spcBef>
                <a:spcPts val="75"/>
              </a:spcBef>
              <a:spcAft>
                <a:spcPct val="0"/>
              </a:spcAft>
              <a:buFont typeface="+mj-lt"/>
              <a:buAutoNum type="arabicPeriod" startAt="8"/>
              <a:defRPr/>
            </a:pPr>
            <a:r>
              <a:rPr lang="en-US" sz="375" i="1">
                <a:solidFill>
                  <a:srgbClr val="EEEEEE"/>
                </a:solidFill>
                <a:latin typeface="Arial"/>
              </a:rPr>
              <a:t>Based on Dell Technologies analysis, January 2020. Actual results may vary. See full whitepaper: https://www.delltechnologies.com/asset/en-us/products/data-protection/industry-market/dell-technologies-how-intrinsic-security-protects-against-business-disruption.pdf</a:t>
            </a:r>
          </a:p>
          <a:p>
            <a:pPr marL="86916" indent="-86916" defTabSz="514350" eaLnBrk="0" fontAlgn="base" hangingPunct="0">
              <a:lnSpc>
                <a:spcPct val="90000"/>
              </a:lnSpc>
              <a:spcBef>
                <a:spcPts val="75"/>
              </a:spcBef>
              <a:spcAft>
                <a:spcPct val="0"/>
              </a:spcAft>
              <a:buFont typeface="+mj-lt"/>
              <a:buAutoNum type="arabicPeriod" startAt="8"/>
              <a:defRPr/>
            </a:pPr>
            <a:r>
              <a:rPr lang="en-US" sz="375" i="1">
                <a:solidFill>
                  <a:srgbClr val="EEEEEE"/>
                </a:solidFill>
                <a:latin typeface="Arial"/>
              </a:rPr>
              <a:t>Tests run on an Intel i9-12900K, 64GB RAM, Windows 11 Enterprise x64, NVIDIA driver 526.99. Test scores relative </a:t>
            </a:r>
            <a:br>
              <a:rPr lang="en-US" sz="375" i="1">
                <a:solidFill>
                  <a:srgbClr val="EEEEEE"/>
                </a:solidFill>
                <a:latin typeface="Arial"/>
              </a:rPr>
            </a:br>
            <a:r>
              <a:rPr lang="en-US" sz="375" i="1">
                <a:solidFill>
                  <a:srgbClr val="EEEEEE"/>
                </a:solidFill>
                <a:latin typeface="Arial"/>
              </a:rPr>
              <a:t>performance of </a:t>
            </a:r>
            <a:r>
              <a:rPr lang="en-US" sz="375" i="1" err="1">
                <a:solidFill>
                  <a:srgbClr val="EEEEEE"/>
                </a:solidFill>
                <a:latin typeface="Arial"/>
              </a:rPr>
              <a:t>PyTorch</a:t>
            </a:r>
            <a:r>
              <a:rPr lang="en-US" sz="375" i="1">
                <a:solidFill>
                  <a:srgbClr val="EEEEEE"/>
                </a:solidFill>
                <a:latin typeface="Arial"/>
              </a:rPr>
              <a:t> GNMT V2 Training tests sores. Preliminary results on pre-production hardware and software, </a:t>
            </a:r>
            <a:br>
              <a:rPr lang="en-US" sz="375" i="1">
                <a:solidFill>
                  <a:srgbClr val="EEEEEE"/>
                </a:solidFill>
                <a:latin typeface="Arial"/>
              </a:rPr>
            </a:br>
            <a:r>
              <a:rPr lang="en-US" sz="375" i="1">
                <a:solidFill>
                  <a:srgbClr val="EEEEEE"/>
                </a:solidFill>
                <a:latin typeface="Arial"/>
              </a:rPr>
              <a:t>final performance may vary.</a:t>
            </a:r>
          </a:p>
        </p:txBody>
      </p:sp>
      <p:pic>
        <p:nvPicPr>
          <p:cNvPr id="68" name="Picture 67" descr="A picture containing electronics, electronic engineering, computer component, computer hardware&#10;&#10;Description automatically generated">
            <a:extLst>
              <a:ext uri="{FF2B5EF4-FFF2-40B4-BE49-F238E27FC236}">
                <a16:creationId xmlns:a16="http://schemas.microsoft.com/office/drawing/2014/main" id="{D4EF069F-5B10-6A9C-8495-C3CDF9AE8298}"/>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971210" y="1709455"/>
            <a:ext cx="1051406" cy="577038"/>
          </a:xfrm>
          <a:prstGeom prst="rect">
            <a:avLst/>
          </a:prstGeom>
          <a:effectLst>
            <a:reflection blurRad="6350" stA="15000" endPos="35000" dir="5400000" sy="-100000" algn="bl" rotWithShape="0"/>
          </a:effectLst>
        </p:spPr>
      </p:pic>
      <p:pic>
        <p:nvPicPr>
          <p:cNvPr id="6" name="Picture 5" descr="A picture containing electronics, electronic engineering, computer component, computer hardware&#10;&#10;Description automatically generated">
            <a:extLst>
              <a:ext uri="{FF2B5EF4-FFF2-40B4-BE49-F238E27FC236}">
                <a16:creationId xmlns:a16="http://schemas.microsoft.com/office/drawing/2014/main" id="{6D79D43C-8285-6422-A964-B20DBA97FBC1}"/>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80379" y="1668278"/>
            <a:ext cx="1061921" cy="582808"/>
          </a:xfrm>
          <a:prstGeom prst="rect">
            <a:avLst/>
          </a:prstGeom>
          <a:effectLst>
            <a:reflection blurRad="6350" stA="15000" endPos="35000" dir="5400000" sy="-100000" algn="bl" rotWithShape="0"/>
          </a:effectLst>
        </p:spPr>
      </p:pic>
      <p:pic>
        <p:nvPicPr>
          <p:cNvPr id="11" name="Picture 10" descr="A close up of a computer&#10;&#10;Description automatically generated">
            <a:extLst>
              <a:ext uri="{FF2B5EF4-FFF2-40B4-BE49-F238E27FC236}">
                <a16:creationId xmlns:a16="http://schemas.microsoft.com/office/drawing/2014/main" id="{5AF6CC5C-0256-E7E4-160C-BBEEE173696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5468" y="2057401"/>
            <a:ext cx="1197124" cy="236618"/>
          </a:xfrm>
          <a:prstGeom prst="rect">
            <a:avLst/>
          </a:prstGeom>
        </p:spPr>
      </p:pic>
      <p:pic>
        <p:nvPicPr>
          <p:cNvPr id="4" name="Picture 6">
            <a:extLst>
              <a:ext uri="{FF2B5EF4-FFF2-40B4-BE49-F238E27FC236}">
                <a16:creationId xmlns:a16="http://schemas.microsoft.com/office/drawing/2014/main" id="{B0790AAD-49D2-494B-2CA6-7DFE7B891ACB}"/>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l="-2374" t="-1" r="-1"/>
          <a:stretch/>
        </p:blipFill>
        <p:spPr bwMode="auto">
          <a:xfrm>
            <a:off x="846400" y="2039823"/>
            <a:ext cx="1418765" cy="258211"/>
          </a:xfrm>
          <a:prstGeom prst="rect">
            <a:avLst/>
          </a:prstGeom>
          <a:effectLst>
            <a:reflection blurRad="6350" stA="15000" endPos="35000" dir="5400000" sy="-100000" algn="bl" rotWithShape="0"/>
          </a:effectLst>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591CA477-11BB-0833-8276-3790A04CA156}"/>
              </a:ext>
            </a:extLst>
          </p:cNvPr>
          <p:cNvCxnSpPr>
            <a:cxnSpLocks/>
          </p:cNvCxnSpPr>
          <p:nvPr/>
        </p:nvCxnSpPr>
        <p:spPr>
          <a:xfrm>
            <a:off x="7063159" y="2290134"/>
            <a:ext cx="1543050" cy="0"/>
          </a:xfrm>
          <a:prstGeom prst="line">
            <a:avLst/>
          </a:prstGeom>
          <a:ln w="12700">
            <a:gradFill flip="none" rotWithShape="1">
              <a:gsLst>
                <a:gs pos="0">
                  <a:schemeClr val="accent1">
                    <a:alpha val="0"/>
                  </a:schemeClr>
                </a:gs>
                <a:gs pos="50000">
                  <a:schemeClr val="accent1"/>
                </a:gs>
                <a:gs pos="20000">
                  <a:schemeClr val="accent1"/>
                </a:gs>
                <a:gs pos="100000">
                  <a:schemeClr val="accent1">
                    <a:alpha val="0"/>
                  </a:schemeClr>
                </a:gs>
                <a:gs pos="8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D73223A-DEE7-4A94-C378-62920A3DB84A}"/>
              </a:ext>
            </a:extLst>
          </p:cNvPr>
          <p:cNvCxnSpPr>
            <a:cxnSpLocks/>
          </p:cNvCxnSpPr>
          <p:nvPr/>
        </p:nvCxnSpPr>
        <p:spPr>
          <a:xfrm>
            <a:off x="4894274" y="2290134"/>
            <a:ext cx="1543050" cy="0"/>
          </a:xfrm>
          <a:prstGeom prst="line">
            <a:avLst/>
          </a:prstGeom>
          <a:ln w="12700">
            <a:gradFill flip="none" rotWithShape="1">
              <a:gsLst>
                <a:gs pos="0">
                  <a:schemeClr val="accent1">
                    <a:alpha val="0"/>
                  </a:schemeClr>
                </a:gs>
                <a:gs pos="50000">
                  <a:schemeClr val="accent1"/>
                </a:gs>
                <a:gs pos="20000">
                  <a:schemeClr val="accent1"/>
                </a:gs>
                <a:gs pos="100000">
                  <a:schemeClr val="accent1">
                    <a:alpha val="0"/>
                  </a:schemeClr>
                </a:gs>
                <a:gs pos="8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B0B89D4-A851-4C75-3BE8-3AAFBB11A18D}"/>
              </a:ext>
            </a:extLst>
          </p:cNvPr>
          <p:cNvCxnSpPr>
            <a:cxnSpLocks/>
          </p:cNvCxnSpPr>
          <p:nvPr/>
        </p:nvCxnSpPr>
        <p:spPr>
          <a:xfrm>
            <a:off x="2725387" y="2290134"/>
            <a:ext cx="1543050" cy="0"/>
          </a:xfrm>
          <a:prstGeom prst="line">
            <a:avLst/>
          </a:prstGeom>
          <a:ln w="12700">
            <a:gradFill flip="none" rotWithShape="1">
              <a:gsLst>
                <a:gs pos="0">
                  <a:schemeClr val="accent1">
                    <a:alpha val="0"/>
                  </a:schemeClr>
                </a:gs>
                <a:gs pos="50000">
                  <a:schemeClr val="accent1"/>
                </a:gs>
                <a:gs pos="20000">
                  <a:schemeClr val="accent1"/>
                </a:gs>
                <a:gs pos="100000">
                  <a:schemeClr val="accent1">
                    <a:alpha val="0"/>
                  </a:schemeClr>
                </a:gs>
                <a:gs pos="8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C56C423-8E07-A9FF-AE7D-9246FA83BC6E}"/>
              </a:ext>
            </a:extLst>
          </p:cNvPr>
          <p:cNvCxnSpPr>
            <a:cxnSpLocks/>
          </p:cNvCxnSpPr>
          <p:nvPr/>
        </p:nvCxnSpPr>
        <p:spPr>
          <a:xfrm>
            <a:off x="556501" y="2290134"/>
            <a:ext cx="1543050" cy="0"/>
          </a:xfrm>
          <a:prstGeom prst="line">
            <a:avLst/>
          </a:prstGeom>
          <a:ln w="12700">
            <a:gradFill flip="none" rotWithShape="1">
              <a:gsLst>
                <a:gs pos="0">
                  <a:schemeClr val="accent1">
                    <a:alpha val="0"/>
                  </a:schemeClr>
                </a:gs>
                <a:gs pos="50000">
                  <a:schemeClr val="accent1"/>
                </a:gs>
                <a:gs pos="20000">
                  <a:schemeClr val="accent1"/>
                </a:gs>
                <a:gs pos="100000">
                  <a:schemeClr val="accent1">
                    <a:alpha val="0"/>
                  </a:schemeClr>
                </a:gs>
                <a:gs pos="8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A27486E-EC42-F89B-FF15-7F0127905B7D}"/>
              </a:ext>
            </a:extLst>
          </p:cNvPr>
          <p:cNvGrpSpPr/>
          <p:nvPr/>
        </p:nvGrpSpPr>
        <p:grpSpPr>
          <a:xfrm>
            <a:off x="621663" y="1140341"/>
            <a:ext cx="7900674" cy="184666"/>
            <a:chOff x="397375" y="1520452"/>
            <a:chExt cx="10534232" cy="246220"/>
          </a:xfrm>
        </p:grpSpPr>
        <p:sp>
          <p:nvSpPr>
            <p:cNvPr id="12" name="TextBox 11">
              <a:extLst>
                <a:ext uri="{FF2B5EF4-FFF2-40B4-BE49-F238E27FC236}">
                  <a16:creationId xmlns:a16="http://schemas.microsoft.com/office/drawing/2014/main" id="{C865315D-0291-5B3F-3EF7-E1C41963DB07}"/>
                </a:ext>
              </a:extLst>
            </p:cNvPr>
            <p:cNvSpPr txBox="1"/>
            <p:nvPr/>
          </p:nvSpPr>
          <p:spPr>
            <a:xfrm>
              <a:off x="2803422" y="1520452"/>
              <a:ext cx="2716025" cy="246220"/>
            </a:xfrm>
            <a:prstGeom prst="rect">
              <a:avLst/>
            </a:prstGeom>
            <a:noFill/>
          </p:spPr>
          <p:txBody>
            <a:bodyPr wrap="square" lIns="0" tIns="0" rIns="0" bIns="0" rtlCol="0" anchor="ctr">
              <a:spAutoFit/>
            </a:bodyPr>
            <a:lstStyle/>
            <a:p>
              <a:pPr algn="ctr" defTabSz="685783">
                <a:defRPr/>
              </a:pPr>
              <a:r>
                <a:rPr lang="en-US" sz="1200">
                  <a:solidFill>
                    <a:srgbClr val="F4BB5E"/>
                  </a:solidFill>
                  <a:latin typeface="Arial Nova Light"/>
                </a:rPr>
                <a:t>Pre-trained model / Inferencing</a:t>
              </a:r>
            </a:p>
          </p:txBody>
        </p:sp>
        <p:sp>
          <p:nvSpPr>
            <p:cNvPr id="13" name="TextBox 12">
              <a:extLst>
                <a:ext uri="{FF2B5EF4-FFF2-40B4-BE49-F238E27FC236}">
                  <a16:creationId xmlns:a16="http://schemas.microsoft.com/office/drawing/2014/main" id="{B1A3EC70-4EF1-D81F-0F38-41D29D63B837}"/>
                </a:ext>
              </a:extLst>
            </p:cNvPr>
            <p:cNvSpPr txBox="1"/>
            <p:nvPr/>
          </p:nvSpPr>
          <p:spPr>
            <a:xfrm>
              <a:off x="5954978" y="1520452"/>
              <a:ext cx="1834185" cy="246220"/>
            </a:xfrm>
            <a:prstGeom prst="rect">
              <a:avLst/>
            </a:prstGeom>
            <a:noFill/>
          </p:spPr>
          <p:txBody>
            <a:bodyPr wrap="square" lIns="0" tIns="0" rIns="0" bIns="0" rtlCol="0" anchor="ctr">
              <a:spAutoFit/>
            </a:bodyPr>
            <a:lstStyle/>
            <a:p>
              <a:pPr algn="ctr" defTabSz="685783">
                <a:defRPr/>
              </a:pPr>
              <a:r>
                <a:rPr lang="en-US" sz="1200">
                  <a:solidFill>
                    <a:srgbClr val="F4BB5E"/>
                  </a:solidFill>
                  <a:latin typeface="Arial Nova Light"/>
                </a:rPr>
                <a:t>Model augmentation</a:t>
              </a:r>
            </a:p>
          </p:txBody>
        </p:sp>
        <p:sp>
          <p:nvSpPr>
            <p:cNvPr id="14" name="TextBox 13">
              <a:extLst>
                <a:ext uri="{FF2B5EF4-FFF2-40B4-BE49-F238E27FC236}">
                  <a16:creationId xmlns:a16="http://schemas.microsoft.com/office/drawing/2014/main" id="{CEC5FB1C-CFE5-62AE-6F90-ABB2CD456B65}"/>
                </a:ext>
              </a:extLst>
            </p:cNvPr>
            <p:cNvSpPr txBox="1"/>
            <p:nvPr/>
          </p:nvSpPr>
          <p:spPr>
            <a:xfrm>
              <a:off x="8224692" y="1520452"/>
              <a:ext cx="990425" cy="246220"/>
            </a:xfrm>
            <a:prstGeom prst="rect">
              <a:avLst/>
            </a:prstGeom>
            <a:noFill/>
          </p:spPr>
          <p:txBody>
            <a:bodyPr wrap="square" lIns="0" tIns="0" rIns="0" bIns="0" rtlCol="0" anchor="ctr">
              <a:spAutoFit/>
            </a:bodyPr>
            <a:lstStyle/>
            <a:p>
              <a:pPr algn="ctr" defTabSz="685783">
                <a:defRPr/>
              </a:pPr>
              <a:r>
                <a:rPr lang="en-US" sz="1200">
                  <a:solidFill>
                    <a:srgbClr val="F4BB5E"/>
                  </a:solidFill>
                  <a:latin typeface="Arial Nova Light"/>
                </a:rPr>
                <a:t>Fine-tuning</a:t>
              </a:r>
            </a:p>
          </p:txBody>
        </p:sp>
        <p:sp>
          <p:nvSpPr>
            <p:cNvPr id="18" name="TextBox 17">
              <a:extLst>
                <a:ext uri="{FF2B5EF4-FFF2-40B4-BE49-F238E27FC236}">
                  <a16:creationId xmlns:a16="http://schemas.microsoft.com/office/drawing/2014/main" id="{1C022996-1043-0810-F0C8-318923CF609B}"/>
                </a:ext>
              </a:extLst>
            </p:cNvPr>
            <p:cNvSpPr txBox="1"/>
            <p:nvPr/>
          </p:nvSpPr>
          <p:spPr>
            <a:xfrm>
              <a:off x="9650646" y="1520452"/>
              <a:ext cx="1280961" cy="246220"/>
            </a:xfrm>
            <a:prstGeom prst="rect">
              <a:avLst/>
            </a:prstGeom>
            <a:noFill/>
          </p:spPr>
          <p:txBody>
            <a:bodyPr wrap="square" lIns="0" tIns="0" rIns="0" bIns="0" rtlCol="0" anchor="ctr">
              <a:spAutoFit/>
            </a:bodyPr>
            <a:lstStyle/>
            <a:p>
              <a:pPr algn="ctr" defTabSz="685783">
                <a:defRPr/>
              </a:pPr>
              <a:r>
                <a:rPr lang="en-US" sz="1200">
                  <a:solidFill>
                    <a:srgbClr val="F4BB5E"/>
                  </a:solidFill>
                  <a:latin typeface="Arial Nova Light"/>
                </a:rPr>
                <a:t>Model training</a:t>
              </a:r>
            </a:p>
          </p:txBody>
        </p:sp>
        <p:sp>
          <p:nvSpPr>
            <p:cNvPr id="3" name="TextBox 2">
              <a:extLst>
                <a:ext uri="{FF2B5EF4-FFF2-40B4-BE49-F238E27FC236}">
                  <a16:creationId xmlns:a16="http://schemas.microsoft.com/office/drawing/2014/main" id="{6B521873-7F20-5685-17BF-00A43B582D06}"/>
                </a:ext>
              </a:extLst>
            </p:cNvPr>
            <p:cNvSpPr txBox="1"/>
            <p:nvPr/>
          </p:nvSpPr>
          <p:spPr>
            <a:xfrm>
              <a:off x="397375" y="1520452"/>
              <a:ext cx="1970517" cy="246220"/>
            </a:xfrm>
            <a:prstGeom prst="rect">
              <a:avLst/>
            </a:prstGeom>
            <a:noFill/>
          </p:spPr>
          <p:txBody>
            <a:bodyPr wrap="square" lIns="0" tIns="0" rIns="0" bIns="0" rtlCol="0" anchor="ctr">
              <a:spAutoFit/>
            </a:bodyPr>
            <a:lstStyle/>
            <a:p>
              <a:pPr algn="ctr" defTabSz="685783">
                <a:defRPr/>
              </a:pPr>
              <a:r>
                <a:rPr lang="en-US" sz="1200">
                  <a:solidFill>
                    <a:srgbClr val="F4BB5E"/>
                  </a:solidFill>
                  <a:latin typeface="Arial Nova Light"/>
                </a:rPr>
                <a:t>Data Management</a:t>
              </a:r>
            </a:p>
          </p:txBody>
        </p:sp>
      </p:grpSp>
    </p:spTree>
    <p:extLst>
      <p:ext uri="{BB962C8B-B14F-4D97-AF65-F5344CB8AC3E}">
        <p14:creationId xmlns:p14="http://schemas.microsoft.com/office/powerpoint/2010/main" val="276521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D2E37-5E65-4764-9610-5227696D7A64}"/>
              </a:ext>
            </a:extLst>
          </p:cNvPr>
          <p:cNvSpPr>
            <a:spLocks noGrp="1"/>
          </p:cNvSpPr>
          <p:nvPr>
            <p:ph type="title"/>
          </p:nvPr>
        </p:nvSpPr>
        <p:spPr/>
        <p:txBody>
          <a:bodyPr/>
          <a:lstStyle/>
          <a:p>
            <a:r>
              <a:rPr lang="en-IN"/>
              <a:t>Certification Program</a:t>
            </a:r>
          </a:p>
        </p:txBody>
      </p:sp>
      <p:pic>
        <p:nvPicPr>
          <p:cNvPr id="5" name="Picture 4">
            <a:extLst>
              <a:ext uri="{FF2B5EF4-FFF2-40B4-BE49-F238E27FC236}">
                <a16:creationId xmlns:a16="http://schemas.microsoft.com/office/drawing/2014/main" id="{2D59F7D3-1BE1-A899-ADE9-F35463640860}"/>
              </a:ext>
            </a:extLst>
          </p:cNvPr>
          <p:cNvPicPr>
            <a:picLocks noChangeAspect="1"/>
          </p:cNvPicPr>
          <p:nvPr/>
        </p:nvPicPr>
        <p:blipFill>
          <a:blip r:embed="rId2"/>
          <a:stretch>
            <a:fillRect/>
          </a:stretch>
        </p:blipFill>
        <p:spPr>
          <a:xfrm>
            <a:off x="452592" y="1012162"/>
            <a:ext cx="3752877" cy="2581294"/>
          </a:xfrm>
          <a:prstGeom prst="rect">
            <a:avLst/>
          </a:prstGeom>
        </p:spPr>
      </p:pic>
      <p:sp>
        <p:nvSpPr>
          <p:cNvPr id="7" name="TextBox 6">
            <a:extLst>
              <a:ext uri="{FF2B5EF4-FFF2-40B4-BE49-F238E27FC236}">
                <a16:creationId xmlns:a16="http://schemas.microsoft.com/office/drawing/2014/main" id="{AB531A65-F33D-669C-244F-0841A47C150D}"/>
              </a:ext>
            </a:extLst>
          </p:cNvPr>
          <p:cNvSpPr txBox="1"/>
          <p:nvPr/>
        </p:nvSpPr>
        <p:spPr>
          <a:xfrm>
            <a:off x="4205469" y="1291773"/>
            <a:ext cx="4572000" cy="1962076"/>
          </a:xfrm>
          <a:prstGeom prst="rect">
            <a:avLst/>
          </a:prstGeom>
          <a:noFill/>
        </p:spPr>
        <p:txBody>
          <a:bodyPr wrap="square">
            <a:spAutoFit/>
          </a:bodyPr>
          <a:lstStyle/>
          <a:p>
            <a:r>
              <a:rPr lang="en-US">
                <a:solidFill>
                  <a:schemeClr val="bg2"/>
                </a:solidFill>
              </a:rPr>
              <a:t>Earn this industry first solutions badge by completing both the Dell Technologies Data Scientist &amp; Data Engineering Optimize badge AND the NVIDIA Gen AI Large Language Models certification. Maximize your </a:t>
            </a:r>
            <a:r>
              <a:rPr lang="en-US" err="1">
                <a:solidFill>
                  <a:schemeClr val="bg2"/>
                </a:solidFill>
              </a:rPr>
              <a:t>GenAI</a:t>
            </a:r>
            <a:r>
              <a:rPr lang="en-US">
                <a:solidFill>
                  <a:schemeClr val="bg2"/>
                </a:solidFill>
              </a:rPr>
              <a:t> potential by combining Dell’s robust data science &amp; engineering with NVIDIA's strong and practical knowledge of LLM application development and behavior customization</a:t>
            </a:r>
          </a:p>
          <a:p>
            <a:endParaRPr lang="en-US">
              <a:solidFill>
                <a:schemeClr val="bg2"/>
              </a:solidFill>
            </a:endParaRPr>
          </a:p>
          <a:p>
            <a:r>
              <a:rPr lang="en-US">
                <a:solidFill>
                  <a:schemeClr val="bg2"/>
                </a:solidFill>
              </a:rPr>
              <a:t>**Official Launch- 3d April</a:t>
            </a:r>
            <a:endParaRPr lang="en-IN">
              <a:solidFill>
                <a:schemeClr val="bg2"/>
              </a:solidFill>
            </a:endParaRPr>
          </a:p>
        </p:txBody>
      </p:sp>
    </p:spTree>
    <p:extLst>
      <p:ext uri="{BB962C8B-B14F-4D97-AF65-F5344CB8AC3E}">
        <p14:creationId xmlns:p14="http://schemas.microsoft.com/office/powerpoint/2010/main" val="1812215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5FAAF5-7DF9-1373-F311-4FF7DEE58313}"/>
            </a:ext>
          </a:extLst>
        </p:cNvPr>
        <p:cNvGrpSpPr/>
        <p:nvPr/>
      </p:nvGrpSpPr>
      <p:grpSpPr>
        <a:xfrm>
          <a:off x="0" y="0"/>
          <a:ext cx="0" cy="0"/>
          <a:chOff x="0" y="0"/>
          <a:chExt cx="0" cy="0"/>
        </a:xfrm>
      </p:grpSpPr>
      <p:sp>
        <p:nvSpPr>
          <p:cNvPr id="18" name="fl" descr="                              Dell - Internal Use - Confidential&#10;">
            <a:extLst>
              <a:ext uri="{FF2B5EF4-FFF2-40B4-BE49-F238E27FC236}">
                <a16:creationId xmlns:a16="http://schemas.microsoft.com/office/drawing/2014/main" id="{E2E1282E-90F5-82FE-63BB-5F640D54D5BD}"/>
              </a:ext>
            </a:extLst>
          </p:cNvPr>
          <p:cNvSpPr txBox="1"/>
          <p:nvPr/>
        </p:nvSpPr>
        <p:spPr>
          <a:xfrm>
            <a:off x="4037400" y="5025752"/>
            <a:ext cx="1069203" cy="62325"/>
          </a:xfrm>
          <a:prstGeom prst="rect">
            <a:avLst/>
          </a:prstGeom>
          <a:noFill/>
        </p:spPr>
        <p:txBody>
          <a:bodyPr vert="horz" wrap="none" lIns="0" tIns="0" rIns="0" bIns="0" rtlCol="0" anchor="ctr" anchorCtr="0">
            <a:spAutoFit/>
          </a:bodyPr>
          <a:lstStyle/>
          <a:p>
            <a:pPr marL="0" marR="0" lvl="0" indent="0" algn="ctr" defTabSz="914378" rtl="0" eaLnBrk="1" fontAlgn="base" latinLnBrk="0" hangingPunct="1">
              <a:lnSpc>
                <a:spcPct val="90000"/>
              </a:lnSpc>
              <a:spcBef>
                <a:spcPts val="100"/>
              </a:spcBef>
              <a:spcAft>
                <a:spcPts val="100"/>
              </a:spcAft>
              <a:buClrTx/>
              <a:buSzTx/>
              <a:buFontTx/>
              <a:buNone/>
              <a:tabLst/>
              <a:defRPr/>
            </a:pPr>
            <a:r>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t>Copyright © Dell Inc. All Rights Reserved.</a:t>
            </a:r>
          </a:p>
        </p:txBody>
      </p:sp>
      <p:sp>
        <p:nvSpPr>
          <p:cNvPr id="19" name="TextBox 19">
            <a:extLst>
              <a:ext uri="{FF2B5EF4-FFF2-40B4-BE49-F238E27FC236}">
                <a16:creationId xmlns:a16="http://schemas.microsoft.com/office/drawing/2014/main" id="{AF3E71E0-794D-06E6-6D59-3AD98760D601}"/>
              </a:ext>
            </a:extLst>
          </p:cNvPr>
          <p:cNvSpPr txBox="1"/>
          <p:nvPr/>
        </p:nvSpPr>
        <p:spPr>
          <a:xfrm>
            <a:off x="3879060" y="5026522"/>
            <a:ext cx="32061" cy="62325"/>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a:lstStyle>
          <a:p>
            <a:pPr marL="0" marR="0" lvl="0" indent="0" algn="r" defTabSz="685783" rtl="0" eaLnBrk="1" fontAlgn="base" latinLnBrk="0" hangingPunct="1">
              <a:lnSpc>
                <a:spcPct val="90000"/>
              </a:lnSpc>
              <a:spcBef>
                <a:spcPct val="0"/>
              </a:spcBef>
              <a:spcAft>
                <a:spcPct val="0"/>
              </a:spcAft>
              <a:buClr>
                <a:srgbClr val="0672CB"/>
              </a:buClr>
              <a:buSzTx/>
              <a:buFontTx/>
              <a:buNone/>
              <a:tabLst/>
              <a:defRPr/>
            </a:pPr>
            <a:fld id="{58EC7406-F4CC-4ABF-902E-2AF4E70E5C0F}" type="slidenum">
              <a:rPr kumimoji="0" lang="en-US" sz="450" b="0" i="0" u="none" strike="noStrike" kern="1200" cap="none" spc="0" normalizeH="0" baseline="0" noProof="0">
                <a:ln>
                  <a:noFill/>
                </a:ln>
                <a:solidFill>
                  <a:srgbClr val="FFFFFF">
                    <a:lumMod val="75000"/>
                  </a:srgbClr>
                </a:solidFill>
                <a:effectLst/>
                <a:uLnTx/>
                <a:uFillTx/>
                <a:latin typeface="Arial" panose="020B0604020202020204" pitchFamily="34" charset="0"/>
                <a:ea typeface="+mn-ea"/>
                <a:cs typeface="+mn-cs"/>
              </a:rPr>
              <a:pPr marL="0" marR="0" lvl="0" indent="0" algn="r" defTabSz="685783" rtl="0" eaLnBrk="1" fontAlgn="base" latinLnBrk="0" hangingPunct="1">
                <a:lnSpc>
                  <a:spcPct val="90000"/>
                </a:lnSpc>
                <a:spcBef>
                  <a:spcPct val="0"/>
                </a:spcBef>
                <a:spcAft>
                  <a:spcPct val="0"/>
                </a:spcAft>
                <a:buClr>
                  <a:srgbClr val="0672CB"/>
                </a:buClr>
                <a:buSzTx/>
                <a:buFontTx/>
                <a:buNone/>
                <a:tabLst/>
                <a:defRPr/>
              </a:pPr>
              <a:t>3</a:t>
            </a:fld>
            <a:endParaRPr kumimoji="0" lang="en-US" sz="450" b="0" i="0" u="none" strike="noStrike" kern="1200" cap="none" spc="0" normalizeH="0" baseline="0" noProof="0" err="1">
              <a:ln>
                <a:noFill/>
              </a:ln>
              <a:solidFill>
                <a:srgbClr val="FFFFFF">
                  <a:lumMod val="75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506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9">
            <a:extLst>
              <a:ext uri="{FF2B5EF4-FFF2-40B4-BE49-F238E27FC236}">
                <a16:creationId xmlns:a16="http://schemas.microsoft.com/office/drawing/2014/main" id="{85A3B2D8-FE6E-1A7F-7274-054BD58531DA}"/>
              </a:ext>
            </a:extLst>
          </p:cNvPr>
          <p:cNvGraphicFramePr>
            <a:graphicFrameLocks noGrp="1"/>
          </p:cNvGraphicFramePr>
          <p:nvPr>
            <p:extLst>
              <p:ext uri="{D42A27DB-BD31-4B8C-83A1-F6EECF244321}">
                <p14:modId xmlns:p14="http://schemas.microsoft.com/office/powerpoint/2010/main" val="3988984128"/>
              </p:ext>
            </p:extLst>
          </p:nvPr>
        </p:nvGraphicFramePr>
        <p:xfrm>
          <a:off x="133338" y="558181"/>
          <a:ext cx="2825755" cy="1874520"/>
        </p:xfrm>
        <a:graphic>
          <a:graphicData uri="http://schemas.openxmlformats.org/drawingml/2006/table">
            <a:tbl>
              <a:tblPr firstRow="1" bandRow="1">
                <a:tableStyleId>{5C22544A-7EE6-4342-B048-85BDC9FD1C3A}</a:tableStyleId>
              </a:tblPr>
              <a:tblGrid>
                <a:gridCol w="570860">
                  <a:extLst>
                    <a:ext uri="{9D8B030D-6E8A-4147-A177-3AD203B41FA5}">
                      <a16:colId xmlns:a16="http://schemas.microsoft.com/office/drawing/2014/main" val="4030778106"/>
                    </a:ext>
                  </a:extLst>
                </a:gridCol>
                <a:gridCol w="2254895">
                  <a:extLst>
                    <a:ext uri="{9D8B030D-6E8A-4147-A177-3AD203B41FA5}">
                      <a16:colId xmlns:a16="http://schemas.microsoft.com/office/drawing/2014/main" val="3840033143"/>
                    </a:ext>
                  </a:extLst>
                </a:gridCol>
              </a:tblGrid>
              <a:tr h="416953">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70C0"/>
                    </a:solidFill>
                  </a:tcPr>
                </a:tc>
                <a:tc>
                  <a:txBody>
                    <a:bodyPr/>
                    <a:lstStyle/>
                    <a:p>
                      <a:r>
                        <a:rPr lang="en-US" sz="800" err="1">
                          <a:solidFill>
                            <a:schemeClr val="tx2"/>
                          </a:solidFill>
                        </a:rPr>
                        <a:t>PowerAssist</a:t>
                      </a:r>
                      <a:br>
                        <a:rPr lang="en-US" sz="800">
                          <a:solidFill>
                            <a:srgbClr val="FFFFFF"/>
                          </a:solidFill>
                        </a:rPr>
                      </a:br>
                      <a:r>
                        <a:rPr lang="en-US" sz="800">
                          <a:solidFill>
                            <a:schemeClr val="tx2"/>
                          </a:solidFill>
                        </a:rPr>
                        <a:t>Digital Support Agent as a Service (</a:t>
                      </a:r>
                      <a:r>
                        <a:rPr lang="en-US" sz="800" err="1">
                          <a:solidFill>
                            <a:schemeClr val="tx2"/>
                          </a:solidFill>
                        </a:rPr>
                        <a:t>DSAaaS</a:t>
                      </a:r>
                      <a:r>
                        <a:rPr lang="en-US" sz="800">
                          <a:solidFill>
                            <a:schemeClr val="tx2"/>
                          </a:solidFill>
                        </a:rPr>
                        <a: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70C0"/>
                    </a:solidFill>
                  </a:tcPr>
                </a:tc>
                <a:extLst>
                  <a:ext uri="{0D108BD9-81ED-4DB2-BD59-A6C34878D82A}">
                    <a16:rowId xmlns:a16="http://schemas.microsoft.com/office/drawing/2014/main" val="2002638653"/>
                  </a:ext>
                </a:extLst>
              </a:tr>
              <a:tr h="183459">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ISG</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300206">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Support for Customer Post-Sales Engineers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533701">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Knowledge Base (KBs) Articles</a:t>
                      </a:r>
                    </a:p>
                    <a:p>
                      <a:pPr marL="0" indent="0">
                        <a:buFont typeface="Arial" panose="020B0604020202020204" pitchFamily="34" charset="0"/>
                        <a:buNone/>
                      </a:pPr>
                      <a:r>
                        <a:rPr lang="en-US" sz="800">
                          <a:solidFill>
                            <a:schemeClr val="bg2"/>
                          </a:solidFill>
                        </a:rPr>
                        <a:t>Service Request (SR’s)</a:t>
                      </a:r>
                    </a:p>
                    <a:p>
                      <a:pPr marL="0" indent="0">
                        <a:buFont typeface="Arial" panose="020B0604020202020204" pitchFamily="34" charset="0"/>
                        <a:buNone/>
                      </a:pPr>
                      <a:r>
                        <a:rPr lang="en-US" sz="800">
                          <a:solidFill>
                            <a:schemeClr val="bg2"/>
                          </a:solidFill>
                        </a:rPr>
                        <a:t>Equipment Logs</a:t>
                      </a:r>
                    </a:p>
                    <a:p>
                      <a:pPr marL="0" indent="0">
                        <a:buFont typeface="Arial" panose="020B0604020202020204" pitchFamily="34" charset="0"/>
                        <a:buNone/>
                      </a:pPr>
                      <a:r>
                        <a:rPr lang="en-US" sz="800">
                          <a:solidFill>
                            <a:schemeClr val="bg2"/>
                          </a:solidFill>
                        </a:rPr>
                        <a:t>Previously Solved Cases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3459">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3459">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Craig Bernero</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7" name="Table 59">
            <a:extLst>
              <a:ext uri="{FF2B5EF4-FFF2-40B4-BE49-F238E27FC236}">
                <a16:creationId xmlns:a16="http://schemas.microsoft.com/office/drawing/2014/main" id="{8DD3D90D-35DA-EECA-592A-B6BE7F7BF56C}"/>
              </a:ext>
            </a:extLst>
          </p:cNvPr>
          <p:cNvGraphicFramePr>
            <a:graphicFrameLocks noGrp="1"/>
          </p:cNvGraphicFramePr>
          <p:nvPr>
            <p:extLst>
              <p:ext uri="{D42A27DB-BD31-4B8C-83A1-F6EECF244321}">
                <p14:modId xmlns:p14="http://schemas.microsoft.com/office/powerpoint/2010/main" val="183963838"/>
              </p:ext>
            </p:extLst>
          </p:nvPr>
        </p:nvGraphicFramePr>
        <p:xfrm>
          <a:off x="133338" y="2043337"/>
          <a:ext cx="2827716" cy="1752600"/>
        </p:xfrm>
        <a:graphic>
          <a:graphicData uri="http://schemas.openxmlformats.org/drawingml/2006/table">
            <a:tbl>
              <a:tblPr firstRow="1" bandRow="1">
                <a:tableStyleId>{5C22544A-7EE6-4342-B048-85BDC9FD1C3A}</a:tableStyleId>
              </a:tblPr>
              <a:tblGrid>
                <a:gridCol w="460607">
                  <a:extLst>
                    <a:ext uri="{9D8B030D-6E8A-4147-A177-3AD203B41FA5}">
                      <a16:colId xmlns:a16="http://schemas.microsoft.com/office/drawing/2014/main" val="4030778106"/>
                    </a:ext>
                  </a:extLst>
                </a:gridCol>
                <a:gridCol w="2367109">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50"/>
                    </a:solidFill>
                  </a:tcPr>
                </a:tc>
                <a:tc>
                  <a:txBody>
                    <a:bodyPr/>
                    <a:lstStyle/>
                    <a:p>
                      <a:r>
                        <a:rPr lang="en-US" sz="800">
                          <a:solidFill>
                            <a:schemeClr val="tx2"/>
                          </a:solidFill>
                        </a:rPr>
                        <a:t>Clara</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50"/>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Presales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1828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Digital Human</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a:solidFill>
                            <a:schemeClr val="bg1"/>
                          </a:solidFill>
                          <a:hlinkClick r:id="rId2"/>
                        </a:rPr>
                        <a:t>URL</a:t>
                      </a:r>
                      <a:endParaRPr lang="en-US" sz="800">
                        <a:solidFill>
                          <a:schemeClr val="bg1"/>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71925296"/>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Mike Shepard</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0" name="Table 59">
            <a:extLst>
              <a:ext uri="{FF2B5EF4-FFF2-40B4-BE49-F238E27FC236}">
                <a16:creationId xmlns:a16="http://schemas.microsoft.com/office/drawing/2014/main" id="{E4439B68-F0FF-E430-5D3E-10996124B0C1}"/>
              </a:ext>
            </a:extLst>
          </p:cNvPr>
          <p:cNvGraphicFramePr>
            <a:graphicFrameLocks noGrp="1"/>
          </p:cNvGraphicFramePr>
          <p:nvPr>
            <p:extLst>
              <p:ext uri="{D42A27DB-BD31-4B8C-83A1-F6EECF244321}">
                <p14:modId xmlns:p14="http://schemas.microsoft.com/office/powerpoint/2010/main" val="549859807"/>
              </p:ext>
            </p:extLst>
          </p:nvPr>
        </p:nvGraphicFramePr>
        <p:xfrm>
          <a:off x="133338" y="3673069"/>
          <a:ext cx="2825751" cy="1459699"/>
        </p:xfrm>
        <a:graphic>
          <a:graphicData uri="http://schemas.openxmlformats.org/drawingml/2006/table">
            <a:tbl>
              <a:tblPr firstRow="1" bandRow="1">
                <a:tableStyleId>{5C22544A-7EE6-4342-B048-85BDC9FD1C3A}</a:tableStyleId>
              </a:tblPr>
              <a:tblGrid>
                <a:gridCol w="611187">
                  <a:extLst>
                    <a:ext uri="{9D8B030D-6E8A-4147-A177-3AD203B41FA5}">
                      <a16:colId xmlns:a16="http://schemas.microsoft.com/office/drawing/2014/main" val="4030778106"/>
                    </a:ext>
                  </a:extLst>
                </a:gridCol>
                <a:gridCol w="2214564">
                  <a:extLst>
                    <a:ext uri="{9D8B030D-6E8A-4147-A177-3AD203B41FA5}">
                      <a16:colId xmlns:a16="http://schemas.microsoft.com/office/drawing/2014/main" val="3840033143"/>
                    </a:ext>
                  </a:extLst>
                </a:gridCol>
              </a:tblGrid>
              <a:tr h="15031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solidFill>
                  </a:tcPr>
                </a:tc>
                <a:tc>
                  <a:txBody>
                    <a:bodyPr/>
                    <a:lstStyle/>
                    <a:p>
                      <a:r>
                        <a:rPr lang="en-US" sz="800">
                          <a:solidFill>
                            <a:schemeClr val="tx2"/>
                          </a:solidFill>
                        </a:rPr>
                        <a:t>Microsoft Copilot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B0F0"/>
                    </a:solidFill>
                  </a:tcPr>
                </a:tc>
                <a:extLst>
                  <a:ext uri="{0D108BD9-81ED-4DB2-BD59-A6C34878D82A}">
                    <a16:rowId xmlns:a16="http://schemas.microsoft.com/office/drawing/2014/main" val="2002638653"/>
                  </a:ext>
                </a:extLst>
              </a:tr>
              <a:tr h="163975">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Dell Digital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232298">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Microsoft Provided LLM</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423603">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Dell M365 Tenant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5031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a:solidFill>
                            <a:schemeClr val="bg1"/>
                          </a:solidFill>
                          <a:hlinkClick r:id="rId3"/>
                        </a:rPr>
                        <a:t>URL</a:t>
                      </a:r>
                      <a:endParaRPr lang="en-US" sz="800">
                        <a:solidFill>
                          <a:schemeClr val="bg1"/>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971925296"/>
                  </a:ext>
                </a:extLst>
              </a:tr>
              <a:tr h="232298">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Jerry Loui</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1" name="Table 59">
            <a:extLst>
              <a:ext uri="{FF2B5EF4-FFF2-40B4-BE49-F238E27FC236}">
                <a16:creationId xmlns:a16="http://schemas.microsoft.com/office/drawing/2014/main" id="{CD563631-63FF-F901-18AB-08DD70F2A025}"/>
              </a:ext>
            </a:extLst>
          </p:cNvPr>
          <p:cNvGraphicFramePr>
            <a:graphicFrameLocks noGrp="1"/>
          </p:cNvGraphicFramePr>
          <p:nvPr/>
        </p:nvGraphicFramePr>
        <p:xfrm>
          <a:off x="6191265" y="674598"/>
          <a:ext cx="2825755" cy="1386840"/>
        </p:xfrm>
        <a:graphic>
          <a:graphicData uri="http://schemas.openxmlformats.org/drawingml/2006/table">
            <a:tbl>
              <a:tblPr firstRow="1" bandRow="1">
                <a:tableStyleId>{5C22544A-7EE6-4342-B048-85BDC9FD1C3A}</a:tableStyleId>
              </a:tblPr>
              <a:tblGrid>
                <a:gridCol w="570860">
                  <a:extLst>
                    <a:ext uri="{9D8B030D-6E8A-4147-A177-3AD203B41FA5}">
                      <a16:colId xmlns:a16="http://schemas.microsoft.com/office/drawing/2014/main" val="4030778106"/>
                    </a:ext>
                  </a:extLst>
                </a:gridCol>
                <a:gridCol w="2254895">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r>
                        <a:rPr lang="en-US" sz="800">
                          <a:solidFill>
                            <a:schemeClr val="tx2"/>
                          </a:solidFill>
                        </a:rPr>
                        <a:t>AI Jedi</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APJ Data Scientists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1828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Presales GenAI Support </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TBD</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Aruna Kolluru</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2" name="Table 59">
            <a:extLst>
              <a:ext uri="{FF2B5EF4-FFF2-40B4-BE49-F238E27FC236}">
                <a16:creationId xmlns:a16="http://schemas.microsoft.com/office/drawing/2014/main" id="{B3DD99E2-466B-6BEC-291A-D130F58F6EA0}"/>
              </a:ext>
            </a:extLst>
          </p:cNvPr>
          <p:cNvGraphicFramePr>
            <a:graphicFrameLocks noGrp="1"/>
          </p:cNvGraphicFramePr>
          <p:nvPr>
            <p:extLst>
              <p:ext uri="{D42A27DB-BD31-4B8C-83A1-F6EECF244321}">
                <p14:modId xmlns:p14="http://schemas.microsoft.com/office/powerpoint/2010/main" val="2790265538"/>
              </p:ext>
            </p:extLst>
          </p:nvPr>
        </p:nvGraphicFramePr>
        <p:xfrm>
          <a:off x="6191265" y="2187950"/>
          <a:ext cx="2825755" cy="1386840"/>
        </p:xfrm>
        <a:graphic>
          <a:graphicData uri="http://schemas.openxmlformats.org/drawingml/2006/table">
            <a:tbl>
              <a:tblPr firstRow="1" bandRow="1">
                <a:tableStyleId>{5C22544A-7EE6-4342-B048-85BDC9FD1C3A}</a:tableStyleId>
              </a:tblPr>
              <a:tblGrid>
                <a:gridCol w="570860">
                  <a:extLst>
                    <a:ext uri="{9D8B030D-6E8A-4147-A177-3AD203B41FA5}">
                      <a16:colId xmlns:a16="http://schemas.microsoft.com/office/drawing/2014/main" val="4030778106"/>
                    </a:ext>
                  </a:extLst>
                </a:gridCol>
                <a:gridCol w="2254895">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lumMod val="75000"/>
                      </a:schemeClr>
                    </a:solidFill>
                  </a:tcPr>
                </a:tc>
                <a:tc>
                  <a:txBody>
                    <a:bodyPr/>
                    <a:lstStyle/>
                    <a:p>
                      <a:r>
                        <a:rPr lang="en-US" sz="800">
                          <a:solidFill>
                            <a:schemeClr val="tx2"/>
                          </a:solidFill>
                        </a:rPr>
                        <a:t>Customer Chatbot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OCTO</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1828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Provide Answers to Customer Presales Questions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Dell Public Information</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Currently Offline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Megan Hyland</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3" name="Table 59">
            <a:extLst>
              <a:ext uri="{FF2B5EF4-FFF2-40B4-BE49-F238E27FC236}">
                <a16:creationId xmlns:a16="http://schemas.microsoft.com/office/drawing/2014/main" id="{19533E64-3808-7EA2-BFCA-89053AE89135}"/>
              </a:ext>
            </a:extLst>
          </p:cNvPr>
          <p:cNvGraphicFramePr>
            <a:graphicFrameLocks noGrp="1"/>
          </p:cNvGraphicFramePr>
          <p:nvPr>
            <p:extLst>
              <p:ext uri="{D42A27DB-BD31-4B8C-83A1-F6EECF244321}">
                <p14:modId xmlns:p14="http://schemas.microsoft.com/office/powerpoint/2010/main" val="526940465"/>
              </p:ext>
            </p:extLst>
          </p:nvPr>
        </p:nvGraphicFramePr>
        <p:xfrm>
          <a:off x="3154356" y="3510331"/>
          <a:ext cx="2862666" cy="1630680"/>
        </p:xfrm>
        <a:graphic>
          <a:graphicData uri="http://schemas.openxmlformats.org/drawingml/2006/table">
            <a:tbl>
              <a:tblPr firstRow="1" bandRow="1">
                <a:tableStyleId>{5C22544A-7EE6-4342-B048-85BDC9FD1C3A}</a:tableStyleId>
              </a:tblPr>
              <a:tblGrid>
                <a:gridCol w="461699">
                  <a:extLst>
                    <a:ext uri="{9D8B030D-6E8A-4147-A177-3AD203B41FA5}">
                      <a16:colId xmlns:a16="http://schemas.microsoft.com/office/drawing/2014/main" val="4030778106"/>
                    </a:ext>
                  </a:extLst>
                </a:gridCol>
                <a:gridCol w="2400967">
                  <a:extLst>
                    <a:ext uri="{9D8B030D-6E8A-4147-A177-3AD203B41FA5}">
                      <a16:colId xmlns:a16="http://schemas.microsoft.com/office/drawing/2014/main" val="3840033143"/>
                    </a:ext>
                  </a:extLst>
                </a:gridCol>
              </a:tblGrid>
              <a:tr h="162245">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schemeClr>
                    </a:solidFill>
                  </a:tcPr>
                </a:tc>
                <a:tc>
                  <a:txBody>
                    <a:bodyPr/>
                    <a:lstStyle/>
                    <a:p>
                      <a:r>
                        <a:rPr lang="en-US" sz="800">
                          <a:solidFill>
                            <a:schemeClr val="tx2"/>
                          </a:solidFill>
                        </a:rPr>
                        <a:t>Microsoft Sales Copilot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002638653"/>
                  </a:ext>
                </a:extLst>
              </a:tr>
              <a:tr h="162245">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Sales / Dell Digital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265492">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M365 Integration to Salesforce.com</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368739">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Dell M365 Tenant</a:t>
                      </a:r>
                    </a:p>
                    <a:p>
                      <a:pPr marL="0" indent="0">
                        <a:buFont typeface="Arial" panose="020B0604020202020204" pitchFamily="34" charset="0"/>
                        <a:buNone/>
                      </a:pPr>
                      <a:r>
                        <a:rPr lang="en-US" sz="800">
                          <a:solidFill>
                            <a:schemeClr val="bg2"/>
                          </a:solidFill>
                        </a:rPr>
                        <a:t>Salesforce.com</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62245">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265492">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Bruce Sanchez</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4" name="Table 59">
            <a:extLst>
              <a:ext uri="{FF2B5EF4-FFF2-40B4-BE49-F238E27FC236}">
                <a16:creationId xmlns:a16="http://schemas.microsoft.com/office/drawing/2014/main" id="{1454DFF5-CFE5-C490-E80C-035AD7DA1984}"/>
              </a:ext>
            </a:extLst>
          </p:cNvPr>
          <p:cNvGraphicFramePr>
            <a:graphicFrameLocks noGrp="1"/>
          </p:cNvGraphicFramePr>
          <p:nvPr>
            <p:extLst>
              <p:ext uri="{D42A27DB-BD31-4B8C-83A1-F6EECF244321}">
                <p14:modId xmlns:p14="http://schemas.microsoft.com/office/powerpoint/2010/main" val="4101149798"/>
              </p:ext>
            </p:extLst>
          </p:nvPr>
        </p:nvGraphicFramePr>
        <p:xfrm>
          <a:off x="3154356" y="1955115"/>
          <a:ext cx="2902943" cy="1630680"/>
        </p:xfrm>
        <a:graphic>
          <a:graphicData uri="http://schemas.openxmlformats.org/drawingml/2006/table">
            <a:tbl>
              <a:tblPr firstRow="1" bandRow="1">
                <a:tableStyleId>{5C22544A-7EE6-4342-B048-85BDC9FD1C3A}</a:tableStyleId>
              </a:tblPr>
              <a:tblGrid>
                <a:gridCol w="461367">
                  <a:extLst>
                    <a:ext uri="{9D8B030D-6E8A-4147-A177-3AD203B41FA5}">
                      <a16:colId xmlns:a16="http://schemas.microsoft.com/office/drawing/2014/main" val="4030778106"/>
                    </a:ext>
                  </a:extLst>
                </a:gridCol>
                <a:gridCol w="2441576">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00000"/>
                    </a:solidFill>
                  </a:tcPr>
                </a:tc>
                <a:tc>
                  <a:txBody>
                    <a:bodyPr/>
                    <a:lstStyle/>
                    <a:p>
                      <a:r>
                        <a:rPr lang="en-US" sz="800">
                          <a:solidFill>
                            <a:schemeClr val="tx2"/>
                          </a:solidFill>
                        </a:rPr>
                        <a:t>Project Jarvis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00000"/>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OCTO</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1828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rgbClr val="C00000"/>
                          </a:solidFill>
                        </a:rPr>
                        <a:t>Centralized Corporate GenAI Pilot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All Dell Internal Data</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Ken Durazzo</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15" name="Table 59">
            <a:extLst>
              <a:ext uri="{FF2B5EF4-FFF2-40B4-BE49-F238E27FC236}">
                <a16:creationId xmlns:a16="http://schemas.microsoft.com/office/drawing/2014/main" id="{3D69B14E-1DF7-7DFE-31F9-EAF9CE65DE2E}"/>
              </a:ext>
            </a:extLst>
          </p:cNvPr>
          <p:cNvGraphicFramePr>
            <a:graphicFrameLocks noGrp="1"/>
          </p:cNvGraphicFramePr>
          <p:nvPr>
            <p:extLst>
              <p:ext uri="{D42A27DB-BD31-4B8C-83A1-F6EECF244321}">
                <p14:modId xmlns:p14="http://schemas.microsoft.com/office/powerpoint/2010/main" val="1710922301"/>
              </p:ext>
            </p:extLst>
          </p:nvPr>
        </p:nvGraphicFramePr>
        <p:xfrm>
          <a:off x="3154356" y="558181"/>
          <a:ext cx="2928296" cy="1386840"/>
        </p:xfrm>
        <a:graphic>
          <a:graphicData uri="http://schemas.openxmlformats.org/drawingml/2006/table">
            <a:tbl>
              <a:tblPr firstRow="1" bandRow="1">
                <a:tableStyleId>{5C22544A-7EE6-4342-B048-85BDC9FD1C3A}</a:tableStyleId>
              </a:tblPr>
              <a:tblGrid>
                <a:gridCol w="570859">
                  <a:extLst>
                    <a:ext uri="{9D8B030D-6E8A-4147-A177-3AD203B41FA5}">
                      <a16:colId xmlns:a16="http://schemas.microsoft.com/office/drawing/2014/main" val="4030778106"/>
                    </a:ext>
                  </a:extLst>
                </a:gridCol>
                <a:gridCol w="2357437">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030A0"/>
                    </a:solidFill>
                  </a:tcPr>
                </a:tc>
                <a:tc>
                  <a:txBody>
                    <a:bodyPr/>
                    <a:lstStyle/>
                    <a:p>
                      <a:r>
                        <a:rPr lang="en-US" sz="800">
                          <a:solidFill>
                            <a:schemeClr val="tx2"/>
                          </a:solidFill>
                        </a:rPr>
                        <a:t>APEX Insights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030A0"/>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Sales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2971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rgbClr val="7030A0"/>
                          </a:solidFill>
                        </a:rPr>
                        <a:t>Sales Call Bot for Assistance with Pre,  </a:t>
                      </a:r>
                      <a:br>
                        <a:rPr lang="en-US" sz="800">
                          <a:solidFill>
                            <a:srgbClr val="7030A0"/>
                          </a:solidFill>
                        </a:rPr>
                      </a:br>
                      <a:r>
                        <a:rPr lang="en-US" sz="800">
                          <a:solidFill>
                            <a:srgbClr val="7030A0"/>
                          </a:solidFill>
                        </a:rPr>
                        <a:t>During, &amp; Post Sales Calls</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Dell Public Information </a:t>
                      </a:r>
                      <a:br>
                        <a:rPr lang="en-US" sz="800">
                          <a:solidFill>
                            <a:schemeClr val="bg2"/>
                          </a:solidFill>
                        </a:rPr>
                      </a:br>
                      <a:r>
                        <a:rPr lang="en-US" sz="800">
                          <a:solidFill>
                            <a:schemeClr val="bg2"/>
                          </a:solidFill>
                        </a:rPr>
                        <a:t>Initial Focus is only APEX Information</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David Schweighofer</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graphicFrame>
        <p:nvGraphicFramePr>
          <p:cNvPr id="2" name="Table 59">
            <a:extLst>
              <a:ext uri="{FF2B5EF4-FFF2-40B4-BE49-F238E27FC236}">
                <a16:creationId xmlns:a16="http://schemas.microsoft.com/office/drawing/2014/main" id="{F9E5100C-764F-3E53-77E9-89A04E3DE4BC}"/>
              </a:ext>
            </a:extLst>
          </p:cNvPr>
          <p:cNvGraphicFramePr>
            <a:graphicFrameLocks noGrp="1"/>
          </p:cNvGraphicFramePr>
          <p:nvPr/>
        </p:nvGraphicFramePr>
        <p:xfrm>
          <a:off x="6191265" y="3700831"/>
          <a:ext cx="2825755" cy="1386840"/>
        </p:xfrm>
        <a:graphic>
          <a:graphicData uri="http://schemas.openxmlformats.org/drawingml/2006/table">
            <a:tbl>
              <a:tblPr firstRow="1" bandRow="1">
                <a:tableStyleId>{5C22544A-7EE6-4342-B048-85BDC9FD1C3A}</a:tableStyleId>
              </a:tblPr>
              <a:tblGrid>
                <a:gridCol w="570860">
                  <a:extLst>
                    <a:ext uri="{9D8B030D-6E8A-4147-A177-3AD203B41FA5}">
                      <a16:colId xmlns:a16="http://schemas.microsoft.com/office/drawing/2014/main" val="4030778106"/>
                    </a:ext>
                  </a:extLst>
                </a:gridCol>
                <a:gridCol w="2254895">
                  <a:extLst>
                    <a:ext uri="{9D8B030D-6E8A-4147-A177-3AD203B41FA5}">
                      <a16:colId xmlns:a16="http://schemas.microsoft.com/office/drawing/2014/main" val="3840033143"/>
                    </a:ext>
                  </a:extLst>
                </a:gridCol>
              </a:tblGrid>
              <a:tr h="182880">
                <a:tc>
                  <a:txBody>
                    <a:bodyPr/>
                    <a:lstStyle/>
                    <a:p>
                      <a:r>
                        <a:rPr lang="en-US" sz="800">
                          <a:solidFill>
                            <a:schemeClr val="tx2"/>
                          </a:solidFill>
                        </a:rPr>
                        <a:t>Name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60000"/>
                        <a:lumOff val="40000"/>
                      </a:schemeClr>
                    </a:solidFill>
                  </a:tcPr>
                </a:tc>
                <a:tc>
                  <a:txBody>
                    <a:bodyPr/>
                    <a:lstStyle/>
                    <a:p>
                      <a:r>
                        <a:rPr lang="en-US" sz="800">
                          <a:solidFill>
                            <a:schemeClr val="tx2"/>
                          </a:solidFill>
                        </a:rPr>
                        <a:t>Sales GPT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002638653"/>
                  </a:ext>
                </a:extLst>
              </a:tr>
              <a:tr h="182880">
                <a:tc>
                  <a:txBody>
                    <a:bodyPr/>
                    <a:lstStyle/>
                    <a:p>
                      <a:r>
                        <a:rPr lang="en-US" sz="800">
                          <a:solidFill>
                            <a:schemeClr val="bg2"/>
                          </a:solidFill>
                        </a:rPr>
                        <a:t>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Performance Analytics Group</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054441"/>
                  </a:ext>
                </a:extLst>
              </a:tr>
              <a:tr h="182880">
                <a:tc>
                  <a:txBody>
                    <a:bodyPr/>
                    <a:lstStyle/>
                    <a:p>
                      <a:r>
                        <a:rPr lang="en-US" sz="800">
                          <a:solidFill>
                            <a:schemeClr val="bg2"/>
                          </a:solidFill>
                        </a:rPr>
                        <a:t>Use Case</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800">
                          <a:solidFill>
                            <a:schemeClr val="bg2"/>
                          </a:solidFill>
                        </a:rPr>
                        <a:t>Sales &amp; Customer Information </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9108368"/>
                  </a:ext>
                </a:extLst>
              </a:tr>
              <a:tr h="297180">
                <a:tc>
                  <a:txBody>
                    <a:bodyPr/>
                    <a:lstStyle/>
                    <a:p>
                      <a:r>
                        <a:rPr lang="en-US" sz="800">
                          <a:solidFill>
                            <a:schemeClr val="bg2"/>
                          </a:solidFill>
                        </a:rPr>
                        <a:t>Source</a:t>
                      </a:r>
                    </a:p>
                    <a:p>
                      <a:r>
                        <a:rPr lang="en-US" sz="800">
                          <a:solidFill>
                            <a:schemeClr val="bg2"/>
                          </a:solidFill>
                        </a:rPr>
                        <a:t>Material</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rPr>
                        <a:t>SFDC</a:t>
                      </a:r>
                    </a:p>
                    <a:p>
                      <a:pPr marL="0" indent="0">
                        <a:buFont typeface="Arial" panose="020B0604020202020204" pitchFamily="34" charset="0"/>
                        <a:buNone/>
                      </a:pPr>
                      <a:r>
                        <a:rPr lang="en-US" sz="800">
                          <a:solidFill>
                            <a:schemeClr val="bg2"/>
                          </a:solidFill>
                        </a:rPr>
                        <a:t>Web Crawling</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68186621"/>
                  </a:ext>
                </a:extLst>
              </a:tr>
              <a:tr h="182880">
                <a:tc>
                  <a:txBody>
                    <a:bodyPr/>
                    <a:lstStyle/>
                    <a:p>
                      <a:r>
                        <a:rPr lang="en-US" sz="800">
                          <a:solidFill>
                            <a:schemeClr val="bg2"/>
                          </a:solidFill>
                        </a:rPr>
                        <a:t>Link</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indent="0">
                        <a:buFont typeface="Arial" panose="020B0604020202020204" pitchFamily="34" charset="0"/>
                        <a:buNone/>
                      </a:pPr>
                      <a:r>
                        <a:rPr lang="en-US" sz="800">
                          <a:solidFill>
                            <a:schemeClr val="bg2"/>
                          </a:solidFill>
                          <a:hlinkClick r:id="rId4"/>
                        </a:rPr>
                        <a:t>URL</a:t>
                      </a:r>
                      <a:endParaRPr lang="en-US" sz="800">
                        <a:solidFill>
                          <a:schemeClr val="bg2"/>
                        </a:solidFill>
                      </a:endParaRP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781066010"/>
                  </a:ext>
                </a:extLst>
              </a:tr>
              <a:tr h="182880">
                <a:tc>
                  <a:txBody>
                    <a:bodyPr/>
                    <a:lstStyle/>
                    <a:p>
                      <a:r>
                        <a:rPr lang="en-US" sz="800">
                          <a:solidFill>
                            <a:schemeClr val="bg2"/>
                          </a:solidFill>
                        </a:rPr>
                        <a:t>Contact</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l" defTabSz="914386" rtl="0" eaLnBrk="1" fontAlgn="auto" latinLnBrk="0" hangingPunct="1">
                        <a:lnSpc>
                          <a:spcPct val="100000"/>
                        </a:lnSpc>
                        <a:spcBef>
                          <a:spcPts val="0"/>
                        </a:spcBef>
                        <a:spcAft>
                          <a:spcPts val="0"/>
                        </a:spcAft>
                        <a:buClrTx/>
                        <a:buSzTx/>
                        <a:buFontTx/>
                        <a:buNone/>
                        <a:tabLst/>
                        <a:defRPr/>
                      </a:pPr>
                      <a:r>
                        <a:rPr lang="en-US" sz="800">
                          <a:solidFill>
                            <a:schemeClr val="bg2"/>
                          </a:solidFill>
                        </a:rPr>
                        <a:t>Anna Popova</a:t>
                      </a:r>
                    </a:p>
                  </a:txBody>
                  <a:tcPr marL="68580" marR="68580" marT="34290" marB="3429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753110245"/>
                  </a:ext>
                </a:extLst>
              </a:tr>
            </a:tbl>
          </a:graphicData>
        </a:graphic>
      </p:graphicFrame>
      <p:sp>
        <p:nvSpPr>
          <p:cNvPr id="3" name="Title 3">
            <a:extLst>
              <a:ext uri="{FF2B5EF4-FFF2-40B4-BE49-F238E27FC236}">
                <a16:creationId xmlns:a16="http://schemas.microsoft.com/office/drawing/2014/main" id="{02F6B34C-AA4C-3F74-2146-640A9647CEBC}"/>
              </a:ext>
            </a:extLst>
          </p:cNvPr>
          <p:cNvSpPr txBox="1">
            <a:spLocks/>
          </p:cNvSpPr>
          <p:nvPr/>
        </p:nvSpPr>
        <p:spPr>
          <a:xfrm>
            <a:off x="285750" y="6344"/>
            <a:ext cx="8572500" cy="553998"/>
          </a:xfrm>
          <a:prstGeom prst="rect">
            <a:avLst/>
          </a:prstGeom>
        </p:spPr>
        <p:txBody>
          <a:bodyPr wrap="square" lIns="0" tIns="0" rIns="0" bIns="0">
            <a:spAutoFit/>
          </a:bodyPr>
          <a:lstStyle>
            <a:lvl1pPr algn="l" defTabSz="914386"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r>
              <a:rPr lang="en-US" sz="2800">
                <a:solidFill>
                  <a:schemeClr val="tx2"/>
                </a:solidFill>
              </a:rPr>
              <a:t>Known GenAI Efforts</a:t>
            </a:r>
            <a:br>
              <a:rPr lang="en-US" sz="2800"/>
            </a:br>
            <a:r>
              <a:rPr lang="en-US" sz="1200">
                <a:solidFill>
                  <a:schemeClr val="bg1">
                    <a:lumMod val="20000"/>
                    <a:lumOff val="80000"/>
                  </a:schemeClr>
                </a:solidFill>
              </a:rPr>
              <a:t>Across Dell BUs</a:t>
            </a:r>
          </a:p>
        </p:txBody>
      </p:sp>
    </p:spTree>
    <p:extLst>
      <p:ext uri="{BB962C8B-B14F-4D97-AF65-F5344CB8AC3E}">
        <p14:creationId xmlns:p14="http://schemas.microsoft.com/office/powerpoint/2010/main" val="1072184744"/>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F77C908-AF77-92E1-9849-45ACA98FA94A}"/>
              </a:ext>
            </a:extLst>
          </p:cNvPr>
          <p:cNvSpPr/>
          <p:nvPr/>
        </p:nvSpPr>
        <p:spPr>
          <a:xfrm>
            <a:off x="2584939" y="0"/>
            <a:ext cx="6559061" cy="514350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grpSp>
        <p:nvGrpSpPr>
          <p:cNvPr id="26" name="Group 25">
            <a:extLst>
              <a:ext uri="{FF2B5EF4-FFF2-40B4-BE49-F238E27FC236}">
                <a16:creationId xmlns:a16="http://schemas.microsoft.com/office/drawing/2014/main" id="{8DCDCB80-8257-5A4D-DB27-AD302F2CF6F0}"/>
              </a:ext>
            </a:extLst>
          </p:cNvPr>
          <p:cNvGrpSpPr/>
          <p:nvPr/>
        </p:nvGrpSpPr>
        <p:grpSpPr>
          <a:xfrm>
            <a:off x="516032" y="870165"/>
            <a:ext cx="8592034" cy="613369"/>
            <a:chOff x="688042" y="1160219"/>
            <a:chExt cx="11456045" cy="817825"/>
          </a:xfrm>
        </p:grpSpPr>
        <p:sp>
          <p:nvSpPr>
            <p:cNvPr id="38" name="Subtitle 5">
              <a:extLst>
                <a:ext uri="{FF2B5EF4-FFF2-40B4-BE49-F238E27FC236}">
                  <a16:creationId xmlns:a16="http://schemas.microsoft.com/office/drawing/2014/main" id="{E7C7FB72-CF3C-E2AD-78B5-F0B2E1436B83}"/>
                </a:ext>
              </a:extLst>
            </p:cNvPr>
            <p:cNvSpPr txBox="1">
              <a:spLocks/>
            </p:cNvSpPr>
            <p:nvPr/>
          </p:nvSpPr>
          <p:spPr>
            <a:xfrm>
              <a:off x="688042" y="1252822"/>
              <a:ext cx="1836256" cy="632618"/>
            </a:xfrm>
            <a:prstGeom prst="rect">
              <a:avLst/>
            </a:prstGeom>
          </p:spPr>
          <p:txBody>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None/>
              </a:pPr>
              <a:r>
                <a:rPr lang="en-US" sz="1800">
                  <a:solidFill>
                    <a:srgbClr val="FFFFFF"/>
                  </a:solidFill>
                  <a:latin typeface="Arial" panose="020B0604020202020204" pitchFamily="34" charset="0"/>
                </a:rPr>
                <a:t>Desired Outcome</a:t>
              </a:r>
            </a:p>
          </p:txBody>
        </p:sp>
        <p:sp>
          <p:nvSpPr>
            <p:cNvPr id="43" name="Content Placeholder 4">
              <a:extLst>
                <a:ext uri="{FF2B5EF4-FFF2-40B4-BE49-F238E27FC236}">
                  <a16:creationId xmlns:a16="http://schemas.microsoft.com/office/drawing/2014/main" id="{E3D19370-CC44-9A4C-C432-79212781A93D}"/>
                </a:ext>
              </a:extLst>
            </p:cNvPr>
            <p:cNvSpPr txBox="1">
              <a:spLocks/>
            </p:cNvSpPr>
            <p:nvPr/>
          </p:nvSpPr>
          <p:spPr>
            <a:xfrm>
              <a:off x="3596930" y="1160219"/>
              <a:ext cx="8547157" cy="817825"/>
            </a:xfrm>
            <a:prstGeom prst="rect">
              <a:avLst/>
            </a:prstGeom>
          </p:spPr>
          <p:txBody>
            <a:bodyPr anchor="t"/>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None/>
              </a:pPr>
              <a:r>
                <a:rPr lang="en-US" sz="1080">
                  <a:solidFill>
                    <a:srgbClr val="000000"/>
                  </a:solidFill>
                  <a:latin typeface="Arial" panose="020B0604020202020204" pitchFamily="34" charset="0"/>
                </a:rPr>
                <a:t>A significant amount of Dell Presales effort is spent on researching available solution offerings to understand their capabilities and needed configurations to meet customer requirements</a:t>
              </a:r>
            </a:p>
            <a:p>
              <a:pPr marL="0" indent="0" algn="ctr" defTabSz="548632">
                <a:spcBef>
                  <a:spcPts val="720"/>
                </a:spcBef>
                <a:buNone/>
              </a:pPr>
              <a:r>
                <a:rPr lang="en-US" sz="1050" b="1">
                  <a:solidFill>
                    <a:srgbClr val="0076CE"/>
                  </a:solidFill>
                  <a:latin typeface="Arial" panose="020B0604020202020204" pitchFamily="34" charset="0"/>
                  <a:sym typeface="Wingdings" panose="05000000000000000000" pitchFamily="2" charset="2"/>
                </a:rPr>
                <a:t>Reduce time for research      Better customer experience      Decrease time to revenue</a:t>
              </a:r>
              <a:endParaRPr lang="en-US" sz="1050" b="1">
                <a:solidFill>
                  <a:srgbClr val="0076CE"/>
                </a:solidFill>
                <a:latin typeface="Arial" panose="020B0604020202020204"/>
                <a:sym typeface="Wingdings" panose="05000000000000000000" pitchFamily="2" charset="2"/>
              </a:endParaRPr>
            </a:p>
          </p:txBody>
        </p:sp>
      </p:grpSp>
      <p:sp>
        <p:nvSpPr>
          <p:cNvPr id="51" name="Title 3">
            <a:extLst>
              <a:ext uri="{FF2B5EF4-FFF2-40B4-BE49-F238E27FC236}">
                <a16:creationId xmlns:a16="http://schemas.microsoft.com/office/drawing/2014/main" id="{2970166F-3E10-E67B-50BD-E4E2047A2EAD}"/>
              </a:ext>
            </a:extLst>
          </p:cNvPr>
          <p:cNvSpPr txBox="1">
            <a:spLocks/>
          </p:cNvSpPr>
          <p:nvPr/>
        </p:nvSpPr>
        <p:spPr>
          <a:xfrm>
            <a:off x="1893224" y="99536"/>
            <a:ext cx="7250777" cy="553950"/>
          </a:xfrm>
          <a:prstGeom prst="rect">
            <a:avLst/>
          </a:prstGeom>
        </p:spPr>
        <p:txBody>
          <a:bodyPr/>
          <a:lstStyle>
            <a:lvl1pPr algn="l" defTabSz="914386"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790"/>
            <a:r>
              <a:rPr lang="en-US" sz="2700" b="1">
                <a:solidFill>
                  <a:srgbClr val="000000"/>
                </a:solidFill>
                <a:latin typeface="Arial" panose="020B0604020202020204"/>
              </a:rPr>
              <a:t>Project JARVIS</a:t>
            </a:r>
            <a:br>
              <a:rPr lang="en-US" sz="2700" b="1">
                <a:solidFill>
                  <a:srgbClr val="000000"/>
                </a:solidFill>
                <a:latin typeface="Arial" panose="020B0604020202020204"/>
              </a:rPr>
            </a:br>
            <a:r>
              <a:rPr lang="en-US" sz="1500" b="1">
                <a:solidFill>
                  <a:srgbClr val="444444"/>
                </a:solidFill>
                <a:latin typeface="Arial" panose="020B0604020202020204"/>
              </a:rPr>
              <a:t>Presales Use Cases</a:t>
            </a:r>
          </a:p>
        </p:txBody>
      </p:sp>
      <p:pic>
        <p:nvPicPr>
          <p:cNvPr id="42" name="Picture 41">
            <a:extLst>
              <a:ext uri="{FF2B5EF4-FFF2-40B4-BE49-F238E27FC236}">
                <a16:creationId xmlns:a16="http://schemas.microsoft.com/office/drawing/2014/main" id="{A64AA51E-C198-275F-C211-43322234EF2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44745" y="4955618"/>
            <a:ext cx="1078992" cy="140268"/>
          </a:xfrm>
          <a:prstGeom prst="rect">
            <a:avLst/>
          </a:prstGeom>
        </p:spPr>
      </p:pic>
      <p:grpSp>
        <p:nvGrpSpPr>
          <p:cNvPr id="27" name="Group 26">
            <a:extLst>
              <a:ext uri="{FF2B5EF4-FFF2-40B4-BE49-F238E27FC236}">
                <a16:creationId xmlns:a16="http://schemas.microsoft.com/office/drawing/2014/main" id="{9A67B6DB-6306-1EC5-AD2E-7A98A8977ECA}"/>
              </a:ext>
            </a:extLst>
          </p:cNvPr>
          <p:cNvGrpSpPr/>
          <p:nvPr/>
        </p:nvGrpSpPr>
        <p:grpSpPr>
          <a:xfrm>
            <a:off x="516031" y="2043631"/>
            <a:ext cx="8419553" cy="290471"/>
            <a:chOff x="688042" y="2724841"/>
            <a:chExt cx="11226070" cy="387294"/>
          </a:xfrm>
        </p:grpSpPr>
        <p:sp>
          <p:nvSpPr>
            <p:cNvPr id="64" name="Content Placeholder 4">
              <a:extLst>
                <a:ext uri="{FF2B5EF4-FFF2-40B4-BE49-F238E27FC236}">
                  <a16:creationId xmlns:a16="http://schemas.microsoft.com/office/drawing/2014/main" id="{E653F881-D8FB-A650-02FC-EA48EFC1DD74}"/>
                </a:ext>
              </a:extLst>
            </p:cNvPr>
            <p:cNvSpPr txBox="1">
              <a:spLocks/>
            </p:cNvSpPr>
            <p:nvPr/>
          </p:nvSpPr>
          <p:spPr>
            <a:xfrm>
              <a:off x="3570212" y="2794276"/>
              <a:ext cx="8343900" cy="248425"/>
            </a:xfrm>
            <a:prstGeom prst="rect">
              <a:avLst/>
            </a:prstGeom>
          </p:spPr>
          <p:txBody>
            <a:bodyPr anchor="t"/>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40">
                <a:spcBef>
                  <a:spcPts val="750"/>
                </a:spcBef>
                <a:spcAft>
                  <a:spcPts val="450"/>
                </a:spcAft>
                <a:buNone/>
              </a:pPr>
              <a:r>
                <a:rPr lang="en-US" sz="1080">
                  <a:solidFill>
                    <a:srgbClr val="000000"/>
                  </a:solidFill>
                  <a:latin typeface="Arial" panose="020B0604020202020204"/>
                  <a:sym typeface="Wingdings" panose="05000000000000000000" pitchFamily="2" charset="2"/>
                </a:rPr>
                <a:t>Align GenAI capabilities with Presales DADD Framework</a:t>
              </a:r>
              <a:endParaRPr lang="en-US" sz="825">
                <a:solidFill>
                  <a:srgbClr val="000000"/>
                </a:solidFill>
                <a:latin typeface="Arial" panose="020B0604020202020204"/>
              </a:endParaRPr>
            </a:p>
          </p:txBody>
        </p:sp>
        <p:sp>
          <p:nvSpPr>
            <p:cNvPr id="16" name="Subtitle 5">
              <a:extLst>
                <a:ext uri="{FF2B5EF4-FFF2-40B4-BE49-F238E27FC236}">
                  <a16:creationId xmlns:a16="http://schemas.microsoft.com/office/drawing/2014/main" id="{01B88CD2-E1BB-BFD0-E47E-14E8FD02A33D}"/>
                </a:ext>
              </a:extLst>
            </p:cNvPr>
            <p:cNvSpPr txBox="1">
              <a:spLocks/>
            </p:cNvSpPr>
            <p:nvPr/>
          </p:nvSpPr>
          <p:spPr>
            <a:xfrm>
              <a:off x="688042" y="2724841"/>
              <a:ext cx="1836256" cy="387294"/>
            </a:xfrm>
            <a:prstGeom prst="rect">
              <a:avLst/>
            </a:prstGeom>
          </p:spPr>
          <p:txBody>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None/>
              </a:pPr>
              <a:r>
                <a:rPr lang="en-US" sz="1800">
                  <a:solidFill>
                    <a:srgbClr val="FFFFFF"/>
                  </a:solidFill>
                  <a:latin typeface="Arial" panose="020B0604020202020204" pitchFamily="34" charset="0"/>
                </a:rPr>
                <a:t>Strategy</a:t>
              </a:r>
            </a:p>
          </p:txBody>
        </p:sp>
      </p:grpSp>
      <p:grpSp>
        <p:nvGrpSpPr>
          <p:cNvPr id="5" name="Group 4">
            <a:extLst>
              <a:ext uri="{FF2B5EF4-FFF2-40B4-BE49-F238E27FC236}">
                <a16:creationId xmlns:a16="http://schemas.microsoft.com/office/drawing/2014/main" id="{63519017-3E90-BDE7-3E32-A07B782B6DFC}"/>
              </a:ext>
            </a:extLst>
          </p:cNvPr>
          <p:cNvGrpSpPr/>
          <p:nvPr/>
        </p:nvGrpSpPr>
        <p:grpSpPr>
          <a:xfrm>
            <a:off x="516031" y="2853289"/>
            <a:ext cx="8327339" cy="473789"/>
            <a:chOff x="688042" y="3804386"/>
            <a:chExt cx="11103118" cy="631718"/>
          </a:xfrm>
        </p:grpSpPr>
        <p:sp>
          <p:nvSpPr>
            <p:cNvPr id="45" name="Content Placeholder 4">
              <a:extLst>
                <a:ext uri="{FF2B5EF4-FFF2-40B4-BE49-F238E27FC236}">
                  <a16:creationId xmlns:a16="http://schemas.microsoft.com/office/drawing/2014/main" id="{CE971C05-95AB-12F4-2256-ACA925BD1889}"/>
                </a:ext>
              </a:extLst>
            </p:cNvPr>
            <p:cNvSpPr txBox="1">
              <a:spLocks/>
            </p:cNvSpPr>
            <p:nvPr/>
          </p:nvSpPr>
          <p:spPr>
            <a:xfrm>
              <a:off x="3570212" y="3804386"/>
              <a:ext cx="8220948" cy="631718"/>
            </a:xfrm>
            <a:prstGeom prst="rect">
              <a:avLst/>
            </a:prstGeom>
          </p:spPr>
          <p:txBody>
            <a:bodyPr anchor="t"/>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Clr>
                  <a:srgbClr val="808080"/>
                </a:buClr>
                <a:buNone/>
                <a:defRPr/>
              </a:pPr>
              <a:r>
                <a:rPr lang="en-US" sz="1080">
                  <a:solidFill>
                    <a:srgbClr val="000000"/>
                  </a:solidFill>
                  <a:latin typeface="Arial" panose="020B0604020202020204" pitchFamily="34" charset="0"/>
                  <a:sym typeface="Wingdings" panose="05000000000000000000" pitchFamily="2" charset="2"/>
                </a:rPr>
                <a:t>Build a GenAI enabled tool that will facilitate discussion-based content discovery for the Presales community. Begin with a pilot environment and then move to a production environment to serve the global community. </a:t>
              </a:r>
            </a:p>
          </p:txBody>
        </p:sp>
        <p:sp>
          <p:nvSpPr>
            <p:cNvPr id="17" name="Subtitle 5">
              <a:extLst>
                <a:ext uri="{FF2B5EF4-FFF2-40B4-BE49-F238E27FC236}">
                  <a16:creationId xmlns:a16="http://schemas.microsoft.com/office/drawing/2014/main" id="{530CBF1C-628A-C948-F392-9A9EA7022151}"/>
                </a:ext>
              </a:extLst>
            </p:cNvPr>
            <p:cNvSpPr txBox="1">
              <a:spLocks/>
            </p:cNvSpPr>
            <p:nvPr/>
          </p:nvSpPr>
          <p:spPr>
            <a:xfrm>
              <a:off x="688042" y="3885258"/>
              <a:ext cx="1836256" cy="387294"/>
            </a:xfrm>
            <a:prstGeom prst="rect">
              <a:avLst/>
            </a:prstGeom>
          </p:spPr>
          <p:txBody>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None/>
              </a:pPr>
              <a:r>
                <a:rPr lang="en-US" sz="1800">
                  <a:solidFill>
                    <a:srgbClr val="FFFFFF"/>
                  </a:solidFill>
                  <a:latin typeface="Arial" panose="020B0604020202020204" pitchFamily="34" charset="0"/>
                </a:rPr>
                <a:t>Approach</a:t>
              </a:r>
            </a:p>
          </p:txBody>
        </p:sp>
      </p:grpSp>
      <p:sp>
        <p:nvSpPr>
          <p:cNvPr id="20" name="Subtitle 5">
            <a:extLst>
              <a:ext uri="{FF2B5EF4-FFF2-40B4-BE49-F238E27FC236}">
                <a16:creationId xmlns:a16="http://schemas.microsoft.com/office/drawing/2014/main" id="{A1A1DBF1-7275-1B90-C7BB-D4954333AF64}"/>
              </a:ext>
            </a:extLst>
          </p:cNvPr>
          <p:cNvSpPr txBox="1">
            <a:spLocks/>
          </p:cNvSpPr>
          <p:nvPr/>
        </p:nvSpPr>
        <p:spPr>
          <a:xfrm>
            <a:off x="516032" y="4142681"/>
            <a:ext cx="1377192" cy="375183"/>
          </a:xfrm>
          <a:prstGeom prst="rect">
            <a:avLst/>
          </a:prstGeom>
        </p:spPr>
        <p:txBody>
          <a:bodyPr/>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None/>
            </a:pPr>
            <a:r>
              <a:rPr lang="en-US" sz="1800">
                <a:solidFill>
                  <a:srgbClr val="FFFFFF"/>
                </a:solidFill>
                <a:latin typeface="Arial" panose="020B0604020202020204" pitchFamily="34" charset="0"/>
              </a:rPr>
              <a:t>Scope</a:t>
            </a:r>
          </a:p>
        </p:txBody>
      </p:sp>
      <p:sp>
        <p:nvSpPr>
          <p:cNvPr id="3" name="Content Placeholder 4">
            <a:extLst>
              <a:ext uri="{FF2B5EF4-FFF2-40B4-BE49-F238E27FC236}">
                <a16:creationId xmlns:a16="http://schemas.microsoft.com/office/drawing/2014/main" id="{3E82606C-FD9E-C087-A5DA-40B6814B4AEF}"/>
              </a:ext>
            </a:extLst>
          </p:cNvPr>
          <p:cNvSpPr txBox="1">
            <a:spLocks/>
          </p:cNvSpPr>
          <p:nvPr/>
        </p:nvSpPr>
        <p:spPr>
          <a:xfrm>
            <a:off x="2677659" y="4165202"/>
            <a:ext cx="6165711" cy="330141"/>
          </a:xfrm>
          <a:prstGeom prst="rect">
            <a:avLst/>
          </a:prstGeom>
        </p:spPr>
        <p:txBody>
          <a:bodyPr anchor="t"/>
          <a:lstStyle>
            <a:lvl1pPr marL="228597" indent="-228597" algn="l" defTabSz="91438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0" indent="-228597" algn="l" defTabSz="91438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2" indent="-228597" algn="l" defTabSz="91438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76"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70"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6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55"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49"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42" indent="-228597" algn="l" defTabSz="91438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48632">
              <a:spcBef>
                <a:spcPts val="720"/>
              </a:spcBef>
              <a:buClr>
                <a:srgbClr val="808080"/>
              </a:buClr>
              <a:buNone/>
              <a:defRPr/>
            </a:pPr>
            <a:r>
              <a:rPr lang="en-US" sz="1080">
                <a:solidFill>
                  <a:srgbClr val="000000"/>
                </a:solidFill>
                <a:latin typeface="Arial" panose="020B0604020202020204" pitchFamily="34" charset="0"/>
                <a:sym typeface="Wingdings" panose="05000000000000000000" pitchFamily="2" charset="2"/>
              </a:rPr>
              <a:t>Due to limited OCTO lab resources, the pilot will be broken up into multiple phases and will focus each phase on specific DADD use cases</a:t>
            </a:r>
          </a:p>
        </p:txBody>
      </p:sp>
    </p:spTree>
    <p:extLst>
      <p:ext uri="{BB962C8B-B14F-4D97-AF65-F5344CB8AC3E}">
        <p14:creationId xmlns:p14="http://schemas.microsoft.com/office/powerpoint/2010/main" val="1606457398"/>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59451A-8BE6-9481-DDB8-141F726EF2B4}"/>
              </a:ext>
            </a:extLst>
          </p:cNvPr>
          <p:cNvSpPr/>
          <p:nvPr/>
        </p:nvSpPr>
        <p:spPr>
          <a:xfrm>
            <a:off x="328562" y="4642084"/>
            <a:ext cx="8494113" cy="251839"/>
          </a:xfrm>
          <a:prstGeom prst="rect">
            <a:avLst/>
          </a:prstGeom>
          <a:solidFill>
            <a:srgbClr val="EEEEEE"/>
          </a:solidFill>
          <a:ln w="44450">
            <a:solidFill>
              <a:schemeClr val="tx1">
                <a:lumMod val="60000"/>
                <a:lumOff val="40000"/>
              </a:schemeClr>
            </a:solidFill>
          </a:ln>
          <a:effectLst>
            <a:outerShdw blurRad="63500" sx="102000" sy="102000" algn="ctr" rotWithShape="0">
              <a:prstClr val="black">
                <a:alpha val="40000"/>
              </a:prstClr>
            </a:outerShdw>
          </a:effectLst>
        </p:spPr>
        <p:txBody>
          <a:bodyPr wrap="square" lIns="68580" tIns="137160" rIns="68580" bIns="34290" rtlCol="0" anchor="t">
            <a:normAutofit fontScale="92500" lnSpcReduction="20000"/>
          </a:bodyPr>
          <a:lstStyle/>
          <a:p>
            <a:pPr>
              <a:spcBef>
                <a:spcPts val="450"/>
              </a:spcBef>
            </a:pPr>
            <a:endParaRPr lang="en-US" sz="675">
              <a:solidFill>
                <a:srgbClr val="C00000"/>
              </a:solidFill>
              <a:latin typeface="Arial" panose="020B0604020202020204"/>
              <a:cs typeface="Arial"/>
            </a:endParaRPr>
          </a:p>
        </p:txBody>
      </p:sp>
      <p:grpSp>
        <p:nvGrpSpPr>
          <p:cNvPr id="6" name="Group 5">
            <a:extLst>
              <a:ext uri="{FF2B5EF4-FFF2-40B4-BE49-F238E27FC236}">
                <a16:creationId xmlns:a16="http://schemas.microsoft.com/office/drawing/2014/main" id="{6174CF3F-A254-1C99-6385-C55FA8A96634}"/>
              </a:ext>
            </a:extLst>
          </p:cNvPr>
          <p:cNvGrpSpPr/>
          <p:nvPr/>
        </p:nvGrpSpPr>
        <p:grpSpPr>
          <a:xfrm>
            <a:off x="471172" y="681385"/>
            <a:ext cx="1570883" cy="1060646"/>
            <a:chOff x="125547" y="1072047"/>
            <a:chExt cx="2094511" cy="1414194"/>
          </a:xfrm>
        </p:grpSpPr>
        <p:sp>
          <p:nvSpPr>
            <p:cNvPr id="47" name="Arc 46">
              <a:extLst>
                <a:ext uri="{FF2B5EF4-FFF2-40B4-BE49-F238E27FC236}">
                  <a16:creationId xmlns:a16="http://schemas.microsoft.com/office/drawing/2014/main" id="{881E51AC-B74F-FC01-69C3-DEDA7D0A492E}"/>
                </a:ext>
              </a:extLst>
            </p:cNvPr>
            <p:cNvSpPr/>
            <p:nvPr/>
          </p:nvSpPr>
          <p:spPr>
            <a:xfrm rot="20546725">
              <a:off x="1132581" y="1378037"/>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48" name="Rectangle: Rounded Corners 47">
              <a:extLst>
                <a:ext uri="{FF2B5EF4-FFF2-40B4-BE49-F238E27FC236}">
                  <a16:creationId xmlns:a16="http://schemas.microsoft.com/office/drawing/2014/main" id="{C11F75FA-E10B-7F31-744B-5C5D5915FDA5}"/>
                </a:ext>
              </a:extLst>
            </p:cNvPr>
            <p:cNvSpPr/>
            <p:nvPr/>
          </p:nvSpPr>
          <p:spPr>
            <a:xfrm>
              <a:off x="805998" y="1072047"/>
              <a:ext cx="731520" cy="365760"/>
            </a:xfrm>
            <a:prstGeom prst="roundRect">
              <a:avLst/>
            </a:prstGeom>
            <a:solidFill>
              <a:srgbClr val="0076CE"/>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Listen</a:t>
              </a:r>
              <a:endParaRPr lang="en-US" sz="750">
                <a:solidFill>
                  <a:srgbClr val="FFFFFF"/>
                </a:solidFill>
                <a:latin typeface="Arial" panose="020B0604020202020204"/>
              </a:endParaRPr>
            </a:p>
          </p:txBody>
        </p:sp>
        <p:sp>
          <p:nvSpPr>
            <p:cNvPr id="49" name="Rectangle: Rounded Corners 48">
              <a:extLst>
                <a:ext uri="{FF2B5EF4-FFF2-40B4-BE49-F238E27FC236}">
                  <a16:creationId xmlns:a16="http://schemas.microsoft.com/office/drawing/2014/main" id="{E00B3964-2A57-19F8-455B-F3E09B82F359}"/>
                </a:ext>
              </a:extLst>
            </p:cNvPr>
            <p:cNvSpPr/>
            <p:nvPr/>
          </p:nvSpPr>
          <p:spPr>
            <a:xfrm>
              <a:off x="1488538" y="1910729"/>
              <a:ext cx="731520" cy="365760"/>
            </a:xfrm>
            <a:prstGeom prst="roundRect">
              <a:avLst/>
            </a:prstGeom>
            <a:solidFill>
              <a:srgbClr val="0076CE"/>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Document</a:t>
              </a:r>
              <a:endParaRPr lang="en-US" sz="825">
                <a:solidFill>
                  <a:srgbClr val="FFFFFF"/>
                </a:solidFill>
                <a:latin typeface="Arial" panose="020B0604020202020204"/>
              </a:endParaRPr>
            </a:p>
          </p:txBody>
        </p:sp>
        <p:sp>
          <p:nvSpPr>
            <p:cNvPr id="50" name="Rectangle: Rounded Corners 49">
              <a:extLst>
                <a:ext uri="{FF2B5EF4-FFF2-40B4-BE49-F238E27FC236}">
                  <a16:creationId xmlns:a16="http://schemas.microsoft.com/office/drawing/2014/main" id="{C5F56655-F0C8-DA09-0FBB-6272EEBD4534}"/>
                </a:ext>
              </a:extLst>
            </p:cNvPr>
            <p:cNvSpPr/>
            <p:nvPr/>
          </p:nvSpPr>
          <p:spPr>
            <a:xfrm>
              <a:off x="125547" y="1910729"/>
              <a:ext cx="731520" cy="365760"/>
            </a:xfrm>
            <a:prstGeom prst="roundRect">
              <a:avLst/>
            </a:prstGeom>
            <a:solidFill>
              <a:srgbClr val="0076CE"/>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Question</a:t>
              </a:r>
              <a:endParaRPr lang="en-US" sz="825">
                <a:solidFill>
                  <a:srgbClr val="FFFFFF"/>
                </a:solidFill>
                <a:latin typeface="Arial" panose="020B0604020202020204"/>
              </a:endParaRPr>
            </a:p>
          </p:txBody>
        </p:sp>
        <p:sp>
          <p:nvSpPr>
            <p:cNvPr id="51" name="Arc 50">
              <a:extLst>
                <a:ext uri="{FF2B5EF4-FFF2-40B4-BE49-F238E27FC236}">
                  <a16:creationId xmlns:a16="http://schemas.microsoft.com/office/drawing/2014/main" id="{34BA38D9-B9BC-591A-AA96-913DFCF81DEF}"/>
                </a:ext>
              </a:extLst>
            </p:cNvPr>
            <p:cNvSpPr/>
            <p:nvPr/>
          </p:nvSpPr>
          <p:spPr>
            <a:xfrm rot="6411393">
              <a:off x="743997" y="1401930"/>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52" name="Arc 51">
              <a:extLst>
                <a:ext uri="{FF2B5EF4-FFF2-40B4-BE49-F238E27FC236}">
                  <a16:creationId xmlns:a16="http://schemas.microsoft.com/office/drawing/2014/main" id="{04B182D4-D346-9839-6D72-34189E8727FF}"/>
                </a:ext>
              </a:extLst>
            </p:cNvPr>
            <p:cNvSpPr/>
            <p:nvPr/>
          </p:nvSpPr>
          <p:spPr>
            <a:xfrm rot="13896406">
              <a:off x="660677" y="1185545"/>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53" name="TextBox 52">
              <a:extLst>
                <a:ext uri="{FF2B5EF4-FFF2-40B4-BE49-F238E27FC236}">
                  <a16:creationId xmlns:a16="http://schemas.microsoft.com/office/drawing/2014/main" id="{04962DBA-3921-B58A-1F6E-BF7F10F4A2A9}"/>
                </a:ext>
              </a:extLst>
            </p:cNvPr>
            <p:cNvSpPr txBox="1"/>
            <p:nvPr/>
          </p:nvSpPr>
          <p:spPr>
            <a:xfrm>
              <a:off x="735848" y="1676107"/>
              <a:ext cx="875101" cy="246221"/>
            </a:xfrm>
            <a:prstGeom prst="rect">
              <a:avLst/>
            </a:prstGeom>
            <a:noFill/>
          </p:spPr>
          <p:txBody>
            <a:bodyPr wrap="square" lIns="0" tIns="0" rIns="0" bIns="0" rtlCol="0">
              <a:spAutoFit/>
            </a:bodyPr>
            <a:lstStyle/>
            <a:p>
              <a:pPr algn="ctr"/>
              <a:r>
                <a:rPr lang="en-US" sz="1200" b="1">
                  <a:solidFill>
                    <a:srgbClr val="0076CE">
                      <a:lumMod val="20000"/>
                      <a:lumOff val="80000"/>
                    </a:srgbClr>
                  </a:solidFill>
                  <a:latin typeface="Arial" panose="020B0604020202020204"/>
                </a:rPr>
                <a:t>D</a:t>
              </a:r>
              <a:r>
                <a:rPr lang="en-US" sz="900">
                  <a:solidFill>
                    <a:srgbClr val="FFFFFF"/>
                  </a:solidFill>
                  <a:latin typeface="Arial" panose="020B0604020202020204"/>
                </a:rPr>
                <a:t>iscover</a:t>
              </a:r>
            </a:p>
          </p:txBody>
        </p:sp>
      </p:grpSp>
      <p:grpSp>
        <p:nvGrpSpPr>
          <p:cNvPr id="77" name="Group 76">
            <a:extLst>
              <a:ext uri="{FF2B5EF4-FFF2-40B4-BE49-F238E27FC236}">
                <a16:creationId xmlns:a16="http://schemas.microsoft.com/office/drawing/2014/main" id="{032424B2-CF20-43A5-64F3-FFB1CD0B03EF}"/>
              </a:ext>
            </a:extLst>
          </p:cNvPr>
          <p:cNvGrpSpPr/>
          <p:nvPr/>
        </p:nvGrpSpPr>
        <p:grpSpPr>
          <a:xfrm>
            <a:off x="328562" y="1794322"/>
            <a:ext cx="1854534" cy="2569955"/>
            <a:chOff x="438083" y="2328261"/>
            <a:chExt cx="2472712" cy="3426607"/>
          </a:xfrm>
        </p:grpSpPr>
        <p:sp>
          <p:nvSpPr>
            <p:cNvPr id="22" name="Rectangle 21">
              <a:extLst>
                <a:ext uri="{FF2B5EF4-FFF2-40B4-BE49-F238E27FC236}">
                  <a16:creationId xmlns:a16="http://schemas.microsoft.com/office/drawing/2014/main" id="{0DF114C2-D79A-3C68-1FD3-B0E077DD7D72}"/>
                </a:ext>
              </a:extLst>
            </p:cNvPr>
            <p:cNvSpPr/>
            <p:nvPr/>
          </p:nvSpPr>
          <p:spPr>
            <a:xfrm>
              <a:off x="438083" y="2328261"/>
              <a:ext cx="2472712" cy="3426607"/>
            </a:xfrm>
            <a:prstGeom prst="rect">
              <a:avLst/>
            </a:prstGeom>
            <a:solidFill>
              <a:srgbClr val="EEEEEE"/>
            </a:solidFill>
            <a:ln w="44450">
              <a:solidFill>
                <a:srgbClr val="0076CE"/>
              </a:solidFill>
            </a:ln>
            <a:effectLst>
              <a:outerShdw blurRad="63500" sx="102000" sy="102000" algn="ctr" rotWithShape="0">
                <a:prstClr val="black">
                  <a:alpha val="40000"/>
                </a:prstClr>
              </a:outerShdw>
            </a:effectLst>
          </p:spPr>
          <p:txBody>
            <a:bodyPr wrap="square" lIns="68580" tIns="137160" rIns="0" bIns="34290" rtlCol="0" anchor="t">
              <a:noAutofit/>
            </a:bodyPr>
            <a:lstStyle/>
            <a:p>
              <a:pPr marL="84296" indent="-84296">
                <a:spcBef>
                  <a:spcPts val="450"/>
                </a:spcBef>
                <a:buFont typeface="Arial" pitchFamily="34" charset="0"/>
                <a:buChar char="•"/>
              </a:pPr>
              <a:endParaRPr lang="en-US" sz="675">
                <a:solidFill>
                  <a:srgbClr val="C00000"/>
                </a:solidFill>
                <a:latin typeface="Arial" panose="020B0604020202020204"/>
                <a:cs typeface="Arial"/>
              </a:endParaRPr>
            </a:p>
          </p:txBody>
        </p:sp>
        <p:sp>
          <p:nvSpPr>
            <p:cNvPr id="12" name="TextBox 11">
              <a:extLst>
                <a:ext uri="{FF2B5EF4-FFF2-40B4-BE49-F238E27FC236}">
                  <a16:creationId xmlns:a16="http://schemas.microsoft.com/office/drawing/2014/main" id="{E04AE49F-09A6-4284-6986-3864FCB2FB44}"/>
                </a:ext>
              </a:extLst>
            </p:cNvPr>
            <p:cNvSpPr txBox="1"/>
            <p:nvPr/>
          </p:nvSpPr>
          <p:spPr>
            <a:xfrm>
              <a:off x="502147" y="2396226"/>
              <a:ext cx="2340259" cy="3289790"/>
            </a:xfrm>
            <a:prstGeom prst="rect">
              <a:avLst/>
            </a:prstGeom>
            <a:noFill/>
          </p:spPr>
          <p:txBody>
            <a:bodyPr wrap="square" lIns="0" tIns="0" rIns="0" bIns="0" rtlCol="0">
              <a:spAutoFit/>
            </a:bodyPr>
            <a:lstStyle/>
            <a:p>
              <a:pPr marL="88106" indent="-88106">
                <a:spcBef>
                  <a:spcPts val="450"/>
                </a:spcBef>
                <a:buFont typeface="Arial" pitchFamily="34" charset="0"/>
                <a:buChar char="•"/>
              </a:pPr>
              <a:r>
                <a:rPr lang="en-US" sz="750">
                  <a:solidFill>
                    <a:srgbClr val="000000"/>
                  </a:solidFill>
                  <a:latin typeface="Arial" panose="020B0604020202020204"/>
                </a:rPr>
                <a:t>Discover &amp; Analyze Client Information</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Financial Information (10K, …)</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Public Information (Partners, …)</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Stakeholder Bio’s</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Industry Competitors</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Technical Industry knowledge</a:t>
              </a:r>
            </a:p>
            <a:p>
              <a:pPr>
                <a:spcBef>
                  <a:spcPts val="225"/>
                </a:spcBef>
              </a:pPr>
              <a:endParaRPr lang="en-US" sz="600">
                <a:solidFill>
                  <a:srgbClr val="000000"/>
                </a:solidFill>
                <a:latin typeface="Arial" panose="020B0604020202020204"/>
              </a:endParaRPr>
            </a:p>
            <a:p>
              <a:pPr marL="88106" indent="-88106">
                <a:spcBef>
                  <a:spcPts val="225"/>
                </a:spcBef>
                <a:buFont typeface="Arial" pitchFamily="34" charset="0"/>
                <a:buChar char="•"/>
              </a:pPr>
              <a:r>
                <a:rPr lang="en-US" sz="750">
                  <a:solidFill>
                    <a:srgbClr val="000000"/>
                  </a:solidFill>
                  <a:latin typeface="Arial" panose="020B0604020202020204"/>
                </a:rPr>
                <a:t>Understand Customer Environment</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Dell asset information</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Competitive landscape &amp; insights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Customer health (Support Info, …)</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Tech refresh targets</a:t>
              </a:r>
            </a:p>
            <a:p>
              <a:pPr marL="129778" lvl="1">
                <a:spcBef>
                  <a:spcPts val="225"/>
                </a:spcBef>
              </a:pPr>
              <a:endParaRPr lang="en-US" sz="60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Review Customer Requirements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Business outcomes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Technical needs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Environmental constraints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Review similar customer proposals</a:t>
              </a:r>
            </a:p>
          </p:txBody>
        </p:sp>
      </p:grpSp>
      <p:grpSp>
        <p:nvGrpSpPr>
          <p:cNvPr id="7" name="Group 6">
            <a:extLst>
              <a:ext uri="{FF2B5EF4-FFF2-40B4-BE49-F238E27FC236}">
                <a16:creationId xmlns:a16="http://schemas.microsoft.com/office/drawing/2014/main" id="{ECDA1DD1-0452-1E35-27EE-E7746664A7E7}"/>
              </a:ext>
            </a:extLst>
          </p:cNvPr>
          <p:cNvGrpSpPr/>
          <p:nvPr/>
        </p:nvGrpSpPr>
        <p:grpSpPr>
          <a:xfrm>
            <a:off x="2681604" y="681385"/>
            <a:ext cx="1570883" cy="1060646"/>
            <a:chOff x="125547" y="1072047"/>
            <a:chExt cx="2094511" cy="1414194"/>
          </a:xfrm>
        </p:grpSpPr>
        <p:sp>
          <p:nvSpPr>
            <p:cNvPr id="40" name="Arc 39">
              <a:extLst>
                <a:ext uri="{FF2B5EF4-FFF2-40B4-BE49-F238E27FC236}">
                  <a16:creationId xmlns:a16="http://schemas.microsoft.com/office/drawing/2014/main" id="{1EB89B71-01B1-8139-010B-4E67A5C7EC09}"/>
                </a:ext>
              </a:extLst>
            </p:cNvPr>
            <p:cNvSpPr/>
            <p:nvPr/>
          </p:nvSpPr>
          <p:spPr>
            <a:xfrm rot="20546725">
              <a:off x="1132581" y="1378037"/>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41" name="Rectangle: Rounded Corners 40">
              <a:extLst>
                <a:ext uri="{FF2B5EF4-FFF2-40B4-BE49-F238E27FC236}">
                  <a16:creationId xmlns:a16="http://schemas.microsoft.com/office/drawing/2014/main" id="{110F2131-57C4-401C-841E-3E161A5DF11C}"/>
                </a:ext>
              </a:extLst>
            </p:cNvPr>
            <p:cNvSpPr/>
            <p:nvPr/>
          </p:nvSpPr>
          <p:spPr>
            <a:xfrm>
              <a:off x="805998" y="1072047"/>
              <a:ext cx="731520" cy="365760"/>
            </a:xfrm>
            <a:prstGeom prst="roundRect">
              <a:avLst/>
            </a:prstGeom>
            <a:solidFill>
              <a:srgbClr val="B7295A"/>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Collect</a:t>
              </a:r>
              <a:endParaRPr lang="en-US" sz="750">
                <a:solidFill>
                  <a:srgbClr val="FFFFFF"/>
                </a:solidFill>
                <a:latin typeface="Arial" panose="020B0604020202020204"/>
              </a:endParaRPr>
            </a:p>
          </p:txBody>
        </p:sp>
        <p:sp>
          <p:nvSpPr>
            <p:cNvPr id="42" name="Rectangle: Rounded Corners 41">
              <a:extLst>
                <a:ext uri="{FF2B5EF4-FFF2-40B4-BE49-F238E27FC236}">
                  <a16:creationId xmlns:a16="http://schemas.microsoft.com/office/drawing/2014/main" id="{97CBE505-DB95-66F7-6B92-081FCA8A364A}"/>
                </a:ext>
              </a:extLst>
            </p:cNvPr>
            <p:cNvSpPr/>
            <p:nvPr/>
          </p:nvSpPr>
          <p:spPr>
            <a:xfrm>
              <a:off x="1488538" y="1910729"/>
              <a:ext cx="731520" cy="365760"/>
            </a:xfrm>
            <a:prstGeom prst="roundRect">
              <a:avLst/>
            </a:prstGeom>
            <a:solidFill>
              <a:srgbClr val="B7295A"/>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Process</a:t>
              </a:r>
              <a:endParaRPr lang="en-US" sz="825">
                <a:solidFill>
                  <a:srgbClr val="FFFFFF"/>
                </a:solidFill>
                <a:latin typeface="Arial" panose="020B0604020202020204"/>
              </a:endParaRPr>
            </a:p>
          </p:txBody>
        </p:sp>
        <p:sp>
          <p:nvSpPr>
            <p:cNvPr id="43" name="Rectangle: Rounded Corners 42">
              <a:extLst>
                <a:ext uri="{FF2B5EF4-FFF2-40B4-BE49-F238E27FC236}">
                  <a16:creationId xmlns:a16="http://schemas.microsoft.com/office/drawing/2014/main" id="{7CD170A9-C0BC-4B03-39C1-E4392F821310}"/>
                </a:ext>
              </a:extLst>
            </p:cNvPr>
            <p:cNvSpPr/>
            <p:nvPr/>
          </p:nvSpPr>
          <p:spPr>
            <a:xfrm>
              <a:off x="125547" y="1910729"/>
              <a:ext cx="731520" cy="365760"/>
            </a:xfrm>
            <a:prstGeom prst="roundRect">
              <a:avLst/>
            </a:prstGeom>
            <a:solidFill>
              <a:srgbClr val="B7295A"/>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Interpret</a:t>
              </a:r>
              <a:endParaRPr lang="en-US" sz="825">
                <a:solidFill>
                  <a:srgbClr val="FFFFFF"/>
                </a:solidFill>
                <a:latin typeface="Arial" panose="020B0604020202020204"/>
              </a:endParaRPr>
            </a:p>
          </p:txBody>
        </p:sp>
        <p:sp>
          <p:nvSpPr>
            <p:cNvPr id="44" name="Arc 43">
              <a:extLst>
                <a:ext uri="{FF2B5EF4-FFF2-40B4-BE49-F238E27FC236}">
                  <a16:creationId xmlns:a16="http://schemas.microsoft.com/office/drawing/2014/main" id="{62911094-9637-AD94-DF4D-18DD0EA1004D}"/>
                </a:ext>
              </a:extLst>
            </p:cNvPr>
            <p:cNvSpPr/>
            <p:nvPr/>
          </p:nvSpPr>
          <p:spPr>
            <a:xfrm rot="6411393">
              <a:off x="743997" y="1401930"/>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45" name="Arc 44">
              <a:extLst>
                <a:ext uri="{FF2B5EF4-FFF2-40B4-BE49-F238E27FC236}">
                  <a16:creationId xmlns:a16="http://schemas.microsoft.com/office/drawing/2014/main" id="{9178A000-743A-7061-B8E2-386679020DFF}"/>
                </a:ext>
              </a:extLst>
            </p:cNvPr>
            <p:cNvSpPr/>
            <p:nvPr/>
          </p:nvSpPr>
          <p:spPr>
            <a:xfrm rot="13896406">
              <a:off x="660677" y="1185545"/>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46" name="TextBox 45">
              <a:extLst>
                <a:ext uri="{FF2B5EF4-FFF2-40B4-BE49-F238E27FC236}">
                  <a16:creationId xmlns:a16="http://schemas.microsoft.com/office/drawing/2014/main" id="{384C99DF-E6EE-AABE-9491-05B6FDEF9458}"/>
                </a:ext>
              </a:extLst>
            </p:cNvPr>
            <p:cNvSpPr txBox="1"/>
            <p:nvPr/>
          </p:nvSpPr>
          <p:spPr>
            <a:xfrm>
              <a:off x="735848" y="1676107"/>
              <a:ext cx="875101" cy="246221"/>
            </a:xfrm>
            <a:prstGeom prst="rect">
              <a:avLst/>
            </a:prstGeom>
            <a:noFill/>
          </p:spPr>
          <p:txBody>
            <a:bodyPr wrap="square" lIns="0" tIns="0" rIns="0" bIns="0" rtlCol="0">
              <a:spAutoFit/>
            </a:bodyPr>
            <a:lstStyle/>
            <a:p>
              <a:pPr algn="ctr"/>
              <a:r>
                <a:rPr lang="en-US" sz="1200" b="1">
                  <a:solidFill>
                    <a:srgbClr val="0076CE">
                      <a:lumMod val="20000"/>
                      <a:lumOff val="80000"/>
                    </a:srgbClr>
                  </a:solidFill>
                  <a:latin typeface="Arial" panose="020B0604020202020204"/>
                </a:rPr>
                <a:t>A</a:t>
              </a:r>
              <a:r>
                <a:rPr lang="en-US" sz="900">
                  <a:solidFill>
                    <a:srgbClr val="FFFFFF"/>
                  </a:solidFill>
                  <a:latin typeface="Arial" panose="020B0604020202020204"/>
                </a:rPr>
                <a:t>nalyze</a:t>
              </a:r>
            </a:p>
          </p:txBody>
        </p:sp>
      </p:grpSp>
      <p:grpSp>
        <p:nvGrpSpPr>
          <p:cNvPr id="79" name="Group 78">
            <a:extLst>
              <a:ext uri="{FF2B5EF4-FFF2-40B4-BE49-F238E27FC236}">
                <a16:creationId xmlns:a16="http://schemas.microsoft.com/office/drawing/2014/main" id="{CCDB6873-2945-0672-66DD-BE0F8E5D7FC9}"/>
              </a:ext>
            </a:extLst>
          </p:cNvPr>
          <p:cNvGrpSpPr/>
          <p:nvPr/>
        </p:nvGrpSpPr>
        <p:grpSpPr>
          <a:xfrm>
            <a:off x="2541755" y="1794323"/>
            <a:ext cx="1854534" cy="2569955"/>
            <a:chOff x="3389007" y="2328262"/>
            <a:chExt cx="2472712" cy="3426607"/>
          </a:xfrm>
        </p:grpSpPr>
        <p:sp>
          <p:nvSpPr>
            <p:cNvPr id="23" name="Rectangle 22">
              <a:extLst>
                <a:ext uri="{FF2B5EF4-FFF2-40B4-BE49-F238E27FC236}">
                  <a16:creationId xmlns:a16="http://schemas.microsoft.com/office/drawing/2014/main" id="{8DF4FED2-71C6-2DD2-6075-866A39654132}"/>
                </a:ext>
              </a:extLst>
            </p:cNvPr>
            <p:cNvSpPr/>
            <p:nvPr/>
          </p:nvSpPr>
          <p:spPr>
            <a:xfrm>
              <a:off x="3389007" y="2328262"/>
              <a:ext cx="2472712" cy="3426607"/>
            </a:xfrm>
            <a:prstGeom prst="rect">
              <a:avLst/>
            </a:prstGeom>
            <a:solidFill>
              <a:srgbClr val="EEEEEE"/>
            </a:solidFill>
            <a:ln w="44450">
              <a:solidFill>
                <a:srgbClr val="B7295A"/>
              </a:solidFill>
            </a:ln>
            <a:effectLst>
              <a:outerShdw blurRad="63500" sx="102000" sy="102000" algn="ctr" rotWithShape="0">
                <a:prstClr val="black">
                  <a:alpha val="40000"/>
                </a:prstClr>
              </a:outerShdw>
            </a:effectLst>
          </p:spPr>
          <p:txBody>
            <a:bodyPr wrap="square" lIns="68580" tIns="137160" rIns="68580" bIns="34290" rtlCol="0" anchor="t">
              <a:normAutofit/>
            </a:bodyPr>
            <a:lstStyle/>
            <a:p>
              <a:pPr>
                <a:spcBef>
                  <a:spcPts val="450"/>
                </a:spcBef>
              </a:pPr>
              <a:endParaRPr lang="en-US" sz="675">
                <a:solidFill>
                  <a:srgbClr val="C00000"/>
                </a:solidFill>
                <a:latin typeface="Arial" panose="020B0604020202020204"/>
                <a:cs typeface="Arial"/>
              </a:endParaRPr>
            </a:p>
          </p:txBody>
        </p:sp>
        <p:sp>
          <p:nvSpPr>
            <p:cNvPr id="17" name="TextBox 16">
              <a:extLst>
                <a:ext uri="{FF2B5EF4-FFF2-40B4-BE49-F238E27FC236}">
                  <a16:creationId xmlns:a16="http://schemas.microsoft.com/office/drawing/2014/main" id="{3A467221-81D8-B2C0-3102-C24288F8AF9F}"/>
                </a:ext>
              </a:extLst>
            </p:cNvPr>
            <p:cNvSpPr txBox="1"/>
            <p:nvPr/>
          </p:nvSpPr>
          <p:spPr>
            <a:xfrm>
              <a:off x="3454411" y="2392410"/>
              <a:ext cx="2340259" cy="3289790"/>
            </a:xfrm>
            <a:prstGeom prst="rect">
              <a:avLst/>
            </a:prstGeom>
            <a:noFill/>
          </p:spPr>
          <p:txBody>
            <a:bodyPr wrap="square" lIns="0" tIns="0" rIns="0" bIns="0" rtlCol="0">
              <a:spAutoFit/>
            </a:bodyPr>
            <a:lstStyle/>
            <a:p>
              <a:pPr marL="88106" indent="-88106">
                <a:spcBef>
                  <a:spcPts val="450"/>
                </a:spcBef>
                <a:buFont typeface="Arial" pitchFamily="34" charset="0"/>
                <a:buChar char="•"/>
              </a:pPr>
              <a:r>
                <a:rPr lang="en-US" sz="750">
                  <a:solidFill>
                    <a:srgbClr val="000000"/>
                  </a:solidFill>
                  <a:latin typeface="Arial" panose="020B0604020202020204"/>
                </a:rPr>
                <a:t>Review Technical Requirements</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Performance</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Capacity</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Availability</a:t>
              </a:r>
            </a:p>
            <a:p>
              <a:pPr>
                <a:spcBef>
                  <a:spcPts val="225"/>
                </a:spcBef>
              </a:pPr>
              <a:endParaRPr lang="en-US" sz="600">
                <a:solidFill>
                  <a:srgbClr val="000000"/>
                </a:solidFill>
                <a:latin typeface="Arial" panose="020B0604020202020204"/>
              </a:endParaRPr>
            </a:p>
            <a:p>
              <a:pPr marL="88106" indent="-88106">
                <a:spcBef>
                  <a:spcPts val="225"/>
                </a:spcBef>
                <a:buFont typeface="Arial" pitchFamily="34" charset="0"/>
                <a:buChar char="•"/>
              </a:pPr>
              <a:r>
                <a:rPr lang="en-US" sz="750">
                  <a:solidFill>
                    <a:srgbClr val="000000"/>
                  </a:solidFill>
                  <a:latin typeface="Arial" panose="020B0604020202020204"/>
                </a:rPr>
                <a:t>Validate with Customer</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Solution requirements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Desired outcomes</a:t>
              </a:r>
            </a:p>
            <a:p>
              <a:pPr marL="129778" lvl="1">
                <a:spcBef>
                  <a:spcPts val="225"/>
                </a:spcBef>
              </a:pPr>
              <a:endParaRPr lang="en-US" sz="60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Use of Sizing &amp; Design Tools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Determine tool usage (Grabs, …)</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Review tool output</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Draw conclusions</a:t>
              </a:r>
            </a:p>
            <a:p>
              <a:pPr marL="259556" lvl="1" indent="-129779">
                <a:spcBef>
                  <a:spcPts val="225"/>
                </a:spcBef>
                <a:buFont typeface="Wingdings" panose="05000000000000000000" pitchFamily="2" charset="2"/>
                <a:buChar char="ü"/>
              </a:pPr>
              <a:endParaRPr lang="en-US" sz="75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Solution Alignment with Customer</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Review study conclusions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Determine best fit options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Create recommended approach</a:t>
              </a:r>
            </a:p>
          </p:txBody>
        </p:sp>
      </p:grpSp>
      <p:grpSp>
        <p:nvGrpSpPr>
          <p:cNvPr id="8" name="Group 7">
            <a:extLst>
              <a:ext uri="{FF2B5EF4-FFF2-40B4-BE49-F238E27FC236}">
                <a16:creationId xmlns:a16="http://schemas.microsoft.com/office/drawing/2014/main" id="{89567AE1-74E8-B3AD-E8A5-A26A1441E3EF}"/>
              </a:ext>
            </a:extLst>
          </p:cNvPr>
          <p:cNvGrpSpPr/>
          <p:nvPr/>
        </p:nvGrpSpPr>
        <p:grpSpPr>
          <a:xfrm>
            <a:off x="4876417" y="685550"/>
            <a:ext cx="1570883" cy="1060646"/>
            <a:chOff x="125547" y="1072047"/>
            <a:chExt cx="2094511" cy="1414194"/>
          </a:xfrm>
        </p:grpSpPr>
        <p:sp>
          <p:nvSpPr>
            <p:cNvPr id="33" name="Arc 32">
              <a:extLst>
                <a:ext uri="{FF2B5EF4-FFF2-40B4-BE49-F238E27FC236}">
                  <a16:creationId xmlns:a16="http://schemas.microsoft.com/office/drawing/2014/main" id="{339C55F6-6889-3138-A04F-78C2A6A4F1C0}"/>
                </a:ext>
              </a:extLst>
            </p:cNvPr>
            <p:cNvSpPr/>
            <p:nvPr/>
          </p:nvSpPr>
          <p:spPr>
            <a:xfrm rot="20546725">
              <a:off x="1132581" y="1378037"/>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34" name="Rectangle: Rounded Corners 33">
              <a:extLst>
                <a:ext uri="{FF2B5EF4-FFF2-40B4-BE49-F238E27FC236}">
                  <a16:creationId xmlns:a16="http://schemas.microsoft.com/office/drawing/2014/main" id="{6F74DF3B-6914-774A-11FA-7743A917DB1B}"/>
                </a:ext>
              </a:extLst>
            </p:cNvPr>
            <p:cNvSpPr/>
            <p:nvPr/>
          </p:nvSpPr>
          <p:spPr>
            <a:xfrm>
              <a:off x="805998" y="1072047"/>
              <a:ext cx="731520" cy="365760"/>
            </a:xfrm>
            <a:prstGeom prst="roundRect">
              <a:avLst/>
            </a:prstGeom>
            <a:solidFill>
              <a:srgbClr val="6EA204"/>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Research</a:t>
              </a:r>
              <a:endParaRPr lang="en-US" sz="750">
                <a:solidFill>
                  <a:srgbClr val="FFFFFF"/>
                </a:solidFill>
                <a:latin typeface="Arial" panose="020B0604020202020204"/>
              </a:endParaRPr>
            </a:p>
          </p:txBody>
        </p:sp>
        <p:sp>
          <p:nvSpPr>
            <p:cNvPr id="35" name="Rectangle: Rounded Corners 34">
              <a:extLst>
                <a:ext uri="{FF2B5EF4-FFF2-40B4-BE49-F238E27FC236}">
                  <a16:creationId xmlns:a16="http://schemas.microsoft.com/office/drawing/2014/main" id="{56A87E43-F8FA-EE08-4993-B72E5D4A5E60}"/>
                </a:ext>
              </a:extLst>
            </p:cNvPr>
            <p:cNvSpPr/>
            <p:nvPr/>
          </p:nvSpPr>
          <p:spPr>
            <a:xfrm>
              <a:off x="1488538" y="1910729"/>
              <a:ext cx="731520" cy="365760"/>
            </a:xfrm>
            <a:prstGeom prst="roundRect">
              <a:avLst/>
            </a:prstGeom>
            <a:solidFill>
              <a:srgbClr val="6EA204"/>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Build</a:t>
              </a:r>
              <a:endParaRPr lang="en-US" sz="825">
                <a:solidFill>
                  <a:srgbClr val="FFFFFF"/>
                </a:solidFill>
                <a:latin typeface="Arial" panose="020B0604020202020204"/>
              </a:endParaRPr>
            </a:p>
          </p:txBody>
        </p:sp>
        <p:sp>
          <p:nvSpPr>
            <p:cNvPr id="36" name="Rectangle: Rounded Corners 35">
              <a:extLst>
                <a:ext uri="{FF2B5EF4-FFF2-40B4-BE49-F238E27FC236}">
                  <a16:creationId xmlns:a16="http://schemas.microsoft.com/office/drawing/2014/main" id="{2B53FE80-C09D-4787-0854-9C78F7A0D55E}"/>
                </a:ext>
              </a:extLst>
            </p:cNvPr>
            <p:cNvSpPr/>
            <p:nvPr/>
          </p:nvSpPr>
          <p:spPr>
            <a:xfrm>
              <a:off x="125547" y="1910729"/>
              <a:ext cx="731520" cy="365760"/>
            </a:xfrm>
            <a:prstGeom prst="roundRect">
              <a:avLst/>
            </a:prstGeom>
            <a:solidFill>
              <a:srgbClr val="6EA204"/>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Validate</a:t>
              </a:r>
              <a:endParaRPr lang="en-US" sz="825">
                <a:solidFill>
                  <a:srgbClr val="FFFFFF"/>
                </a:solidFill>
                <a:latin typeface="Arial" panose="020B0604020202020204"/>
              </a:endParaRPr>
            </a:p>
          </p:txBody>
        </p:sp>
        <p:sp>
          <p:nvSpPr>
            <p:cNvPr id="37" name="Arc 36">
              <a:extLst>
                <a:ext uri="{FF2B5EF4-FFF2-40B4-BE49-F238E27FC236}">
                  <a16:creationId xmlns:a16="http://schemas.microsoft.com/office/drawing/2014/main" id="{C581DCA3-2D14-E2DD-A7F2-B8610D37CD82}"/>
                </a:ext>
              </a:extLst>
            </p:cNvPr>
            <p:cNvSpPr/>
            <p:nvPr/>
          </p:nvSpPr>
          <p:spPr>
            <a:xfrm rot="6411393">
              <a:off x="743997" y="1401930"/>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38" name="Arc 37">
              <a:extLst>
                <a:ext uri="{FF2B5EF4-FFF2-40B4-BE49-F238E27FC236}">
                  <a16:creationId xmlns:a16="http://schemas.microsoft.com/office/drawing/2014/main" id="{26C5E6DB-7FA0-4C34-E799-69C910696C87}"/>
                </a:ext>
              </a:extLst>
            </p:cNvPr>
            <p:cNvSpPr/>
            <p:nvPr/>
          </p:nvSpPr>
          <p:spPr>
            <a:xfrm rot="13896406">
              <a:off x="660677" y="1185545"/>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39" name="TextBox 38">
              <a:extLst>
                <a:ext uri="{FF2B5EF4-FFF2-40B4-BE49-F238E27FC236}">
                  <a16:creationId xmlns:a16="http://schemas.microsoft.com/office/drawing/2014/main" id="{331774B1-3D37-26F7-D141-19F113352D0D}"/>
                </a:ext>
              </a:extLst>
            </p:cNvPr>
            <p:cNvSpPr txBox="1"/>
            <p:nvPr/>
          </p:nvSpPr>
          <p:spPr>
            <a:xfrm>
              <a:off x="735848" y="1676107"/>
              <a:ext cx="875101" cy="246221"/>
            </a:xfrm>
            <a:prstGeom prst="rect">
              <a:avLst/>
            </a:prstGeom>
            <a:noFill/>
          </p:spPr>
          <p:txBody>
            <a:bodyPr wrap="square" lIns="0" tIns="0" rIns="0" bIns="0" rtlCol="0">
              <a:spAutoFit/>
            </a:bodyPr>
            <a:lstStyle/>
            <a:p>
              <a:pPr algn="ctr"/>
              <a:r>
                <a:rPr lang="en-US" sz="1200" b="1">
                  <a:solidFill>
                    <a:srgbClr val="0076CE">
                      <a:lumMod val="20000"/>
                      <a:lumOff val="80000"/>
                    </a:srgbClr>
                  </a:solidFill>
                  <a:latin typeface="Arial" panose="020B0604020202020204"/>
                </a:rPr>
                <a:t>D</a:t>
              </a:r>
              <a:r>
                <a:rPr lang="en-US" sz="900">
                  <a:solidFill>
                    <a:srgbClr val="FFFFFF"/>
                  </a:solidFill>
                  <a:latin typeface="Arial" panose="020B0604020202020204"/>
                </a:rPr>
                <a:t>esign</a:t>
              </a:r>
            </a:p>
          </p:txBody>
        </p:sp>
      </p:grpSp>
      <p:grpSp>
        <p:nvGrpSpPr>
          <p:cNvPr id="78" name="Group 77">
            <a:extLst>
              <a:ext uri="{FF2B5EF4-FFF2-40B4-BE49-F238E27FC236}">
                <a16:creationId xmlns:a16="http://schemas.microsoft.com/office/drawing/2014/main" id="{01E4FBDD-A6FD-BD56-59B7-19C0CD3D2C04}"/>
              </a:ext>
            </a:extLst>
          </p:cNvPr>
          <p:cNvGrpSpPr/>
          <p:nvPr/>
        </p:nvGrpSpPr>
        <p:grpSpPr>
          <a:xfrm>
            <a:off x="4754948" y="1803444"/>
            <a:ext cx="1854534" cy="2560833"/>
            <a:chOff x="6339931" y="2340424"/>
            <a:chExt cx="2472712" cy="3414444"/>
          </a:xfrm>
        </p:grpSpPr>
        <p:sp>
          <p:nvSpPr>
            <p:cNvPr id="24" name="Rectangle 23">
              <a:extLst>
                <a:ext uri="{FF2B5EF4-FFF2-40B4-BE49-F238E27FC236}">
                  <a16:creationId xmlns:a16="http://schemas.microsoft.com/office/drawing/2014/main" id="{8E87C4F4-8624-50A7-CE7D-41DDA0DD61E4}"/>
                </a:ext>
              </a:extLst>
            </p:cNvPr>
            <p:cNvSpPr/>
            <p:nvPr/>
          </p:nvSpPr>
          <p:spPr>
            <a:xfrm>
              <a:off x="6339931" y="2340424"/>
              <a:ext cx="2472712" cy="3414444"/>
            </a:xfrm>
            <a:prstGeom prst="rect">
              <a:avLst/>
            </a:prstGeom>
            <a:solidFill>
              <a:srgbClr val="EEEEEE"/>
            </a:solidFill>
            <a:ln w="44450">
              <a:solidFill>
                <a:srgbClr val="6EA204"/>
              </a:solidFill>
            </a:ln>
            <a:effectLst>
              <a:outerShdw blurRad="63500" sx="102000" sy="102000" algn="ctr" rotWithShape="0">
                <a:prstClr val="black">
                  <a:alpha val="40000"/>
                </a:prstClr>
              </a:outerShdw>
            </a:effectLst>
          </p:spPr>
          <p:txBody>
            <a:bodyPr wrap="square" lIns="68580" tIns="137160" rIns="68580" bIns="34290" rtlCol="0" anchor="t">
              <a:normAutofit/>
            </a:bodyPr>
            <a:lstStyle/>
            <a:p>
              <a:pPr marL="84296" indent="-84296">
                <a:spcBef>
                  <a:spcPts val="450"/>
                </a:spcBef>
                <a:buFont typeface="Arial" pitchFamily="34" charset="0"/>
                <a:buChar char="•"/>
              </a:pPr>
              <a:endParaRPr lang="en-US" sz="675">
                <a:solidFill>
                  <a:srgbClr val="C00000"/>
                </a:solidFill>
                <a:latin typeface="Arial" panose="020B0604020202020204"/>
                <a:cs typeface="Arial"/>
              </a:endParaRPr>
            </a:p>
          </p:txBody>
        </p:sp>
        <p:sp>
          <p:nvSpPr>
            <p:cNvPr id="19" name="TextBox 18">
              <a:extLst>
                <a:ext uri="{FF2B5EF4-FFF2-40B4-BE49-F238E27FC236}">
                  <a16:creationId xmlns:a16="http://schemas.microsoft.com/office/drawing/2014/main" id="{AC7D2D96-BE8E-1026-C36E-7BBD46EF0ACB}"/>
                </a:ext>
              </a:extLst>
            </p:cNvPr>
            <p:cNvSpPr txBox="1"/>
            <p:nvPr/>
          </p:nvSpPr>
          <p:spPr>
            <a:xfrm>
              <a:off x="6406158" y="2392045"/>
              <a:ext cx="2340259" cy="3101704"/>
            </a:xfrm>
            <a:prstGeom prst="rect">
              <a:avLst/>
            </a:prstGeom>
            <a:noFill/>
          </p:spPr>
          <p:txBody>
            <a:bodyPr wrap="square" lIns="0" tIns="0" rIns="0" bIns="0" rtlCol="0">
              <a:spAutoFit/>
            </a:bodyPr>
            <a:lstStyle/>
            <a:p>
              <a:pPr marL="88106" indent="-88106">
                <a:spcBef>
                  <a:spcPts val="450"/>
                </a:spcBef>
                <a:buFont typeface="Arial" pitchFamily="34" charset="0"/>
                <a:buChar char="•"/>
              </a:pPr>
              <a:r>
                <a:rPr lang="en-US" sz="750">
                  <a:solidFill>
                    <a:srgbClr val="000000"/>
                  </a:solidFill>
                  <a:latin typeface="Arial" panose="020B0604020202020204"/>
                </a:rPr>
                <a:t>Determine Solution</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Needed solution functionality</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Needed product(s) features</a:t>
              </a:r>
            </a:p>
            <a:p>
              <a:pPr>
                <a:spcBef>
                  <a:spcPts val="225"/>
                </a:spcBef>
              </a:pPr>
              <a:endParaRPr lang="en-US" sz="600">
                <a:solidFill>
                  <a:srgbClr val="000000"/>
                </a:solidFill>
                <a:latin typeface="Arial" panose="020B0604020202020204"/>
              </a:endParaRPr>
            </a:p>
            <a:p>
              <a:pPr marL="88106" indent="-88106">
                <a:spcBef>
                  <a:spcPts val="225"/>
                </a:spcBef>
                <a:buFont typeface="Arial" pitchFamily="34" charset="0"/>
                <a:buChar char="•"/>
              </a:pPr>
              <a:r>
                <a:rPr lang="en-US" sz="750">
                  <a:solidFill>
                    <a:srgbClr val="000000"/>
                  </a:solidFill>
                  <a:latin typeface="Arial" panose="020B0604020202020204"/>
                </a:rPr>
                <a:t>Reconcile Proposed Solution Design</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rPr>
                <a:t>Resolve overall solution gaps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Create detailed design</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Confirm solution requirements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Document required integrations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Ensure customer compatibility</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Perform design iteration</a:t>
              </a:r>
            </a:p>
            <a:p>
              <a:pPr marL="129778" lvl="1">
                <a:spcBef>
                  <a:spcPts val="225"/>
                </a:spcBef>
              </a:pPr>
              <a:endParaRPr lang="en-US" sz="60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Create Technical Proposal</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Needed Services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Bill of Materials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Technical benefits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Artifacts (As-Is, To-Be, …)</a:t>
              </a:r>
            </a:p>
          </p:txBody>
        </p:sp>
      </p:grpSp>
      <p:grpSp>
        <p:nvGrpSpPr>
          <p:cNvPr id="9" name="Group 8">
            <a:extLst>
              <a:ext uri="{FF2B5EF4-FFF2-40B4-BE49-F238E27FC236}">
                <a16:creationId xmlns:a16="http://schemas.microsoft.com/office/drawing/2014/main" id="{6F699A07-1ACB-C582-2369-45CA9F42CA65}"/>
              </a:ext>
            </a:extLst>
          </p:cNvPr>
          <p:cNvGrpSpPr/>
          <p:nvPr/>
        </p:nvGrpSpPr>
        <p:grpSpPr>
          <a:xfrm>
            <a:off x="7089195" y="681185"/>
            <a:ext cx="1570883" cy="1060646"/>
            <a:chOff x="125547" y="1072047"/>
            <a:chExt cx="2094511" cy="1414194"/>
          </a:xfrm>
        </p:grpSpPr>
        <p:sp>
          <p:nvSpPr>
            <p:cNvPr id="26" name="Arc 25">
              <a:extLst>
                <a:ext uri="{FF2B5EF4-FFF2-40B4-BE49-F238E27FC236}">
                  <a16:creationId xmlns:a16="http://schemas.microsoft.com/office/drawing/2014/main" id="{B6EEA6D9-1323-BCCE-5C9E-A670493CE6AE}"/>
                </a:ext>
              </a:extLst>
            </p:cNvPr>
            <p:cNvSpPr/>
            <p:nvPr/>
          </p:nvSpPr>
          <p:spPr>
            <a:xfrm rot="20546725">
              <a:off x="1132581" y="1378037"/>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27" name="Rectangle: Rounded Corners 26">
              <a:extLst>
                <a:ext uri="{FF2B5EF4-FFF2-40B4-BE49-F238E27FC236}">
                  <a16:creationId xmlns:a16="http://schemas.microsoft.com/office/drawing/2014/main" id="{5FC3F146-1175-F43A-BD3B-982424FDC6E8}"/>
                </a:ext>
              </a:extLst>
            </p:cNvPr>
            <p:cNvSpPr/>
            <p:nvPr/>
          </p:nvSpPr>
          <p:spPr>
            <a:xfrm>
              <a:off x="805998" y="1072047"/>
              <a:ext cx="731520" cy="365760"/>
            </a:xfrm>
            <a:prstGeom prst="roundRect">
              <a:avLst/>
            </a:prstGeom>
            <a:solidFill>
              <a:srgbClr val="CC6600"/>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Socialize</a:t>
              </a:r>
              <a:endParaRPr lang="en-US" sz="750">
                <a:solidFill>
                  <a:srgbClr val="FFFFFF"/>
                </a:solidFill>
                <a:latin typeface="Arial" panose="020B0604020202020204"/>
              </a:endParaRPr>
            </a:p>
          </p:txBody>
        </p:sp>
        <p:sp>
          <p:nvSpPr>
            <p:cNvPr id="28" name="Rectangle: Rounded Corners 27">
              <a:extLst>
                <a:ext uri="{FF2B5EF4-FFF2-40B4-BE49-F238E27FC236}">
                  <a16:creationId xmlns:a16="http://schemas.microsoft.com/office/drawing/2014/main" id="{2BC90B9F-40D7-0FB9-6E8B-F371AE93D024}"/>
                </a:ext>
              </a:extLst>
            </p:cNvPr>
            <p:cNvSpPr/>
            <p:nvPr/>
          </p:nvSpPr>
          <p:spPr>
            <a:xfrm>
              <a:off x="1488538" y="1910729"/>
              <a:ext cx="731520" cy="365760"/>
            </a:xfrm>
            <a:prstGeom prst="roundRect">
              <a:avLst/>
            </a:prstGeom>
            <a:solidFill>
              <a:srgbClr val="CC6600"/>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Challenge</a:t>
              </a:r>
              <a:endParaRPr lang="en-US" sz="825">
                <a:solidFill>
                  <a:srgbClr val="FFFFFF"/>
                </a:solidFill>
                <a:latin typeface="Arial" panose="020B0604020202020204"/>
              </a:endParaRPr>
            </a:p>
          </p:txBody>
        </p:sp>
        <p:sp>
          <p:nvSpPr>
            <p:cNvPr id="29" name="Rectangle: Rounded Corners 28">
              <a:extLst>
                <a:ext uri="{FF2B5EF4-FFF2-40B4-BE49-F238E27FC236}">
                  <a16:creationId xmlns:a16="http://schemas.microsoft.com/office/drawing/2014/main" id="{9B843A71-6F2B-36FB-F429-3587BC996D9D}"/>
                </a:ext>
              </a:extLst>
            </p:cNvPr>
            <p:cNvSpPr/>
            <p:nvPr/>
          </p:nvSpPr>
          <p:spPr>
            <a:xfrm>
              <a:off x="125547" y="1910729"/>
              <a:ext cx="731520" cy="365760"/>
            </a:xfrm>
            <a:prstGeom prst="roundRect">
              <a:avLst/>
            </a:prstGeom>
            <a:solidFill>
              <a:srgbClr val="CC6600"/>
            </a:solidFill>
            <a:ln w="9525">
              <a:solidFill>
                <a:srgbClr val="EEEEEE"/>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FFFFFF"/>
                  </a:solidFill>
                  <a:latin typeface="Arial" panose="020B0604020202020204"/>
                </a:rPr>
                <a:t>Propose</a:t>
              </a:r>
              <a:endParaRPr lang="en-US" sz="825">
                <a:solidFill>
                  <a:srgbClr val="FFFFFF"/>
                </a:solidFill>
                <a:latin typeface="Arial" panose="020B0604020202020204"/>
              </a:endParaRPr>
            </a:p>
          </p:txBody>
        </p:sp>
        <p:sp>
          <p:nvSpPr>
            <p:cNvPr id="30" name="Arc 29">
              <a:extLst>
                <a:ext uri="{FF2B5EF4-FFF2-40B4-BE49-F238E27FC236}">
                  <a16:creationId xmlns:a16="http://schemas.microsoft.com/office/drawing/2014/main" id="{991C3DE5-DAB2-EF9E-C4CE-45408FA6EC00}"/>
                </a:ext>
              </a:extLst>
            </p:cNvPr>
            <p:cNvSpPr/>
            <p:nvPr/>
          </p:nvSpPr>
          <p:spPr>
            <a:xfrm rot="6411393">
              <a:off x="743997" y="1401930"/>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31" name="Arc 30">
              <a:extLst>
                <a:ext uri="{FF2B5EF4-FFF2-40B4-BE49-F238E27FC236}">
                  <a16:creationId xmlns:a16="http://schemas.microsoft.com/office/drawing/2014/main" id="{161ED059-1D92-A419-6C67-E3FCBE76010D}"/>
                </a:ext>
              </a:extLst>
            </p:cNvPr>
            <p:cNvSpPr/>
            <p:nvPr/>
          </p:nvSpPr>
          <p:spPr>
            <a:xfrm rot="13896406">
              <a:off x="660677" y="1185545"/>
              <a:ext cx="690745" cy="1108204"/>
            </a:xfrm>
            <a:prstGeom prst="arc">
              <a:avLst>
                <a:gd name="adj1" fmla="val 17975446"/>
                <a:gd name="adj2" fmla="val 0"/>
              </a:avLst>
            </a:prstGeom>
            <a:ln w="12700">
              <a:solidFill>
                <a:schemeClr val="tx2"/>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444444"/>
                </a:solidFill>
                <a:latin typeface="Arial" panose="020B0604020202020204"/>
              </a:endParaRPr>
            </a:p>
          </p:txBody>
        </p:sp>
        <p:sp>
          <p:nvSpPr>
            <p:cNvPr id="32" name="TextBox 31">
              <a:extLst>
                <a:ext uri="{FF2B5EF4-FFF2-40B4-BE49-F238E27FC236}">
                  <a16:creationId xmlns:a16="http://schemas.microsoft.com/office/drawing/2014/main" id="{92C7D59D-FC71-C9D6-2675-084D323D52F6}"/>
                </a:ext>
              </a:extLst>
            </p:cNvPr>
            <p:cNvSpPr txBox="1"/>
            <p:nvPr/>
          </p:nvSpPr>
          <p:spPr>
            <a:xfrm>
              <a:off x="735848" y="1676107"/>
              <a:ext cx="875101" cy="246221"/>
            </a:xfrm>
            <a:prstGeom prst="rect">
              <a:avLst/>
            </a:prstGeom>
            <a:noFill/>
          </p:spPr>
          <p:txBody>
            <a:bodyPr wrap="square" lIns="0" tIns="0" rIns="0" bIns="0" rtlCol="0">
              <a:spAutoFit/>
            </a:bodyPr>
            <a:lstStyle/>
            <a:p>
              <a:pPr algn="ctr"/>
              <a:r>
                <a:rPr lang="en-US" sz="1200" b="1">
                  <a:solidFill>
                    <a:srgbClr val="0076CE">
                      <a:lumMod val="20000"/>
                      <a:lumOff val="80000"/>
                    </a:srgbClr>
                  </a:solidFill>
                  <a:latin typeface="Arial" panose="020B0604020202020204"/>
                </a:rPr>
                <a:t>D</a:t>
              </a:r>
              <a:r>
                <a:rPr lang="en-US" sz="900">
                  <a:solidFill>
                    <a:srgbClr val="FFFFFF"/>
                  </a:solidFill>
                  <a:latin typeface="Arial" panose="020B0604020202020204"/>
                </a:rPr>
                <a:t>efend</a:t>
              </a:r>
            </a:p>
          </p:txBody>
        </p:sp>
      </p:grpSp>
      <p:grpSp>
        <p:nvGrpSpPr>
          <p:cNvPr id="54" name="Group 53">
            <a:extLst>
              <a:ext uri="{FF2B5EF4-FFF2-40B4-BE49-F238E27FC236}">
                <a16:creationId xmlns:a16="http://schemas.microsoft.com/office/drawing/2014/main" id="{57B8E7C2-FF57-D575-DAF5-E9EEC6E682F9}"/>
              </a:ext>
            </a:extLst>
          </p:cNvPr>
          <p:cNvGrpSpPr/>
          <p:nvPr/>
        </p:nvGrpSpPr>
        <p:grpSpPr>
          <a:xfrm>
            <a:off x="6968141" y="1794322"/>
            <a:ext cx="1854534" cy="2656180"/>
            <a:chOff x="9304709" y="2252064"/>
            <a:chExt cx="2472712" cy="3566532"/>
          </a:xfrm>
        </p:grpSpPr>
        <p:sp>
          <p:nvSpPr>
            <p:cNvPr id="25" name="Rectangle 24">
              <a:extLst>
                <a:ext uri="{FF2B5EF4-FFF2-40B4-BE49-F238E27FC236}">
                  <a16:creationId xmlns:a16="http://schemas.microsoft.com/office/drawing/2014/main" id="{56313374-4317-7722-2923-436F2D7DA492}"/>
                </a:ext>
              </a:extLst>
            </p:cNvPr>
            <p:cNvSpPr/>
            <p:nvPr/>
          </p:nvSpPr>
          <p:spPr>
            <a:xfrm>
              <a:off x="9304709" y="2252064"/>
              <a:ext cx="2472712" cy="3450755"/>
            </a:xfrm>
            <a:prstGeom prst="rect">
              <a:avLst/>
            </a:prstGeom>
            <a:solidFill>
              <a:srgbClr val="EEEEEE"/>
            </a:solidFill>
            <a:ln w="44450">
              <a:solidFill>
                <a:srgbClr val="CC6600"/>
              </a:solidFill>
            </a:ln>
            <a:effectLst>
              <a:outerShdw blurRad="63500" sx="102000" sy="102000" algn="ctr" rotWithShape="0">
                <a:prstClr val="black">
                  <a:alpha val="40000"/>
                </a:prstClr>
              </a:outerShdw>
            </a:effectLst>
          </p:spPr>
          <p:txBody>
            <a:bodyPr wrap="square" lIns="68580" tIns="137160" rIns="137160" bIns="34290" rtlCol="0" anchor="t">
              <a:normAutofit/>
            </a:bodyPr>
            <a:lstStyle/>
            <a:p>
              <a:pPr marL="84296" indent="-84296">
                <a:spcBef>
                  <a:spcPts val="450"/>
                </a:spcBef>
                <a:buFont typeface="Arial" pitchFamily="34" charset="0"/>
                <a:buChar char="•"/>
              </a:pPr>
              <a:endParaRPr lang="en-US" sz="825">
                <a:solidFill>
                  <a:srgbClr val="C00000"/>
                </a:solidFill>
                <a:latin typeface="Arial" panose="020B0604020202020204"/>
                <a:cs typeface="Arial"/>
              </a:endParaRPr>
            </a:p>
          </p:txBody>
        </p:sp>
        <p:sp>
          <p:nvSpPr>
            <p:cNvPr id="21" name="TextBox 20">
              <a:extLst>
                <a:ext uri="{FF2B5EF4-FFF2-40B4-BE49-F238E27FC236}">
                  <a16:creationId xmlns:a16="http://schemas.microsoft.com/office/drawing/2014/main" id="{C6E8BFA0-43E2-FB0F-6A63-5E4985A7EFC5}"/>
                </a:ext>
              </a:extLst>
            </p:cNvPr>
            <p:cNvSpPr txBox="1"/>
            <p:nvPr/>
          </p:nvSpPr>
          <p:spPr>
            <a:xfrm>
              <a:off x="9409094" y="2316212"/>
              <a:ext cx="2340259" cy="3502384"/>
            </a:xfrm>
            <a:prstGeom prst="rect">
              <a:avLst/>
            </a:prstGeom>
            <a:noFill/>
          </p:spPr>
          <p:txBody>
            <a:bodyPr wrap="square" lIns="0" tIns="0" rIns="0" bIns="0" rtlCol="0">
              <a:spAutoFit/>
            </a:bodyPr>
            <a:lstStyle/>
            <a:p>
              <a:pPr marL="88106" indent="-88106">
                <a:spcBef>
                  <a:spcPts val="450"/>
                </a:spcBef>
                <a:buFont typeface="Arial" pitchFamily="34" charset="0"/>
                <a:buChar char="•"/>
              </a:pPr>
              <a:r>
                <a:rPr lang="en-US" sz="750">
                  <a:solidFill>
                    <a:srgbClr val="000000"/>
                  </a:solidFill>
                  <a:latin typeface="Arial" panose="020B0604020202020204"/>
                </a:rPr>
                <a:t>Review Proposed Solution Benefits</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Technical Advantages</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Business Value</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Service offering</a:t>
              </a:r>
            </a:p>
            <a:p>
              <a:pPr marL="258366" lvl="1" indent="-128588">
                <a:spcBef>
                  <a:spcPts val="225"/>
                </a:spcBef>
                <a:buFont typeface="Wingdings" panose="05000000000000000000" pitchFamily="2" charset="2"/>
                <a:buChar char="ü"/>
              </a:pPr>
              <a:r>
                <a:rPr lang="en-US" sz="750">
                  <a:solidFill>
                    <a:srgbClr val="000000"/>
                  </a:solidFill>
                  <a:latin typeface="Arial" panose="020B0604020202020204"/>
                </a:rPr>
                <a:t>Commercial options</a:t>
              </a:r>
            </a:p>
            <a:p>
              <a:pPr>
                <a:spcBef>
                  <a:spcPts val="225"/>
                </a:spcBef>
              </a:pPr>
              <a:endParaRPr lang="en-US" sz="600">
                <a:solidFill>
                  <a:srgbClr val="000000"/>
                </a:solidFill>
                <a:latin typeface="Arial" panose="020B0604020202020204"/>
              </a:endParaRPr>
            </a:p>
            <a:p>
              <a:pPr marL="88106" indent="-88106">
                <a:spcBef>
                  <a:spcPts val="225"/>
                </a:spcBef>
                <a:buFont typeface="Arial" pitchFamily="34" charset="0"/>
                <a:buChar char="•"/>
              </a:pPr>
              <a:r>
                <a:rPr lang="en-US" sz="750">
                  <a:solidFill>
                    <a:srgbClr val="000000"/>
                  </a:solidFill>
                  <a:latin typeface="Arial" panose="020B0604020202020204"/>
                </a:rPr>
                <a:t>Address Competitive Threats</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Provide competitive differentiation</a:t>
              </a:r>
            </a:p>
            <a:p>
              <a:pPr marL="129778" lvl="1">
                <a:spcBef>
                  <a:spcPts val="225"/>
                </a:spcBef>
              </a:pPr>
              <a:endParaRPr lang="en-US" sz="60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Achieve Technical Win</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Gather customer feedback</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Perform proposal iteration</a:t>
              </a:r>
            </a:p>
            <a:p>
              <a:pPr marL="259556" lvl="1" indent="-129779">
                <a:spcBef>
                  <a:spcPts val="225"/>
                </a:spcBef>
                <a:buFont typeface="Wingdings" panose="05000000000000000000" pitchFamily="2" charset="2"/>
                <a:buChar char="ü"/>
              </a:pPr>
              <a:endParaRPr lang="en-US" sz="750">
                <a:solidFill>
                  <a:srgbClr val="000000"/>
                </a:solidFill>
                <a:latin typeface="Arial" panose="020B0604020202020204"/>
                <a:cs typeface="Arial"/>
              </a:endParaRPr>
            </a:p>
            <a:p>
              <a:pPr marL="88106" indent="-88106">
                <a:spcBef>
                  <a:spcPts val="225"/>
                </a:spcBef>
                <a:buFont typeface="Arial" pitchFamily="34" charset="0"/>
                <a:buChar char="•"/>
              </a:pPr>
              <a:r>
                <a:rPr lang="en-US" sz="750">
                  <a:solidFill>
                    <a:srgbClr val="000000"/>
                  </a:solidFill>
                  <a:latin typeface="Arial" panose="020B0604020202020204"/>
                </a:rPr>
                <a:t>Achieve Customer Agreement</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cs typeface="Arial"/>
                </a:rPr>
                <a:t>Customer validation</a:t>
              </a:r>
            </a:p>
            <a:p>
              <a:pPr marL="259556" lvl="1" indent="-129779">
                <a:spcBef>
                  <a:spcPts val="225"/>
                </a:spcBef>
                <a:buFont typeface="Wingdings" panose="05000000000000000000" pitchFamily="2" charset="2"/>
                <a:buChar char="ü"/>
              </a:pPr>
              <a:r>
                <a:rPr lang="en-US" sz="750">
                  <a:solidFill>
                    <a:srgbClr val="000000"/>
                  </a:solidFill>
                  <a:latin typeface="Arial" panose="020B0604020202020204"/>
                </a:rPr>
                <a:t>Create needed delivery artifacts</a:t>
              </a:r>
            </a:p>
            <a:p>
              <a:pPr marL="259556" lvl="1" indent="-129779">
                <a:spcBef>
                  <a:spcPts val="225"/>
                </a:spcBef>
                <a:buFont typeface="Wingdings" panose="05000000000000000000" pitchFamily="2" charset="2"/>
                <a:buChar char="ü"/>
              </a:pPr>
              <a:endParaRPr lang="en-US" sz="750">
                <a:solidFill>
                  <a:srgbClr val="000000"/>
                </a:solidFill>
                <a:latin typeface="Arial" panose="020B0604020202020204"/>
                <a:cs typeface="Arial"/>
              </a:endParaRPr>
            </a:p>
            <a:p>
              <a:pPr marL="259556" lvl="1" indent="-129779">
                <a:spcBef>
                  <a:spcPts val="225"/>
                </a:spcBef>
                <a:buFont typeface="Wingdings" panose="05000000000000000000" pitchFamily="2" charset="2"/>
                <a:buChar char="ü"/>
              </a:pPr>
              <a:endParaRPr lang="en-US" sz="750">
                <a:solidFill>
                  <a:srgbClr val="000000"/>
                </a:solidFill>
                <a:latin typeface="Arial" panose="020B0604020202020204"/>
                <a:cs typeface="Arial"/>
              </a:endParaRPr>
            </a:p>
            <a:p>
              <a:pPr marL="259556" lvl="1" indent="-129779">
                <a:spcBef>
                  <a:spcPts val="225"/>
                </a:spcBef>
                <a:buFont typeface="Wingdings" panose="05000000000000000000" pitchFamily="2" charset="2"/>
                <a:buChar char="ü"/>
              </a:pPr>
              <a:endParaRPr lang="en-US" sz="750">
                <a:solidFill>
                  <a:srgbClr val="000000"/>
                </a:solidFill>
                <a:latin typeface="Arial" panose="020B0604020202020204"/>
                <a:cs typeface="Arial"/>
              </a:endParaRPr>
            </a:p>
          </p:txBody>
        </p:sp>
      </p:grpSp>
      <p:sp>
        <p:nvSpPr>
          <p:cNvPr id="67" name="TextBox 66">
            <a:extLst>
              <a:ext uri="{FF2B5EF4-FFF2-40B4-BE49-F238E27FC236}">
                <a16:creationId xmlns:a16="http://schemas.microsoft.com/office/drawing/2014/main" id="{CB23A673-D5E9-B499-98CA-3036991444A6}"/>
              </a:ext>
            </a:extLst>
          </p:cNvPr>
          <p:cNvSpPr txBox="1"/>
          <p:nvPr/>
        </p:nvSpPr>
        <p:spPr>
          <a:xfrm>
            <a:off x="328563" y="4713807"/>
            <a:ext cx="8473061" cy="115416"/>
          </a:xfrm>
          <a:prstGeom prst="rect">
            <a:avLst/>
          </a:prstGeom>
          <a:noFill/>
        </p:spPr>
        <p:txBody>
          <a:bodyPr wrap="square" lIns="0" tIns="0" rIns="0" bIns="0" rtlCol="0">
            <a:spAutoFit/>
          </a:bodyPr>
          <a:lstStyle/>
          <a:p>
            <a:pPr algn="ctr">
              <a:spcBef>
                <a:spcPts val="225"/>
              </a:spcBef>
            </a:pPr>
            <a:r>
              <a:rPr lang="en-US" sz="750">
                <a:solidFill>
                  <a:srgbClr val="000000"/>
                </a:solidFill>
                <a:latin typeface="Arial" panose="020B0604020202020204"/>
              </a:rPr>
              <a:t>Governance through SFDC</a:t>
            </a:r>
          </a:p>
        </p:txBody>
      </p:sp>
      <p:sp>
        <p:nvSpPr>
          <p:cNvPr id="3" name="Title 3">
            <a:extLst>
              <a:ext uri="{FF2B5EF4-FFF2-40B4-BE49-F238E27FC236}">
                <a16:creationId xmlns:a16="http://schemas.microsoft.com/office/drawing/2014/main" id="{BDF43A79-326F-4EDA-5022-4B7FF0A886BD}"/>
              </a:ext>
            </a:extLst>
          </p:cNvPr>
          <p:cNvSpPr txBox="1">
            <a:spLocks/>
          </p:cNvSpPr>
          <p:nvPr/>
        </p:nvSpPr>
        <p:spPr>
          <a:xfrm>
            <a:off x="285750" y="6344"/>
            <a:ext cx="8572500" cy="553998"/>
          </a:xfrm>
          <a:prstGeom prst="rect">
            <a:avLst/>
          </a:prstGeom>
        </p:spPr>
        <p:txBody>
          <a:bodyPr wrap="square" lIns="0" tIns="0" rIns="0" bIns="0">
            <a:spAutoFit/>
          </a:bodyPr>
          <a:lstStyle>
            <a:lvl1pPr algn="l" defTabSz="914386"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defTabSz="685790"/>
            <a:r>
              <a:rPr lang="en-US" sz="2800">
                <a:solidFill>
                  <a:srgbClr val="FFFFFF"/>
                </a:solidFill>
              </a:rPr>
              <a:t>Presales Technical Selling Framework</a:t>
            </a:r>
            <a:br>
              <a:rPr lang="en-US" sz="2800">
                <a:solidFill>
                  <a:srgbClr val="0076CE"/>
                </a:solidFill>
              </a:rPr>
            </a:br>
            <a:r>
              <a:rPr lang="en-US" sz="1200">
                <a:solidFill>
                  <a:srgbClr val="0076CE">
                    <a:lumMod val="20000"/>
                    <a:lumOff val="80000"/>
                  </a:srgbClr>
                </a:solidFill>
              </a:rPr>
              <a:t>DADD Campaign Overview</a:t>
            </a:r>
          </a:p>
        </p:txBody>
      </p:sp>
    </p:spTree>
    <p:extLst>
      <p:ext uri="{BB962C8B-B14F-4D97-AF65-F5344CB8AC3E}">
        <p14:creationId xmlns:p14="http://schemas.microsoft.com/office/powerpoint/2010/main" val="126953398"/>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005ED01A-5835-E196-E2BB-483C72001D79}"/>
              </a:ext>
            </a:extLst>
          </p:cNvPr>
          <p:cNvGrpSpPr/>
          <p:nvPr/>
        </p:nvGrpSpPr>
        <p:grpSpPr>
          <a:xfrm>
            <a:off x="5188718" y="2273323"/>
            <a:ext cx="689375" cy="348080"/>
            <a:chOff x="7058006" y="3024440"/>
            <a:chExt cx="790571" cy="461031"/>
          </a:xfrm>
        </p:grpSpPr>
        <p:sp>
          <p:nvSpPr>
            <p:cNvPr id="65" name="Rectangle 64">
              <a:extLst>
                <a:ext uri="{FF2B5EF4-FFF2-40B4-BE49-F238E27FC236}">
                  <a16:creationId xmlns:a16="http://schemas.microsoft.com/office/drawing/2014/main" id="{E0985413-FE65-44D8-2212-00FF8AF42D24}"/>
                </a:ext>
              </a:extLst>
            </p:cNvPr>
            <p:cNvSpPr/>
            <p:nvPr/>
          </p:nvSpPr>
          <p:spPr>
            <a:xfrm>
              <a:off x="7058006" y="3030531"/>
              <a:ext cx="781665" cy="454940"/>
            </a:xfrm>
            <a:prstGeom prst="rect">
              <a:avLst/>
            </a:prstGeom>
            <a:solidFill>
              <a:srgbClr val="C0000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66" name="TextBox 65">
              <a:extLst>
                <a:ext uri="{FF2B5EF4-FFF2-40B4-BE49-F238E27FC236}">
                  <a16:creationId xmlns:a16="http://schemas.microsoft.com/office/drawing/2014/main" id="{D82B7E3D-FD6A-B9E7-62D7-1E120FD2B12B}"/>
                </a:ext>
              </a:extLst>
            </p:cNvPr>
            <p:cNvSpPr txBox="1"/>
            <p:nvPr/>
          </p:nvSpPr>
          <p:spPr>
            <a:xfrm>
              <a:off x="7063423" y="3024440"/>
              <a:ext cx="785154" cy="45860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Presales</a:t>
              </a:r>
              <a:b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Field</a:t>
              </a:r>
            </a:p>
            <a:p>
              <a:pPr algn="ctr" defTabSz="685783">
                <a:defRPr/>
              </a:pPr>
              <a:r>
                <a:rPr lang="en-US" sz="750" b="1">
                  <a:solidFill>
                    <a:srgbClr val="FFFFFF"/>
                  </a:solidFill>
                  <a:latin typeface="Arial" panose="020B0604020202020204" pitchFamily="34" charset="0"/>
                  <a:cs typeface="Arial" panose="020B0604020202020204" pitchFamily="34" charset="0"/>
                </a:rPr>
                <a:t>Enablement</a:t>
              </a:r>
              <a:endParaRPr lang="en-US" sz="750" b="1">
                <a:solidFill>
                  <a:srgbClr val="FFFF00"/>
                </a:solidFill>
                <a:latin typeface="Arial"/>
              </a:endParaRPr>
            </a:p>
          </p:txBody>
        </p:sp>
      </p:grpSp>
      <p:sp>
        <p:nvSpPr>
          <p:cNvPr id="22" name="Title 3">
            <a:extLst>
              <a:ext uri="{FF2B5EF4-FFF2-40B4-BE49-F238E27FC236}">
                <a16:creationId xmlns:a16="http://schemas.microsoft.com/office/drawing/2014/main" id="{110C4695-2884-19B0-742A-A34D14540024}"/>
              </a:ext>
            </a:extLst>
          </p:cNvPr>
          <p:cNvSpPr txBox="1">
            <a:spLocks/>
          </p:cNvSpPr>
          <p:nvPr/>
        </p:nvSpPr>
        <p:spPr>
          <a:xfrm>
            <a:off x="285750" y="6344"/>
            <a:ext cx="8572500" cy="553998"/>
          </a:xfrm>
          <a:prstGeom prst="rect">
            <a:avLst/>
          </a:prstGeom>
        </p:spPr>
        <p:txBody>
          <a:bodyPr wrap="square" lIns="0" tIns="0" rIns="0" bIns="0">
            <a:spAutoFit/>
          </a:bodyPr>
          <a:lstStyle>
            <a:lvl1pPr algn="l" defTabSz="914386" rtl="0" eaLnBrk="1" latinLnBrk="0" hangingPunct="1">
              <a:lnSpc>
                <a:spcPct val="90000"/>
              </a:lnSpc>
              <a:spcBef>
                <a:spcPct val="0"/>
              </a:spcBef>
              <a:buNone/>
              <a:defRPr sz="3733" kern="1200">
                <a:solidFill>
                  <a:schemeClr val="bg1"/>
                </a:solidFill>
                <a:latin typeface="Arial" panose="020B0604020202020204" pitchFamily="34" charset="0"/>
                <a:ea typeface="+mj-ea"/>
                <a:cs typeface="+mj-cs"/>
              </a:defRPr>
            </a:lvl1pPr>
          </a:lstStyle>
          <a:p>
            <a:pPr defTabSz="685790">
              <a:defRPr/>
            </a:pPr>
            <a:r>
              <a:rPr lang="en-US" sz="2800">
                <a:solidFill>
                  <a:srgbClr val="FFFFFF"/>
                </a:solidFill>
              </a:rPr>
              <a:t>Project Jarvis</a:t>
            </a:r>
            <a:br>
              <a:rPr lang="en-US" sz="2800">
                <a:solidFill>
                  <a:srgbClr val="0076CE"/>
                </a:solidFill>
              </a:rPr>
            </a:br>
            <a:r>
              <a:rPr lang="en-US" sz="1200">
                <a:solidFill>
                  <a:srgbClr val="0076CE">
                    <a:lumMod val="20000"/>
                    <a:lumOff val="80000"/>
                  </a:srgbClr>
                </a:solidFill>
              </a:rPr>
              <a:t>Estimated Timeline</a:t>
            </a:r>
          </a:p>
        </p:txBody>
      </p:sp>
      <p:cxnSp>
        <p:nvCxnSpPr>
          <p:cNvPr id="4" name="Straight Connector 3">
            <a:extLst>
              <a:ext uri="{FF2B5EF4-FFF2-40B4-BE49-F238E27FC236}">
                <a16:creationId xmlns:a16="http://schemas.microsoft.com/office/drawing/2014/main" id="{B83D1C9B-0B25-5FC6-52BC-99E7C7B25AAB}"/>
              </a:ext>
            </a:extLst>
          </p:cNvPr>
          <p:cNvCxnSpPr>
            <a:cxnSpLocks/>
          </p:cNvCxnSpPr>
          <p:nvPr/>
        </p:nvCxnSpPr>
        <p:spPr>
          <a:xfrm flipV="1">
            <a:off x="0" y="2133116"/>
            <a:ext cx="9144000" cy="2853"/>
          </a:xfrm>
          <a:prstGeom prst="line">
            <a:avLst/>
          </a:prstGeom>
          <a:ln w="263525">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0FE20C4-E4E0-B85F-F61A-80F6C565ABFC}"/>
              </a:ext>
            </a:extLst>
          </p:cNvPr>
          <p:cNvGrpSpPr/>
          <p:nvPr/>
        </p:nvGrpSpPr>
        <p:grpSpPr>
          <a:xfrm>
            <a:off x="1064889" y="2278680"/>
            <a:ext cx="773181" cy="223125"/>
            <a:chOff x="4563679" y="3646363"/>
            <a:chExt cx="1030908" cy="297500"/>
          </a:xfrm>
        </p:grpSpPr>
        <p:sp>
          <p:nvSpPr>
            <p:cNvPr id="3" name="Rectangle 2">
              <a:extLst>
                <a:ext uri="{FF2B5EF4-FFF2-40B4-BE49-F238E27FC236}">
                  <a16:creationId xmlns:a16="http://schemas.microsoft.com/office/drawing/2014/main" id="{3B6BF18E-CC2C-CCF0-F952-60633357B65F}"/>
                </a:ext>
              </a:extLst>
            </p:cNvPr>
            <p:cNvSpPr/>
            <p:nvPr/>
          </p:nvSpPr>
          <p:spPr>
            <a:xfrm>
              <a:off x="4622699" y="3646363"/>
              <a:ext cx="912868" cy="297500"/>
            </a:xfrm>
            <a:prstGeom prst="rect">
              <a:avLst/>
            </a:prstGeom>
            <a:solidFill>
              <a:schemeClr val="bg1">
                <a:lumMod val="60000"/>
                <a:lumOff val="40000"/>
                <a:alpha val="5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12" name="TextBox 11">
              <a:extLst>
                <a:ext uri="{FF2B5EF4-FFF2-40B4-BE49-F238E27FC236}">
                  <a16:creationId xmlns:a16="http://schemas.microsoft.com/office/drawing/2014/main" id="{01AA7D34-06E2-1A0F-D634-1207B75C66CD}"/>
                </a:ext>
              </a:extLst>
            </p:cNvPr>
            <p:cNvSpPr txBox="1"/>
            <p:nvPr/>
          </p:nvSpPr>
          <p:spPr>
            <a:xfrm>
              <a:off x="4563679" y="3709790"/>
              <a:ext cx="1030908" cy="161669"/>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1</a:t>
              </a:r>
              <a:endParaRPr lang="en-US" sz="1200" b="1">
                <a:solidFill>
                  <a:srgbClr val="FFFFFF"/>
                </a:solidFill>
                <a:latin typeface="Arial"/>
              </a:endParaRPr>
            </a:p>
          </p:txBody>
        </p:sp>
      </p:grpSp>
      <p:grpSp>
        <p:nvGrpSpPr>
          <p:cNvPr id="16" name="Group 15">
            <a:extLst>
              <a:ext uri="{FF2B5EF4-FFF2-40B4-BE49-F238E27FC236}">
                <a16:creationId xmlns:a16="http://schemas.microsoft.com/office/drawing/2014/main" id="{D17256CF-8F7C-866D-ED60-B3A18A24AB51}"/>
              </a:ext>
            </a:extLst>
          </p:cNvPr>
          <p:cNvGrpSpPr/>
          <p:nvPr/>
        </p:nvGrpSpPr>
        <p:grpSpPr>
          <a:xfrm flipV="1">
            <a:off x="269173" y="2206219"/>
            <a:ext cx="8541434" cy="238984"/>
            <a:chOff x="390949" y="3013206"/>
            <a:chExt cx="11388578" cy="318645"/>
          </a:xfrm>
        </p:grpSpPr>
        <p:sp>
          <p:nvSpPr>
            <p:cNvPr id="17" name="Isosceles Triangle 16">
              <a:extLst>
                <a:ext uri="{FF2B5EF4-FFF2-40B4-BE49-F238E27FC236}">
                  <a16:creationId xmlns:a16="http://schemas.microsoft.com/office/drawing/2014/main" id="{B508AF73-3986-8D2C-828F-B5DF07ABAB32}"/>
                </a:ext>
              </a:extLst>
            </p:cNvPr>
            <p:cNvSpPr/>
            <p:nvPr/>
          </p:nvSpPr>
          <p:spPr>
            <a:xfrm rot="10800000" flipV="1">
              <a:off x="390949" y="3017494"/>
              <a:ext cx="278970" cy="290557"/>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8" name="Isosceles Triangle 17">
              <a:extLst>
                <a:ext uri="{FF2B5EF4-FFF2-40B4-BE49-F238E27FC236}">
                  <a16:creationId xmlns:a16="http://schemas.microsoft.com/office/drawing/2014/main" id="{D62F8EE0-7478-DCA3-A83C-ABBF3DDD2709}"/>
                </a:ext>
              </a:extLst>
            </p:cNvPr>
            <p:cNvSpPr/>
            <p:nvPr/>
          </p:nvSpPr>
          <p:spPr>
            <a:xfrm rot="10800000" flipV="1">
              <a:off x="3162275" y="3017494"/>
              <a:ext cx="278970" cy="290557"/>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9" name="Isosceles Triangle 18">
              <a:extLst>
                <a:ext uri="{FF2B5EF4-FFF2-40B4-BE49-F238E27FC236}">
                  <a16:creationId xmlns:a16="http://schemas.microsoft.com/office/drawing/2014/main" id="{EE43F348-5694-C6B3-5FBB-047F3F6BDA03}"/>
                </a:ext>
              </a:extLst>
            </p:cNvPr>
            <p:cNvSpPr/>
            <p:nvPr/>
          </p:nvSpPr>
          <p:spPr>
            <a:xfrm rot="10800000" flipV="1">
              <a:off x="5942487" y="3041294"/>
              <a:ext cx="278970" cy="290557"/>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20" name="Isosceles Triangle 19">
              <a:extLst>
                <a:ext uri="{FF2B5EF4-FFF2-40B4-BE49-F238E27FC236}">
                  <a16:creationId xmlns:a16="http://schemas.microsoft.com/office/drawing/2014/main" id="{319BC627-8982-EC8B-FDC4-1A9D1849A334}"/>
                </a:ext>
              </a:extLst>
            </p:cNvPr>
            <p:cNvSpPr/>
            <p:nvPr/>
          </p:nvSpPr>
          <p:spPr>
            <a:xfrm rot="10800000" flipV="1">
              <a:off x="8717430" y="3022155"/>
              <a:ext cx="278970" cy="290557"/>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23" name="Isosceles Triangle 22">
              <a:extLst>
                <a:ext uri="{FF2B5EF4-FFF2-40B4-BE49-F238E27FC236}">
                  <a16:creationId xmlns:a16="http://schemas.microsoft.com/office/drawing/2014/main" id="{ED24D4A5-79FE-FB27-7EC6-EEAAA16D9258}"/>
                </a:ext>
              </a:extLst>
            </p:cNvPr>
            <p:cNvSpPr/>
            <p:nvPr/>
          </p:nvSpPr>
          <p:spPr>
            <a:xfrm rot="10800000" flipV="1">
              <a:off x="11500557" y="3013206"/>
              <a:ext cx="278970" cy="290557"/>
            </a:xfrm>
            <a:prstGeom prst="triangle">
              <a:avLst/>
            </a:prstGeom>
            <a:solidFill>
              <a:srgbClr val="FFC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grpSp>
      <p:grpSp>
        <p:nvGrpSpPr>
          <p:cNvPr id="67" name="Group 66">
            <a:extLst>
              <a:ext uri="{FF2B5EF4-FFF2-40B4-BE49-F238E27FC236}">
                <a16:creationId xmlns:a16="http://schemas.microsoft.com/office/drawing/2014/main" id="{A94FACB7-4115-245B-387B-9775A82205B5}"/>
              </a:ext>
            </a:extLst>
          </p:cNvPr>
          <p:cNvGrpSpPr/>
          <p:nvPr/>
        </p:nvGrpSpPr>
        <p:grpSpPr>
          <a:xfrm>
            <a:off x="416118" y="1575208"/>
            <a:ext cx="714079" cy="415499"/>
            <a:chOff x="554824" y="2100278"/>
            <a:chExt cx="952105" cy="553998"/>
          </a:xfrm>
        </p:grpSpPr>
        <p:sp>
          <p:nvSpPr>
            <p:cNvPr id="34" name="Cylinder 33">
              <a:extLst>
                <a:ext uri="{FF2B5EF4-FFF2-40B4-BE49-F238E27FC236}">
                  <a16:creationId xmlns:a16="http://schemas.microsoft.com/office/drawing/2014/main" id="{23AA5136-25F0-FB51-DC7D-B189DCD89833}"/>
                </a:ext>
              </a:extLst>
            </p:cNvPr>
            <p:cNvSpPr/>
            <p:nvPr/>
          </p:nvSpPr>
          <p:spPr>
            <a:xfrm>
              <a:off x="554824" y="2100278"/>
              <a:ext cx="952105"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38" name="TextBox 37">
              <a:extLst>
                <a:ext uri="{FF2B5EF4-FFF2-40B4-BE49-F238E27FC236}">
                  <a16:creationId xmlns:a16="http://schemas.microsoft.com/office/drawing/2014/main" id="{47D3EC0E-46AA-A34C-C5EC-D692DBF47E56}"/>
                </a:ext>
              </a:extLst>
            </p:cNvPr>
            <p:cNvSpPr txBox="1"/>
            <p:nvPr/>
          </p:nvSpPr>
          <p:spPr>
            <a:xfrm>
              <a:off x="640675" y="2250424"/>
              <a:ext cx="803450"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1 </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33" name="TextBox 32">
            <a:extLst>
              <a:ext uri="{FF2B5EF4-FFF2-40B4-BE49-F238E27FC236}">
                <a16:creationId xmlns:a16="http://schemas.microsoft.com/office/drawing/2014/main" id="{F230D1B5-9209-FCEE-6E61-F0CA255794D6}"/>
              </a:ext>
            </a:extLst>
          </p:cNvPr>
          <p:cNvSpPr txBox="1"/>
          <p:nvPr/>
        </p:nvSpPr>
        <p:spPr>
          <a:xfrm>
            <a:off x="75690" y="616032"/>
            <a:ext cx="920630" cy="727122"/>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r>
              <a:rPr lang="en-US" sz="675">
                <a:solidFill>
                  <a:srgbClr val="FFFFFF"/>
                </a:solidFill>
                <a:latin typeface="Arial" panose="020B0604020202020204"/>
              </a:rPr>
              <a:t>OCTO SharePoint</a:t>
            </a:r>
          </a:p>
          <a:p>
            <a:pPr marL="88106" indent="-88106">
              <a:buFont typeface="Arial" panose="020B0604020202020204" pitchFamily="34" charset="0"/>
              <a:buChar char="•"/>
              <a:defRPr/>
            </a:pPr>
            <a:r>
              <a:rPr lang="en-US" sz="675">
                <a:solidFill>
                  <a:srgbClr val="FFFFFF"/>
                </a:solidFill>
                <a:latin typeface="Arial" panose="020B0604020202020204"/>
              </a:rPr>
              <a:t>Confluence</a:t>
            </a:r>
          </a:p>
          <a:p>
            <a:pPr marL="88106" indent="-88106">
              <a:buFont typeface="Arial" panose="020B0604020202020204" pitchFamily="34" charset="0"/>
              <a:buChar char="•"/>
              <a:defRPr/>
            </a:pPr>
            <a:r>
              <a:rPr lang="en-US" sz="675">
                <a:solidFill>
                  <a:srgbClr val="FFFFFF"/>
                </a:solidFill>
                <a:latin typeface="Arial" panose="020B0604020202020204"/>
              </a:rPr>
              <a:t>JIRA</a:t>
            </a:r>
          </a:p>
          <a:p>
            <a:pPr marL="88106" indent="-88106">
              <a:buFont typeface="Arial" panose="020B0604020202020204" pitchFamily="34" charset="0"/>
              <a:buChar char="•"/>
              <a:defRPr/>
            </a:pPr>
            <a:r>
              <a:rPr lang="en-US" sz="675">
                <a:solidFill>
                  <a:srgbClr val="FFFFFF"/>
                </a:solidFill>
                <a:latin typeface="Arial" panose="020B0604020202020204"/>
              </a:rPr>
              <a:t>Presentations</a:t>
            </a:r>
          </a:p>
          <a:p>
            <a:pPr marL="88106" indent="-88106">
              <a:buFont typeface="Arial" panose="020B0604020202020204" pitchFamily="34" charset="0"/>
              <a:buChar char="•"/>
              <a:defRPr/>
            </a:pPr>
            <a:r>
              <a:rPr lang="en-US" sz="675">
                <a:solidFill>
                  <a:srgbClr val="FFFFFF"/>
                </a:solidFill>
                <a:latin typeface="Arial" panose="020B0604020202020204"/>
              </a:rPr>
              <a:t>Meeting Recordings</a:t>
            </a:r>
          </a:p>
          <a:p>
            <a:pPr marL="88106" indent="-88106">
              <a:buFont typeface="Arial" panose="020B0604020202020204" pitchFamily="34" charset="0"/>
              <a:buChar char="•"/>
              <a:defRPr/>
            </a:pPr>
            <a:r>
              <a:rPr lang="en-US" sz="675">
                <a:solidFill>
                  <a:srgbClr val="FFFFFF"/>
                </a:solidFill>
                <a:latin typeface="Arial" panose="020B0604020202020204"/>
              </a:rPr>
              <a:t>Videos</a:t>
            </a:r>
          </a:p>
          <a:p>
            <a:pPr marL="88106" indent="-88106">
              <a:buFont typeface="Arial" panose="020B0604020202020204" pitchFamily="34" charset="0"/>
              <a:buChar char="•"/>
              <a:defRPr/>
            </a:pPr>
            <a:r>
              <a:rPr lang="en-US" sz="675">
                <a:solidFill>
                  <a:srgbClr val="FFFFFF"/>
                </a:solidFill>
                <a:latin typeface="Arial" panose="020B0604020202020204"/>
              </a:rPr>
              <a:t>External Research</a:t>
            </a:r>
          </a:p>
        </p:txBody>
      </p:sp>
      <p:grpSp>
        <p:nvGrpSpPr>
          <p:cNvPr id="42" name="Group 41">
            <a:extLst>
              <a:ext uri="{FF2B5EF4-FFF2-40B4-BE49-F238E27FC236}">
                <a16:creationId xmlns:a16="http://schemas.microsoft.com/office/drawing/2014/main" id="{F8D89908-C144-C659-421F-A60E66B7AA6D}"/>
              </a:ext>
            </a:extLst>
          </p:cNvPr>
          <p:cNvGrpSpPr/>
          <p:nvPr/>
        </p:nvGrpSpPr>
        <p:grpSpPr>
          <a:xfrm>
            <a:off x="36817" y="2618854"/>
            <a:ext cx="998376" cy="522523"/>
            <a:chOff x="8776245" y="3503085"/>
            <a:chExt cx="2391030" cy="1232872"/>
          </a:xfrm>
        </p:grpSpPr>
        <p:sp>
          <p:nvSpPr>
            <p:cNvPr id="43" name="Rectangle 42">
              <a:extLst>
                <a:ext uri="{FF2B5EF4-FFF2-40B4-BE49-F238E27FC236}">
                  <a16:creationId xmlns:a16="http://schemas.microsoft.com/office/drawing/2014/main" id="{74F639F2-E928-22A0-48D7-EE69E356ED71}"/>
                </a:ext>
              </a:extLst>
            </p:cNvPr>
            <p:cNvSpPr/>
            <p:nvPr/>
          </p:nvSpPr>
          <p:spPr>
            <a:xfrm>
              <a:off x="8776245" y="3503085"/>
              <a:ext cx="2391030" cy="1232872"/>
            </a:xfrm>
            <a:prstGeom prst="rect">
              <a:avLst/>
            </a:prstGeom>
            <a:solidFill>
              <a:schemeClr val="bg1">
                <a:lumMod val="60000"/>
                <a:lumOff val="40000"/>
                <a:alpha val="61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44" name="TextBox 43">
              <a:extLst>
                <a:ext uri="{FF2B5EF4-FFF2-40B4-BE49-F238E27FC236}">
                  <a16:creationId xmlns:a16="http://schemas.microsoft.com/office/drawing/2014/main" id="{4C3C8621-3945-21B0-E1AF-A935BC587294}"/>
                </a:ext>
              </a:extLst>
            </p:cNvPr>
            <p:cNvSpPr txBox="1"/>
            <p:nvPr/>
          </p:nvSpPr>
          <p:spPr>
            <a:xfrm>
              <a:off x="8854262" y="3561069"/>
              <a:ext cx="2313013" cy="1089280"/>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Test system capabilities</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OCTO Community</a:t>
              </a:r>
            </a:p>
          </p:txBody>
        </p:sp>
      </p:grpSp>
      <p:grpSp>
        <p:nvGrpSpPr>
          <p:cNvPr id="47" name="Group 46">
            <a:extLst>
              <a:ext uri="{FF2B5EF4-FFF2-40B4-BE49-F238E27FC236}">
                <a16:creationId xmlns:a16="http://schemas.microsoft.com/office/drawing/2014/main" id="{4996AC9E-A2A0-34B5-955F-0BF3F4C464EF}"/>
              </a:ext>
            </a:extLst>
          </p:cNvPr>
          <p:cNvGrpSpPr/>
          <p:nvPr/>
        </p:nvGrpSpPr>
        <p:grpSpPr>
          <a:xfrm>
            <a:off x="1142311" y="2876533"/>
            <a:ext cx="1432811" cy="792641"/>
            <a:chOff x="8771292" y="3353252"/>
            <a:chExt cx="2469045" cy="1435130"/>
          </a:xfrm>
        </p:grpSpPr>
        <p:sp>
          <p:nvSpPr>
            <p:cNvPr id="48" name="Rectangle 47">
              <a:extLst>
                <a:ext uri="{FF2B5EF4-FFF2-40B4-BE49-F238E27FC236}">
                  <a16:creationId xmlns:a16="http://schemas.microsoft.com/office/drawing/2014/main" id="{1626844A-8A43-FD8E-D5CB-C34C25A8FF2C}"/>
                </a:ext>
              </a:extLst>
            </p:cNvPr>
            <p:cNvSpPr/>
            <p:nvPr/>
          </p:nvSpPr>
          <p:spPr>
            <a:xfrm>
              <a:off x="8771292" y="3353252"/>
              <a:ext cx="2469045" cy="1435130"/>
            </a:xfrm>
            <a:prstGeom prst="rect">
              <a:avLst/>
            </a:prstGeom>
            <a:solidFill>
              <a:schemeClr val="bg1">
                <a:lumMod val="75000"/>
                <a:alpha val="7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49" name="TextBox 48">
              <a:extLst>
                <a:ext uri="{FF2B5EF4-FFF2-40B4-BE49-F238E27FC236}">
                  <a16:creationId xmlns:a16="http://schemas.microsoft.com/office/drawing/2014/main" id="{C8BB5220-4C60-F360-369C-8EC4319EAFBE}"/>
                </a:ext>
              </a:extLst>
            </p:cNvPr>
            <p:cNvSpPr txBox="1"/>
            <p:nvPr/>
          </p:nvSpPr>
          <p:spPr>
            <a:xfrm>
              <a:off x="8858154" y="3398962"/>
              <a:ext cx="2382183" cy="1337401"/>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Dell products &amp; solutions information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Technical specs on Dell portfolio</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Competitive insights &amp; differentiation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Partner ecosystem information</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100 Presales Members </a:t>
              </a:r>
              <a:r>
                <a:rPr lang="en-US" sz="600">
                  <a:solidFill>
                    <a:srgbClr val="FFFF00"/>
                  </a:solidFill>
                  <a:latin typeface="Arial"/>
                </a:rPr>
                <a:t>*</a:t>
              </a:r>
            </a:p>
          </p:txBody>
        </p:sp>
      </p:grpSp>
      <p:grpSp>
        <p:nvGrpSpPr>
          <p:cNvPr id="70" name="Group 69">
            <a:extLst>
              <a:ext uri="{FF2B5EF4-FFF2-40B4-BE49-F238E27FC236}">
                <a16:creationId xmlns:a16="http://schemas.microsoft.com/office/drawing/2014/main" id="{6895161F-DA76-8F7B-3D83-9362C8E0A6D8}"/>
              </a:ext>
            </a:extLst>
          </p:cNvPr>
          <p:cNvGrpSpPr/>
          <p:nvPr/>
        </p:nvGrpSpPr>
        <p:grpSpPr>
          <a:xfrm>
            <a:off x="1671446" y="1575208"/>
            <a:ext cx="935264" cy="415499"/>
            <a:chOff x="2278603" y="2100278"/>
            <a:chExt cx="1247018" cy="553998"/>
          </a:xfrm>
        </p:grpSpPr>
        <p:sp>
          <p:nvSpPr>
            <p:cNvPr id="58" name="Cylinder 57">
              <a:extLst>
                <a:ext uri="{FF2B5EF4-FFF2-40B4-BE49-F238E27FC236}">
                  <a16:creationId xmlns:a16="http://schemas.microsoft.com/office/drawing/2014/main" id="{C755F90D-FFE1-271B-53D9-037A4E28440F}"/>
                </a:ext>
              </a:extLst>
            </p:cNvPr>
            <p:cNvSpPr/>
            <p:nvPr/>
          </p:nvSpPr>
          <p:spPr>
            <a:xfrm>
              <a:off x="2278603" y="2100278"/>
              <a:ext cx="1226237"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59" name="TextBox 58">
              <a:extLst>
                <a:ext uri="{FF2B5EF4-FFF2-40B4-BE49-F238E27FC236}">
                  <a16:creationId xmlns:a16="http://schemas.microsoft.com/office/drawing/2014/main" id="{4155FAC0-D519-BDC1-7785-617383D21C6C}"/>
                </a:ext>
              </a:extLst>
            </p:cNvPr>
            <p:cNvSpPr txBox="1"/>
            <p:nvPr/>
          </p:nvSpPr>
          <p:spPr>
            <a:xfrm>
              <a:off x="2324467" y="2250424"/>
              <a:ext cx="1201154"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2 </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57" name="TextBox 56">
            <a:extLst>
              <a:ext uri="{FF2B5EF4-FFF2-40B4-BE49-F238E27FC236}">
                <a16:creationId xmlns:a16="http://schemas.microsoft.com/office/drawing/2014/main" id="{09F868AA-B490-12C3-048E-AA0D2EFA29B9}"/>
              </a:ext>
            </a:extLst>
          </p:cNvPr>
          <p:cNvSpPr txBox="1"/>
          <p:nvPr/>
        </p:nvSpPr>
        <p:spPr>
          <a:xfrm>
            <a:off x="1033986" y="927655"/>
            <a:ext cx="1022194" cy="415498"/>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r>
              <a:rPr lang="fr-FR" sz="675">
                <a:solidFill>
                  <a:srgbClr val="FFFFFF"/>
                </a:solidFill>
                <a:latin typeface="Arial" panose="020B0604020202020204"/>
              </a:rPr>
              <a:t>Product Sites</a:t>
            </a:r>
          </a:p>
          <a:p>
            <a:pPr marL="88106" indent="-88106">
              <a:buFont typeface="Arial" panose="020B0604020202020204" pitchFamily="34" charset="0"/>
              <a:buChar char="•"/>
              <a:defRPr/>
            </a:pPr>
            <a:r>
              <a:rPr lang="fr-FR" sz="675">
                <a:solidFill>
                  <a:srgbClr val="FFFFFF"/>
                </a:solidFill>
                <a:latin typeface="Arial" panose="020B0604020202020204"/>
              </a:rPr>
              <a:t>Solution Sites</a:t>
            </a:r>
          </a:p>
          <a:p>
            <a:pPr marL="88106" indent="-88106">
              <a:buFont typeface="Arial" panose="020B0604020202020204" pitchFamily="34" charset="0"/>
              <a:buChar char="•"/>
              <a:defRPr/>
            </a:pPr>
            <a:r>
              <a:rPr lang="fr-FR" sz="675">
                <a:solidFill>
                  <a:srgbClr val="FFFFFF"/>
                </a:solidFill>
                <a:latin typeface="Arial" panose="020B0604020202020204"/>
              </a:rPr>
              <a:t>Sales Information Sites</a:t>
            </a:r>
          </a:p>
          <a:p>
            <a:pPr marL="88106" indent="-88106">
              <a:buFont typeface="Arial" panose="020B0604020202020204" pitchFamily="34" charset="0"/>
              <a:buChar char="•"/>
              <a:defRPr/>
            </a:pPr>
            <a:r>
              <a:rPr lang="fr-FR" sz="675">
                <a:solidFill>
                  <a:srgbClr val="FFFFFF"/>
                </a:solidFill>
                <a:latin typeface="Arial" panose="020B0604020202020204"/>
              </a:rPr>
              <a:t>Dell Partner Information</a:t>
            </a:r>
            <a:endParaRPr lang="en-US" sz="675">
              <a:solidFill>
                <a:srgbClr val="FFFFFF"/>
              </a:solidFill>
              <a:latin typeface="Arial"/>
            </a:endParaRPr>
          </a:p>
        </p:txBody>
      </p:sp>
      <p:grpSp>
        <p:nvGrpSpPr>
          <p:cNvPr id="75" name="Group 74">
            <a:extLst>
              <a:ext uri="{FF2B5EF4-FFF2-40B4-BE49-F238E27FC236}">
                <a16:creationId xmlns:a16="http://schemas.microsoft.com/office/drawing/2014/main" id="{EFFC983A-A57F-A8D6-708D-07463607B894}"/>
              </a:ext>
            </a:extLst>
          </p:cNvPr>
          <p:cNvGrpSpPr/>
          <p:nvPr/>
        </p:nvGrpSpPr>
        <p:grpSpPr>
          <a:xfrm>
            <a:off x="2733527" y="1575208"/>
            <a:ext cx="554450" cy="415499"/>
            <a:chOff x="3673276" y="2100278"/>
            <a:chExt cx="739266" cy="553998"/>
          </a:xfrm>
        </p:grpSpPr>
        <p:sp>
          <p:nvSpPr>
            <p:cNvPr id="61" name="Cylinder 60">
              <a:extLst>
                <a:ext uri="{FF2B5EF4-FFF2-40B4-BE49-F238E27FC236}">
                  <a16:creationId xmlns:a16="http://schemas.microsoft.com/office/drawing/2014/main" id="{09AB399D-2AC5-7814-61D6-8345FBFDDA4D}"/>
                </a:ext>
              </a:extLst>
            </p:cNvPr>
            <p:cNvSpPr/>
            <p:nvPr/>
          </p:nvSpPr>
          <p:spPr>
            <a:xfrm>
              <a:off x="3673276" y="2100278"/>
              <a:ext cx="739264"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62" name="TextBox 61">
              <a:extLst>
                <a:ext uri="{FF2B5EF4-FFF2-40B4-BE49-F238E27FC236}">
                  <a16:creationId xmlns:a16="http://schemas.microsoft.com/office/drawing/2014/main" id="{60E51627-1323-E8E9-8680-E8F7885E4F63}"/>
                </a:ext>
              </a:extLst>
            </p:cNvPr>
            <p:cNvSpPr txBox="1"/>
            <p:nvPr/>
          </p:nvSpPr>
          <p:spPr>
            <a:xfrm>
              <a:off x="3688399" y="2250424"/>
              <a:ext cx="724143"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3</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63" name="TextBox 62">
            <a:extLst>
              <a:ext uri="{FF2B5EF4-FFF2-40B4-BE49-F238E27FC236}">
                <a16:creationId xmlns:a16="http://schemas.microsoft.com/office/drawing/2014/main" id="{3CE5C5F2-832B-0751-C0A1-13C4E92F38C1}"/>
              </a:ext>
            </a:extLst>
          </p:cNvPr>
          <p:cNvSpPr txBox="1"/>
          <p:nvPr/>
        </p:nvSpPr>
        <p:spPr>
          <a:xfrm>
            <a:off x="2221294" y="719906"/>
            <a:ext cx="1154066" cy="623248"/>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r>
              <a:rPr lang="en-US" sz="675">
                <a:solidFill>
                  <a:srgbClr val="FFFFFF"/>
                </a:solidFill>
                <a:latin typeface="Arial" panose="020B0604020202020204"/>
              </a:rPr>
              <a:t>Customer Public Info</a:t>
            </a:r>
          </a:p>
          <a:p>
            <a:pPr marL="88106" indent="-88106">
              <a:buFont typeface="Arial" panose="020B0604020202020204" pitchFamily="34" charset="0"/>
              <a:buChar char="•"/>
              <a:defRPr/>
            </a:pPr>
            <a:r>
              <a:rPr lang="en-US" sz="675">
                <a:solidFill>
                  <a:srgbClr val="FFFFFF"/>
                </a:solidFill>
                <a:latin typeface="Arial" panose="020B0604020202020204"/>
              </a:rPr>
              <a:t>SEC Edgar</a:t>
            </a:r>
          </a:p>
          <a:p>
            <a:pPr marL="88106" indent="-88106">
              <a:buFont typeface="Arial" panose="020B0604020202020204" pitchFamily="34" charset="0"/>
              <a:buChar char="•"/>
              <a:defRPr/>
            </a:pPr>
            <a:r>
              <a:rPr lang="en-US" sz="675">
                <a:solidFill>
                  <a:srgbClr val="FFFFFF"/>
                </a:solidFill>
                <a:latin typeface="Arial" panose="020B0604020202020204"/>
              </a:rPr>
              <a:t>M365 Graph API</a:t>
            </a:r>
          </a:p>
          <a:p>
            <a:pPr marL="88106" indent="-88106">
              <a:buFont typeface="Arial" panose="020B0604020202020204" pitchFamily="34" charset="0"/>
              <a:buChar char="•"/>
              <a:defRPr/>
            </a:pPr>
            <a:r>
              <a:rPr lang="en-US" sz="675">
                <a:solidFill>
                  <a:srgbClr val="FFFFFF"/>
                </a:solidFill>
                <a:latin typeface="Arial" panose="020B0604020202020204"/>
              </a:rPr>
              <a:t>SalesWorks API</a:t>
            </a:r>
          </a:p>
          <a:p>
            <a:pPr marL="88106" indent="-88106">
              <a:buFont typeface="Arial" panose="020B0604020202020204" pitchFamily="34" charset="0"/>
              <a:buChar char="•"/>
              <a:defRPr/>
            </a:pPr>
            <a:r>
              <a:rPr lang="en-US" sz="675">
                <a:solidFill>
                  <a:srgbClr val="FFFFFF"/>
                </a:solidFill>
                <a:latin typeface="Arial" panose="020B0604020202020204"/>
              </a:rPr>
              <a:t>Pluggable LLM’s</a:t>
            </a:r>
          </a:p>
          <a:p>
            <a:pPr marL="88106" indent="-88106">
              <a:buFont typeface="Arial" panose="020B0604020202020204" pitchFamily="34" charset="0"/>
              <a:buChar char="•"/>
              <a:defRPr/>
            </a:pPr>
            <a:r>
              <a:rPr lang="en-US" sz="675">
                <a:solidFill>
                  <a:srgbClr val="FFFFFF"/>
                </a:solidFill>
                <a:latin typeface="Arial" panose="020B0604020202020204"/>
              </a:rPr>
              <a:t>Customer Public Info</a:t>
            </a:r>
          </a:p>
        </p:txBody>
      </p:sp>
      <p:cxnSp>
        <p:nvCxnSpPr>
          <p:cNvPr id="7" name="Straight Arrow Connector 6">
            <a:extLst>
              <a:ext uri="{FF2B5EF4-FFF2-40B4-BE49-F238E27FC236}">
                <a16:creationId xmlns:a16="http://schemas.microsoft.com/office/drawing/2014/main" id="{AE13DE27-C4CB-0CD0-5D92-1829F4612F9F}"/>
              </a:ext>
            </a:extLst>
          </p:cNvPr>
          <p:cNvCxnSpPr>
            <a:cxnSpLocks/>
          </p:cNvCxnSpPr>
          <p:nvPr/>
        </p:nvCxnSpPr>
        <p:spPr>
          <a:xfrm>
            <a:off x="456239" y="1373610"/>
            <a:ext cx="140163" cy="20286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312EB3-0714-DF96-A9FE-355D050AF060}"/>
              </a:ext>
            </a:extLst>
          </p:cNvPr>
          <p:cNvCxnSpPr/>
          <p:nvPr/>
        </p:nvCxnSpPr>
        <p:spPr>
          <a:xfrm>
            <a:off x="1702137" y="1356269"/>
            <a:ext cx="176038" cy="21095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D76690E-77D8-7A9E-7951-2F17BB7B5E62}"/>
              </a:ext>
            </a:extLst>
          </p:cNvPr>
          <p:cNvCxnSpPr/>
          <p:nvPr/>
        </p:nvCxnSpPr>
        <p:spPr>
          <a:xfrm>
            <a:off x="2672985" y="1359675"/>
            <a:ext cx="176038" cy="21095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DA2DD2A5-7106-7F1D-03C7-AD567C04A35D}"/>
              </a:ext>
            </a:extLst>
          </p:cNvPr>
          <p:cNvGrpSpPr/>
          <p:nvPr/>
        </p:nvGrpSpPr>
        <p:grpSpPr>
          <a:xfrm>
            <a:off x="1873449" y="3721565"/>
            <a:ext cx="1387538" cy="1232195"/>
            <a:chOff x="2499396" y="5030503"/>
            <a:chExt cx="1850051" cy="1764609"/>
          </a:xfrm>
        </p:grpSpPr>
        <p:sp>
          <p:nvSpPr>
            <p:cNvPr id="28" name="Rectangle 27">
              <a:extLst>
                <a:ext uri="{FF2B5EF4-FFF2-40B4-BE49-F238E27FC236}">
                  <a16:creationId xmlns:a16="http://schemas.microsoft.com/office/drawing/2014/main" id="{3EFC438A-1542-39BF-0349-77E38A08D4E2}"/>
                </a:ext>
              </a:extLst>
            </p:cNvPr>
            <p:cNvSpPr/>
            <p:nvPr/>
          </p:nvSpPr>
          <p:spPr>
            <a:xfrm>
              <a:off x="2499396" y="5030503"/>
              <a:ext cx="1850051" cy="1762106"/>
            </a:xfrm>
            <a:prstGeom prst="rect">
              <a:avLst/>
            </a:prstGeom>
            <a:solidFill>
              <a:schemeClr val="tx1">
                <a:lumMod val="60000"/>
                <a:lumOff val="40000"/>
                <a:alpha val="6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29" name="TextBox 28">
              <a:extLst>
                <a:ext uri="{FF2B5EF4-FFF2-40B4-BE49-F238E27FC236}">
                  <a16:creationId xmlns:a16="http://schemas.microsoft.com/office/drawing/2014/main" id="{9EDABAE1-E08A-8B87-C1B0-B08CA3502DDD}"/>
                </a:ext>
              </a:extLst>
            </p:cNvPr>
            <p:cNvSpPr txBox="1"/>
            <p:nvPr/>
          </p:nvSpPr>
          <p:spPr>
            <a:xfrm>
              <a:off x="2559760" y="5076138"/>
              <a:ext cx="1789687" cy="1718974"/>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Pluggable (LLM as a Service)</a:t>
              </a:r>
            </a:p>
            <a:p>
              <a:pPr marL="214313" lvl="1" indent="-85725" defTabSz="548632">
                <a:buClr>
                  <a:srgbClr val="FFFF00"/>
                </a:buClr>
                <a:buFont typeface="Wingdings" panose="05000000000000000000" pitchFamily="2" charset="2"/>
                <a:buChar char="v"/>
                <a:defRPr/>
              </a:pPr>
              <a:r>
                <a:rPr lang="en-US" sz="600">
                  <a:solidFill>
                    <a:srgbClr val="FFFF00"/>
                  </a:solidFill>
                  <a:latin typeface="Arial"/>
                </a:rPr>
                <a:t>MS Copilot interface</a:t>
              </a:r>
            </a:p>
            <a:p>
              <a:pPr marL="214313" lvl="1" indent="-85725" defTabSz="548632">
                <a:buClr>
                  <a:srgbClr val="FFFF00"/>
                </a:buClr>
                <a:buFont typeface="Wingdings" panose="05000000000000000000" pitchFamily="2" charset="2"/>
                <a:buChar char="v"/>
                <a:defRPr/>
              </a:pPr>
              <a:r>
                <a:rPr lang="en-US" sz="600">
                  <a:solidFill>
                    <a:srgbClr val="FFFF00"/>
                  </a:solidFill>
                  <a:latin typeface="Arial"/>
                </a:rPr>
                <a:t>SalesWorks Interface</a:t>
              </a:r>
            </a:p>
            <a:p>
              <a:pPr marL="214313" lvl="1" indent="-85725" defTabSz="548632">
                <a:buClr>
                  <a:srgbClr val="FFFF00"/>
                </a:buClr>
                <a:buFont typeface="Wingdings" panose="05000000000000000000" pitchFamily="2" charset="2"/>
                <a:buChar char="v"/>
                <a:defRPr/>
              </a:pPr>
              <a:r>
                <a:rPr lang="en-US" sz="600">
                  <a:solidFill>
                    <a:srgbClr val="FFFF00"/>
                  </a:solidFill>
                  <a:latin typeface="Arial"/>
                </a:rPr>
                <a:t>SFDC Interface</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Customer information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Dell asset information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Determine content refresh cycle</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Exploring Live Optics Ingestion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Vertical &amp; horizonal practices</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100 Presales Members </a:t>
              </a:r>
              <a:r>
                <a:rPr lang="en-US" sz="600">
                  <a:solidFill>
                    <a:srgbClr val="FFFF00"/>
                  </a:solidFill>
                  <a:latin typeface="Arial"/>
                </a:rPr>
                <a:t>*</a:t>
              </a:r>
            </a:p>
          </p:txBody>
        </p:sp>
      </p:grpSp>
      <p:grpSp>
        <p:nvGrpSpPr>
          <p:cNvPr id="76" name="Group 75">
            <a:extLst>
              <a:ext uri="{FF2B5EF4-FFF2-40B4-BE49-F238E27FC236}">
                <a16:creationId xmlns:a16="http://schemas.microsoft.com/office/drawing/2014/main" id="{5C3B0BDD-DB98-E68D-F086-4A35CD868A59}"/>
              </a:ext>
            </a:extLst>
          </p:cNvPr>
          <p:cNvGrpSpPr/>
          <p:nvPr/>
        </p:nvGrpSpPr>
        <p:grpSpPr>
          <a:xfrm>
            <a:off x="3775250" y="1575208"/>
            <a:ext cx="554450" cy="415499"/>
            <a:chOff x="5160663" y="2100278"/>
            <a:chExt cx="739266" cy="553998"/>
          </a:xfrm>
        </p:grpSpPr>
        <p:sp>
          <p:nvSpPr>
            <p:cNvPr id="71" name="Cylinder 70">
              <a:extLst>
                <a:ext uri="{FF2B5EF4-FFF2-40B4-BE49-F238E27FC236}">
                  <a16:creationId xmlns:a16="http://schemas.microsoft.com/office/drawing/2014/main" id="{B5486580-94AB-173B-4B96-D885E912558A}"/>
                </a:ext>
              </a:extLst>
            </p:cNvPr>
            <p:cNvSpPr/>
            <p:nvPr/>
          </p:nvSpPr>
          <p:spPr>
            <a:xfrm>
              <a:off x="5160663" y="2100278"/>
              <a:ext cx="739264"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72" name="TextBox 71">
              <a:extLst>
                <a:ext uri="{FF2B5EF4-FFF2-40B4-BE49-F238E27FC236}">
                  <a16:creationId xmlns:a16="http://schemas.microsoft.com/office/drawing/2014/main" id="{855ABB0F-5553-8A35-AC5C-1C6FE890616E}"/>
                </a:ext>
              </a:extLst>
            </p:cNvPr>
            <p:cNvSpPr txBox="1"/>
            <p:nvPr/>
          </p:nvSpPr>
          <p:spPr>
            <a:xfrm>
              <a:off x="5175786" y="2250424"/>
              <a:ext cx="724143"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4</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73" name="TextBox 72">
            <a:extLst>
              <a:ext uri="{FF2B5EF4-FFF2-40B4-BE49-F238E27FC236}">
                <a16:creationId xmlns:a16="http://schemas.microsoft.com/office/drawing/2014/main" id="{B45EAD19-BDBD-B8FF-A295-5F5D96A60E0C}"/>
              </a:ext>
            </a:extLst>
          </p:cNvPr>
          <p:cNvSpPr txBox="1"/>
          <p:nvPr/>
        </p:nvSpPr>
        <p:spPr>
          <a:xfrm>
            <a:off x="3445224" y="719906"/>
            <a:ext cx="892354" cy="623248"/>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r>
              <a:rPr lang="en-US" sz="675">
                <a:solidFill>
                  <a:srgbClr val="FFFFFF"/>
                </a:solidFill>
                <a:latin typeface="Arial" panose="020B0604020202020204"/>
              </a:rPr>
              <a:t>Role RACI</a:t>
            </a:r>
          </a:p>
          <a:p>
            <a:pPr marL="88106" indent="-88106">
              <a:buFont typeface="Arial" panose="020B0604020202020204" pitchFamily="34" charset="0"/>
              <a:buChar char="•"/>
              <a:defRPr/>
            </a:pPr>
            <a:r>
              <a:rPr lang="en-US" sz="675">
                <a:solidFill>
                  <a:srgbClr val="FFFFFF"/>
                </a:solidFill>
                <a:latin typeface="Arial" panose="020B0604020202020204"/>
              </a:rPr>
              <a:t>Industry Knowledge</a:t>
            </a:r>
          </a:p>
          <a:p>
            <a:pPr marL="88106" indent="-88106">
              <a:buFont typeface="Arial" panose="020B0604020202020204" pitchFamily="34" charset="0"/>
              <a:buChar char="•"/>
              <a:defRPr/>
            </a:pPr>
            <a:r>
              <a:rPr lang="en-US" sz="675">
                <a:solidFill>
                  <a:srgbClr val="FFFFFF"/>
                </a:solidFill>
                <a:latin typeface="Arial" panose="020B0604020202020204"/>
              </a:rPr>
              <a:t>Service Requests</a:t>
            </a:r>
          </a:p>
          <a:p>
            <a:pPr marL="88106" indent="-88106">
              <a:buFont typeface="Arial" panose="020B0604020202020204" pitchFamily="34" charset="0"/>
              <a:buChar char="•"/>
              <a:defRPr/>
            </a:pPr>
            <a:r>
              <a:rPr lang="en-US" sz="675">
                <a:solidFill>
                  <a:srgbClr val="FFFFFF"/>
                </a:solidFill>
                <a:latin typeface="Arial" panose="020B0604020202020204"/>
              </a:rPr>
              <a:t>Knowledge Base</a:t>
            </a:r>
          </a:p>
          <a:p>
            <a:pPr marL="88106" indent="-88106">
              <a:buFont typeface="Arial" panose="020B0604020202020204" pitchFamily="34" charset="0"/>
              <a:buChar char="•"/>
              <a:defRPr/>
            </a:pPr>
            <a:r>
              <a:rPr lang="en-US" sz="675">
                <a:solidFill>
                  <a:srgbClr val="FFFFFF"/>
                </a:solidFill>
                <a:latin typeface="Arial" panose="020B0604020202020204"/>
              </a:rPr>
              <a:t>Sales Copilot</a:t>
            </a:r>
          </a:p>
          <a:p>
            <a:pPr marL="88106" indent="-88106">
              <a:buFont typeface="Arial" panose="020B0604020202020204" pitchFamily="34" charset="0"/>
              <a:buChar char="•"/>
              <a:defRPr/>
            </a:pPr>
            <a:r>
              <a:rPr lang="en-US" sz="675">
                <a:solidFill>
                  <a:srgbClr val="FFFFFF"/>
                </a:solidFill>
                <a:latin typeface="Arial" panose="020B0604020202020204"/>
              </a:rPr>
              <a:t>Equipment Logs</a:t>
            </a:r>
          </a:p>
        </p:txBody>
      </p:sp>
      <p:cxnSp>
        <p:nvCxnSpPr>
          <p:cNvPr id="74" name="Straight Arrow Connector 73">
            <a:extLst>
              <a:ext uri="{FF2B5EF4-FFF2-40B4-BE49-F238E27FC236}">
                <a16:creationId xmlns:a16="http://schemas.microsoft.com/office/drawing/2014/main" id="{78DC056E-A404-5269-1433-B44DA3BBED28}"/>
              </a:ext>
            </a:extLst>
          </p:cNvPr>
          <p:cNvCxnSpPr/>
          <p:nvPr/>
        </p:nvCxnSpPr>
        <p:spPr>
          <a:xfrm>
            <a:off x="3715539" y="1363202"/>
            <a:ext cx="176038" cy="21095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87C4C1E-64A6-FAA1-43A5-10B2627A4F90}"/>
              </a:ext>
            </a:extLst>
          </p:cNvPr>
          <p:cNvSpPr txBox="1"/>
          <p:nvPr/>
        </p:nvSpPr>
        <p:spPr>
          <a:xfrm>
            <a:off x="92839" y="4658986"/>
            <a:ext cx="1432811" cy="276999"/>
          </a:xfrm>
          <a:prstGeom prst="rect">
            <a:avLst/>
          </a:prstGeom>
          <a:noFill/>
        </p:spPr>
        <p:txBody>
          <a:bodyPr wrap="square" lIns="0" tIns="0" rIns="0" bIns="0" rtlCol="0">
            <a:spAutoFit/>
          </a:bodyPr>
          <a:lstStyle/>
          <a:p>
            <a:pPr>
              <a:tabLst>
                <a:tab pos="129779" algn="l"/>
              </a:tabLst>
            </a:pPr>
            <a:r>
              <a:rPr lang="en-US" sz="600">
                <a:solidFill>
                  <a:srgbClr val="FFFF00"/>
                </a:solidFill>
                <a:latin typeface="Arial" panose="020B0604020202020204"/>
              </a:rPr>
              <a:t>*   	Number limited due to lab resources</a:t>
            </a:r>
          </a:p>
          <a:p>
            <a:pPr>
              <a:tabLst>
                <a:tab pos="129779" algn="l"/>
              </a:tabLst>
            </a:pPr>
            <a:r>
              <a:rPr lang="en-US" sz="600">
                <a:solidFill>
                  <a:srgbClr val="FFFF00"/>
                </a:solidFill>
                <a:latin typeface="Arial" panose="020B0604020202020204"/>
              </a:rPr>
              <a:t>** 	Pilot phase in proposal stage</a:t>
            </a:r>
          </a:p>
          <a:p>
            <a:pPr>
              <a:tabLst>
                <a:tab pos="129779" algn="l"/>
              </a:tabLst>
            </a:pPr>
            <a:r>
              <a:rPr lang="en-US" sz="600">
                <a:solidFill>
                  <a:srgbClr val="FFFF00"/>
                </a:solidFill>
                <a:latin typeface="Arial" panose="020B0604020202020204"/>
              </a:rPr>
              <a:t>***	Date is still being finalized</a:t>
            </a:r>
          </a:p>
        </p:txBody>
      </p:sp>
      <p:grpSp>
        <p:nvGrpSpPr>
          <p:cNvPr id="80" name="Group 79">
            <a:extLst>
              <a:ext uri="{FF2B5EF4-FFF2-40B4-BE49-F238E27FC236}">
                <a16:creationId xmlns:a16="http://schemas.microsoft.com/office/drawing/2014/main" id="{E7F9B798-DB34-9B55-C9BF-6A10CB1A59D4}"/>
              </a:ext>
            </a:extLst>
          </p:cNvPr>
          <p:cNvGrpSpPr/>
          <p:nvPr/>
        </p:nvGrpSpPr>
        <p:grpSpPr>
          <a:xfrm>
            <a:off x="4603616" y="1575208"/>
            <a:ext cx="554450" cy="415499"/>
            <a:chOff x="6265149" y="2100278"/>
            <a:chExt cx="739266" cy="553998"/>
          </a:xfrm>
        </p:grpSpPr>
        <p:sp>
          <p:nvSpPr>
            <p:cNvPr id="86" name="Cylinder 85">
              <a:extLst>
                <a:ext uri="{FF2B5EF4-FFF2-40B4-BE49-F238E27FC236}">
                  <a16:creationId xmlns:a16="http://schemas.microsoft.com/office/drawing/2014/main" id="{B79CA6ED-24DF-9CDC-D069-445233E8DD7B}"/>
                </a:ext>
              </a:extLst>
            </p:cNvPr>
            <p:cNvSpPr/>
            <p:nvPr/>
          </p:nvSpPr>
          <p:spPr>
            <a:xfrm>
              <a:off x="6265149" y="2100278"/>
              <a:ext cx="739264"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87" name="TextBox 86">
              <a:extLst>
                <a:ext uri="{FF2B5EF4-FFF2-40B4-BE49-F238E27FC236}">
                  <a16:creationId xmlns:a16="http://schemas.microsoft.com/office/drawing/2014/main" id="{40D3E4AB-BE64-B2EC-BA85-02AEDFCE89AC}"/>
                </a:ext>
              </a:extLst>
            </p:cNvPr>
            <p:cNvSpPr txBox="1"/>
            <p:nvPr/>
          </p:nvSpPr>
          <p:spPr>
            <a:xfrm>
              <a:off x="6280272" y="2250424"/>
              <a:ext cx="724143"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5</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88" name="TextBox 87">
            <a:extLst>
              <a:ext uri="{FF2B5EF4-FFF2-40B4-BE49-F238E27FC236}">
                <a16:creationId xmlns:a16="http://schemas.microsoft.com/office/drawing/2014/main" id="{4F27F4BF-EFF4-196D-1140-F2CCC60987AF}"/>
              </a:ext>
            </a:extLst>
          </p:cNvPr>
          <p:cNvSpPr txBox="1"/>
          <p:nvPr/>
        </p:nvSpPr>
        <p:spPr>
          <a:xfrm>
            <a:off x="4332061" y="616032"/>
            <a:ext cx="1154065" cy="727122"/>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r>
              <a:rPr lang="en-US" sz="675">
                <a:solidFill>
                  <a:srgbClr val="FFFFFF"/>
                </a:solidFill>
                <a:latin typeface="Arial" panose="020B0604020202020204"/>
              </a:rPr>
              <a:t>Knowledge Base Articles</a:t>
            </a:r>
          </a:p>
          <a:p>
            <a:pPr marL="88106" indent="-88106">
              <a:buFont typeface="Arial" panose="020B0604020202020204" pitchFamily="34" charset="0"/>
              <a:buChar char="•"/>
              <a:defRPr/>
            </a:pPr>
            <a:r>
              <a:rPr lang="en-US" sz="675">
                <a:solidFill>
                  <a:srgbClr val="FFFFFF"/>
                </a:solidFill>
                <a:latin typeface="Arial" panose="020B0604020202020204"/>
              </a:rPr>
              <a:t>Service Request (SR’s)</a:t>
            </a:r>
          </a:p>
          <a:p>
            <a:pPr marL="88106" indent="-88106">
              <a:buFont typeface="Arial" panose="020B0604020202020204" pitchFamily="34" charset="0"/>
              <a:buChar char="•"/>
              <a:defRPr/>
            </a:pPr>
            <a:r>
              <a:rPr lang="en-US" sz="675">
                <a:solidFill>
                  <a:srgbClr val="FFFFFF"/>
                </a:solidFill>
                <a:latin typeface="Arial" panose="020B0604020202020204"/>
              </a:rPr>
              <a:t>Equipment Logs</a:t>
            </a:r>
          </a:p>
          <a:p>
            <a:pPr marL="88106" indent="-88106">
              <a:buFont typeface="Arial" panose="020B0604020202020204" pitchFamily="34" charset="0"/>
              <a:buChar char="•"/>
              <a:defRPr/>
            </a:pPr>
            <a:r>
              <a:rPr lang="en-US" sz="675">
                <a:solidFill>
                  <a:srgbClr val="FFFFFF"/>
                </a:solidFill>
                <a:latin typeface="Arial" panose="020B0604020202020204"/>
              </a:rPr>
              <a:t>Previously Solved Cases</a:t>
            </a:r>
          </a:p>
          <a:p>
            <a:pPr marL="88106" indent="-88106">
              <a:buFont typeface="Arial" panose="020B0604020202020204" pitchFamily="34" charset="0"/>
              <a:buChar char="•"/>
              <a:defRPr/>
            </a:pPr>
            <a:r>
              <a:rPr lang="en-US" sz="675">
                <a:solidFill>
                  <a:srgbClr val="FFFFFF"/>
                </a:solidFill>
                <a:latin typeface="Arial" panose="020B0604020202020204"/>
              </a:rPr>
              <a:t>Metric Information</a:t>
            </a:r>
          </a:p>
          <a:p>
            <a:pPr marL="88106" indent="-88106">
              <a:buFont typeface="Arial" panose="020B0604020202020204" pitchFamily="34" charset="0"/>
              <a:buChar char="•"/>
              <a:defRPr/>
            </a:pPr>
            <a:r>
              <a:rPr lang="en-US" sz="675">
                <a:solidFill>
                  <a:srgbClr val="FFFFFF"/>
                </a:solidFill>
                <a:latin typeface="Arial" panose="020B0604020202020204"/>
              </a:rPr>
              <a:t>Recommendations</a:t>
            </a:r>
          </a:p>
          <a:p>
            <a:pPr marL="88106" indent="-88106">
              <a:buFont typeface="Arial" panose="020B0604020202020204" pitchFamily="34" charset="0"/>
              <a:buChar char="•"/>
              <a:defRPr/>
            </a:pPr>
            <a:r>
              <a:rPr lang="en-US" sz="675">
                <a:solidFill>
                  <a:srgbClr val="FFFFFF"/>
                </a:solidFill>
                <a:latin typeface="Arial" panose="020B0604020202020204"/>
              </a:rPr>
              <a:t>Proposal Library</a:t>
            </a:r>
          </a:p>
        </p:txBody>
      </p:sp>
      <p:cxnSp>
        <p:nvCxnSpPr>
          <p:cNvPr id="89" name="Straight Arrow Connector 88">
            <a:extLst>
              <a:ext uri="{FF2B5EF4-FFF2-40B4-BE49-F238E27FC236}">
                <a16:creationId xmlns:a16="http://schemas.microsoft.com/office/drawing/2014/main" id="{B2909163-B6B3-0668-AB41-294C11261145}"/>
              </a:ext>
            </a:extLst>
          </p:cNvPr>
          <p:cNvCxnSpPr/>
          <p:nvPr/>
        </p:nvCxnSpPr>
        <p:spPr>
          <a:xfrm>
            <a:off x="4528794" y="1366046"/>
            <a:ext cx="176038" cy="21095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BE182404-F6C1-ADAC-7C47-B0C075C4B569}"/>
              </a:ext>
            </a:extLst>
          </p:cNvPr>
          <p:cNvGrpSpPr/>
          <p:nvPr/>
        </p:nvGrpSpPr>
        <p:grpSpPr>
          <a:xfrm>
            <a:off x="5166850" y="3934542"/>
            <a:ext cx="1397624" cy="1031465"/>
            <a:chOff x="7093119" y="5503253"/>
            <a:chExt cx="1863498" cy="1375286"/>
          </a:xfrm>
        </p:grpSpPr>
        <p:sp>
          <p:nvSpPr>
            <p:cNvPr id="94" name="Rectangle 93">
              <a:extLst>
                <a:ext uri="{FF2B5EF4-FFF2-40B4-BE49-F238E27FC236}">
                  <a16:creationId xmlns:a16="http://schemas.microsoft.com/office/drawing/2014/main" id="{2A468302-0595-5615-6D7A-FB4BB17278B6}"/>
                </a:ext>
              </a:extLst>
            </p:cNvPr>
            <p:cNvSpPr/>
            <p:nvPr/>
          </p:nvSpPr>
          <p:spPr>
            <a:xfrm>
              <a:off x="7093119" y="5503253"/>
              <a:ext cx="1850051" cy="1375285"/>
            </a:xfrm>
            <a:prstGeom prst="rect">
              <a:avLst/>
            </a:prstGeom>
            <a:solidFill>
              <a:srgbClr val="7030A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95" name="TextBox 94">
              <a:extLst>
                <a:ext uri="{FF2B5EF4-FFF2-40B4-BE49-F238E27FC236}">
                  <a16:creationId xmlns:a16="http://schemas.microsoft.com/office/drawing/2014/main" id="{0505B269-88B9-4781-769C-A6DB044649BC}"/>
                </a:ext>
              </a:extLst>
            </p:cNvPr>
            <p:cNvSpPr txBox="1"/>
            <p:nvPr/>
          </p:nvSpPr>
          <p:spPr>
            <a:xfrm>
              <a:off x="7166930" y="5524322"/>
              <a:ext cx="1789687" cy="1354217"/>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Multi-language support</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Metric Reporting</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Proposal Library</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Analyze Solutions Portfolio</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Tool Integration - TBD</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Ingest Power Assist information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TBD</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100 Presales Members </a:t>
              </a:r>
              <a:r>
                <a:rPr lang="en-US" sz="600">
                  <a:solidFill>
                    <a:srgbClr val="FFFF00"/>
                  </a:solidFill>
                  <a:latin typeface="Arial"/>
                </a:rPr>
                <a:t>*</a:t>
              </a:r>
              <a:endParaRPr lang="en-US" sz="600">
                <a:solidFill>
                  <a:srgbClr val="FFFFFF"/>
                </a:solidFill>
                <a:latin typeface="Arial"/>
              </a:endParaRPr>
            </a:p>
          </p:txBody>
        </p:sp>
      </p:grpSp>
      <p:grpSp>
        <p:nvGrpSpPr>
          <p:cNvPr id="96" name="Group 95">
            <a:extLst>
              <a:ext uri="{FF2B5EF4-FFF2-40B4-BE49-F238E27FC236}">
                <a16:creationId xmlns:a16="http://schemas.microsoft.com/office/drawing/2014/main" id="{4D03A8C0-C047-702A-7DA8-3382E9977685}"/>
              </a:ext>
            </a:extLst>
          </p:cNvPr>
          <p:cNvGrpSpPr/>
          <p:nvPr/>
        </p:nvGrpSpPr>
        <p:grpSpPr>
          <a:xfrm>
            <a:off x="5113195" y="2660417"/>
            <a:ext cx="1387538" cy="685922"/>
            <a:chOff x="6817400" y="3662301"/>
            <a:chExt cx="1850051" cy="914562"/>
          </a:xfrm>
        </p:grpSpPr>
        <p:sp>
          <p:nvSpPr>
            <p:cNvPr id="101" name="Rectangle 100">
              <a:extLst>
                <a:ext uri="{FF2B5EF4-FFF2-40B4-BE49-F238E27FC236}">
                  <a16:creationId xmlns:a16="http://schemas.microsoft.com/office/drawing/2014/main" id="{77331EFE-0119-9675-829C-740CF135943B}"/>
                </a:ext>
              </a:extLst>
            </p:cNvPr>
            <p:cNvSpPr/>
            <p:nvPr/>
          </p:nvSpPr>
          <p:spPr>
            <a:xfrm>
              <a:off x="6817400" y="3662301"/>
              <a:ext cx="1850051" cy="914562"/>
            </a:xfrm>
            <a:prstGeom prst="rect">
              <a:avLst/>
            </a:prstGeom>
            <a:solidFill>
              <a:schemeClr val="accent4">
                <a:lumMod val="60000"/>
                <a:lumOff val="40000"/>
                <a:alpha val="6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02" name="TextBox 101">
              <a:extLst>
                <a:ext uri="{FF2B5EF4-FFF2-40B4-BE49-F238E27FC236}">
                  <a16:creationId xmlns:a16="http://schemas.microsoft.com/office/drawing/2014/main" id="{9B89D934-1F9A-D264-1419-17A1F925655A}"/>
                </a:ext>
              </a:extLst>
            </p:cNvPr>
            <p:cNvSpPr txBox="1"/>
            <p:nvPr/>
          </p:nvSpPr>
          <p:spPr>
            <a:xfrm>
              <a:off x="6877764" y="3698836"/>
              <a:ext cx="1789687" cy="738663"/>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All pilot phase capabilities to date</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All Global Presales Members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Select Sales Members</a:t>
              </a:r>
            </a:p>
          </p:txBody>
        </p:sp>
      </p:grpSp>
      <p:grpSp>
        <p:nvGrpSpPr>
          <p:cNvPr id="103" name="Group 102">
            <a:extLst>
              <a:ext uri="{FF2B5EF4-FFF2-40B4-BE49-F238E27FC236}">
                <a16:creationId xmlns:a16="http://schemas.microsoft.com/office/drawing/2014/main" id="{67718E81-C285-E974-0808-7307A5F4CEAD}"/>
              </a:ext>
            </a:extLst>
          </p:cNvPr>
          <p:cNvGrpSpPr/>
          <p:nvPr/>
        </p:nvGrpSpPr>
        <p:grpSpPr>
          <a:xfrm>
            <a:off x="6860695" y="2664323"/>
            <a:ext cx="1387538" cy="582634"/>
            <a:chOff x="8776245" y="3503085"/>
            <a:chExt cx="2391030" cy="1232872"/>
          </a:xfrm>
        </p:grpSpPr>
        <p:sp>
          <p:nvSpPr>
            <p:cNvPr id="104" name="Rectangle 103">
              <a:extLst>
                <a:ext uri="{FF2B5EF4-FFF2-40B4-BE49-F238E27FC236}">
                  <a16:creationId xmlns:a16="http://schemas.microsoft.com/office/drawing/2014/main" id="{BB2617EB-DBD4-1738-00E7-3E688983F9C8}"/>
                </a:ext>
              </a:extLst>
            </p:cNvPr>
            <p:cNvSpPr/>
            <p:nvPr/>
          </p:nvSpPr>
          <p:spPr>
            <a:xfrm>
              <a:off x="8776245" y="3503085"/>
              <a:ext cx="2391030" cy="1232872"/>
            </a:xfrm>
            <a:prstGeom prst="rect">
              <a:avLst/>
            </a:prstGeom>
            <a:solidFill>
              <a:schemeClr val="accent6">
                <a:lumMod val="60000"/>
                <a:lumOff val="40000"/>
                <a:alpha val="4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05" name="TextBox 104">
              <a:extLst>
                <a:ext uri="{FF2B5EF4-FFF2-40B4-BE49-F238E27FC236}">
                  <a16:creationId xmlns:a16="http://schemas.microsoft.com/office/drawing/2014/main" id="{7BC47EBF-20D7-E32F-6BF0-B610D92C6302}"/>
                </a:ext>
              </a:extLst>
            </p:cNvPr>
            <p:cNvSpPr txBox="1"/>
            <p:nvPr/>
          </p:nvSpPr>
          <p:spPr>
            <a:xfrm>
              <a:off x="8854260" y="3561066"/>
              <a:ext cx="2313015" cy="976898"/>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TBD</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Wide-Scale Rollout Begins</a:t>
              </a:r>
            </a:p>
          </p:txBody>
        </p:sp>
      </p:grpSp>
      <p:grpSp>
        <p:nvGrpSpPr>
          <p:cNvPr id="120" name="Group 119">
            <a:extLst>
              <a:ext uri="{FF2B5EF4-FFF2-40B4-BE49-F238E27FC236}">
                <a16:creationId xmlns:a16="http://schemas.microsoft.com/office/drawing/2014/main" id="{924BA6DF-F201-EE04-E4E5-418C28460E91}"/>
              </a:ext>
            </a:extLst>
          </p:cNvPr>
          <p:cNvGrpSpPr/>
          <p:nvPr/>
        </p:nvGrpSpPr>
        <p:grpSpPr>
          <a:xfrm>
            <a:off x="6902074" y="3556526"/>
            <a:ext cx="1387538" cy="626561"/>
            <a:chOff x="8593438" y="3326372"/>
            <a:chExt cx="1850051" cy="920281"/>
          </a:xfrm>
        </p:grpSpPr>
        <p:sp>
          <p:nvSpPr>
            <p:cNvPr id="113" name="Rectangle 112">
              <a:extLst>
                <a:ext uri="{FF2B5EF4-FFF2-40B4-BE49-F238E27FC236}">
                  <a16:creationId xmlns:a16="http://schemas.microsoft.com/office/drawing/2014/main" id="{DEACA1CB-06FA-19E0-4D8E-D81DBA748484}"/>
                </a:ext>
              </a:extLst>
            </p:cNvPr>
            <p:cNvSpPr/>
            <p:nvPr/>
          </p:nvSpPr>
          <p:spPr>
            <a:xfrm>
              <a:off x="8593438" y="3326372"/>
              <a:ext cx="1850051" cy="920281"/>
            </a:xfrm>
            <a:prstGeom prst="rect">
              <a:avLst/>
            </a:prstGeom>
            <a:solidFill>
              <a:schemeClr val="accent5">
                <a:lumMod val="60000"/>
                <a:lumOff val="40000"/>
                <a:alpha val="6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114" name="TextBox 113">
              <a:extLst>
                <a:ext uri="{FF2B5EF4-FFF2-40B4-BE49-F238E27FC236}">
                  <a16:creationId xmlns:a16="http://schemas.microsoft.com/office/drawing/2014/main" id="{680F2689-6998-6C60-4514-08AADA4BCF03}"/>
                </a:ext>
              </a:extLst>
            </p:cNvPr>
            <p:cNvSpPr txBox="1"/>
            <p:nvPr/>
          </p:nvSpPr>
          <p:spPr>
            <a:xfrm>
              <a:off x="8653803" y="3362906"/>
              <a:ext cx="1724638" cy="813702"/>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Tool Integration - TBD</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TBD</a:t>
              </a:r>
            </a:p>
            <a:p>
              <a:pPr marL="128588" indent="-128588" defTabSz="548632">
                <a:buClr>
                  <a:srgbClr val="FFFF00"/>
                </a:buClr>
                <a:buFont typeface="Wingdings" panose="05000000000000000000" pitchFamily="2" charset="2"/>
                <a:buChar char="ü"/>
                <a:defRPr/>
              </a:pPr>
              <a:endParaRPr lang="en-US" sz="600">
                <a:solidFill>
                  <a:srgbClr val="FFFF00"/>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100 Presales Members </a:t>
              </a:r>
              <a:r>
                <a:rPr lang="en-US" sz="600">
                  <a:solidFill>
                    <a:srgbClr val="FFFF00"/>
                  </a:solidFill>
                  <a:latin typeface="Arial"/>
                </a:rPr>
                <a:t>*</a:t>
              </a:r>
              <a:endParaRPr lang="en-US" sz="600">
                <a:solidFill>
                  <a:srgbClr val="FFFFFF"/>
                </a:solidFill>
                <a:latin typeface="Arial"/>
              </a:endParaRPr>
            </a:p>
          </p:txBody>
        </p:sp>
      </p:grpSp>
      <p:grpSp>
        <p:nvGrpSpPr>
          <p:cNvPr id="81" name="Group 80">
            <a:extLst>
              <a:ext uri="{FF2B5EF4-FFF2-40B4-BE49-F238E27FC236}">
                <a16:creationId xmlns:a16="http://schemas.microsoft.com/office/drawing/2014/main" id="{9613B72B-4D11-95D7-E772-281270E9DE73}"/>
              </a:ext>
            </a:extLst>
          </p:cNvPr>
          <p:cNvGrpSpPr/>
          <p:nvPr/>
        </p:nvGrpSpPr>
        <p:grpSpPr>
          <a:xfrm>
            <a:off x="5514019" y="1575208"/>
            <a:ext cx="554450" cy="415499"/>
            <a:chOff x="7352019" y="2100278"/>
            <a:chExt cx="739266" cy="553998"/>
          </a:xfrm>
        </p:grpSpPr>
        <p:sp>
          <p:nvSpPr>
            <p:cNvPr id="116" name="Cylinder 115">
              <a:extLst>
                <a:ext uri="{FF2B5EF4-FFF2-40B4-BE49-F238E27FC236}">
                  <a16:creationId xmlns:a16="http://schemas.microsoft.com/office/drawing/2014/main" id="{2AC66A36-C65C-AF3D-27D5-8A6F3937E4B2}"/>
                </a:ext>
              </a:extLst>
            </p:cNvPr>
            <p:cNvSpPr/>
            <p:nvPr/>
          </p:nvSpPr>
          <p:spPr>
            <a:xfrm>
              <a:off x="7352019" y="2100278"/>
              <a:ext cx="739264" cy="553998"/>
            </a:xfrm>
            <a:prstGeom prst="can">
              <a:avLst>
                <a:gd name="adj" fmla="val 25450"/>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117" name="TextBox 116">
              <a:extLst>
                <a:ext uri="{FF2B5EF4-FFF2-40B4-BE49-F238E27FC236}">
                  <a16:creationId xmlns:a16="http://schemas.microsoft.com/office/drawing/2014/main" id="{A4852C25-CD98-C4AE-01A6-4906FD093D4C}"/>
                </a:ext>
              </a:extLst>
            </p:cNvPr>
            <p:cNvSpPr txBox="1"/>
            <p:nvPr/>
          </p:nvSpPr>
          <p:spPr>
            <a:xfrm>
              <a:off x="7367142" y="2250424"/>
              <a:ext cx="724143" cy="369332"/>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Phase 6</a:t>
              </a:r>
              <a:br>
                <a:rPr lang="en-US" sz="600">
                  <a:solidFill>
                    <a:srgbClr val="000000"/>
                  </a:solidFill>
                  <a:latin typeface="Arial" panose="020B0604020202020204"/>
                </a:rPr>
              </a:br>
              <a:r>
                <a:rPr lang="en-US" sz="600">
                  <a:solidFill>
                    <a:srgbClr val="000000"/>
                  </a:solidFill>
                  <a:latin typeface="Arial" panose="020B0604020202020204"/>
                </a:rPr>
                <a:t>Data Ingestion</a:t>
              </a:r>
            </a:p>
            <a:p>
              <a:pPr algn="ctr"/>
              <a:r>
                <a:rPr lang="en-US" sz="600">
                  <a:solidFill>
                    <a:srgbClr val="000000"/>
                  </a:solidFill>
                  <a:latin typeface="Arial" panose="020B0604020202020204"/>
                </a:rPr>
                <a:t>&amp; Indexing</a:t>
              </a:r>
              <a:endParaRPr lang="en-US">
                <a:solidFill>
                  <a:srgbClr val="444444"/>
                </a:solidFill>
                <a:latin typeface="Arial" panose="020B0604020202020204"/>
              </a:endParaRPr>
            </a:p>
          </p:txBody>
        </p:sp>
      </p:grpSp>
      <p:sp>
        <p:nvSpPr>
          <p:cNvPr id="118" name="TextBox 117">
            <a:extLst>
              <a:ext uri="{FF2B5EF4-FFF2-40B4-BE49-F238E27FC236}">
                <a16:creationId xmlns:a16="http://schemas.microsoft.com/office/drawing/2014/main" id="{F149F47A-315E-F115-68F6-2530FBE52711}"/>
              </a:ext>
            </a:extLst>
          </p:cNvPr>
          <p:cNvSpPr txBox="1"/>
          <p:nvPr/>
        </p:nvSpPr>
        <p:spPr>
          <a:xfrm>
            <a:off x="5331399" y="1031531"/>
            <a:ext cx="919678" cy="311624"/>
          </a:xfrm>
          <a:prstGeom prst="rect">
            <a:avLst/>
          </a:prstGeom>
          <a:noFill/>
          <a:ln w="9525">
            <a:noFill/>
          </a:ln>
        </p:spPr>
        <p:txBody>
          <a:bodyPr wrap="square" lIns="0" tIns="0" rIns="0" bIns="0" rtlCol="0">
            <a:spAutoFit/>
          </a:bodyPr>
          <a:lstStyle/>
          <a:p>
            <a:pPr marL="88106" indent="-88106">
              <a:buFont typeface="Arial" panose="020B0604020202020204" pitchFamily="34" charset="0"/>
              <a:buChar char="•"/>
              <a:defRPr/>
            </a:pPr>
            <a:endParaRPr lang="en-US" sz="675">
              <a:solidFill>
                <a:srgbClr val="FFFFFF"/>
              </a:solidFill>
              <a:latin typeface="Arial" panose="020B0604020202020204"/>
            </a:endParaRPr>
          </a:p>
          <a:p>
            <a:pPr marL="88106" indent="-88106">
              <a:buFont typeface="Arial" panose="020B0604020202020204" pitchFamily="34" charset="0"/>
              <a:buChar char="•"/>
              <a:defRPr/>
            </a:pPr>
            <a:r>
              <a:rPr lang="en-US" sz="675">
                <a:solidFill>
                  <a:srgbClr val="FFFFFF"/>
                </a:solidFill>
                <a:latin typeface="Arial" panose="020B0604020202020204"/>
              </a:rPr>
              <a:t>Tool Output - TBD</a:t>
            </a:r>
          </a:p>
          <a:p>
            <a:pPr marL="88106" indent="-88106">
              <a:buFont typeface="Arial" panose="020B0604020202020204" pitchFamily="34" charset="0"/>
              <a:buChar char="•"/>
              <a:defRPr/>
            </a:pPr>
            <a:r>
              <a:rPr lang="en-US" sz="675">
                <a:solidFill>
                  <a:srgbClr val="FFFFFF"/>
                </a:solidFill>
                <a:latin typeface="Arial" panose="020B0604020202020204"/>
              </a:rPr>
              <a:t>TBD</a:t>
            </a:r>
          </a:p>
        </p:txBody>
      </p:sp>
      <p:cxnSp>
        <p:nvCxnSpPr>
          <p:cNvPr id="119" name="Straight Arrow Connector 118">
            <a:extLst>
              <a:ext uri="{FF2B5EF4-FFF2-40B4-BE49-F238E27FC236}">
                <a16:creationId xmlns:a16="http://schemas.microsoft.com/office/drawing/2014/main" id="{2D436D32-7703-C17A-A7B2-F7DC607F82D5}"/>
              </a:ext>
            </a:extLst>
          </p:cNvPr>
          <p:cNvCxnSpPr/>
          <p:nvPr/>
        </p:nvCxnSpPr>
        <p:spPr>
          <a:xfrm>
            <a:off x="5522842" y="1361646"/>
            <a:ext cx="176038" cy="21095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C724B22A-B3E6-EA05-57C4-BFB0D45A4BAE}"/>
              </a:ext>
            </a:extLst>
          </p:cNvPr>
          <p:cNvSpPr txBox="1"/>
          <p:nvPr/>
        </p:nvSpPr>
        <p:spPr>
          <a:xfrm>
            <a:off x="7453490" y="1333371"/>
            <a:ext cx="1597898" cy="553998"/>
          </a:xfrm>
          <a:prstGeom prst="rect">
            <a:avLst/>
          </a:prstGeom>
          <a:solidFill>
            <a:schemeClr val="tx1">
              <a:lumMod val="20000"/>
              <a:lumOff val="80000"/>
              <a:alpha val="80000"/>
            </a:schemeClr>
          </a:solidFill>
          <a:ln w="25400">
            <a:solidFill>
              <a:schemeClr val="tx2"/>
            </a:solidFill>
          </a:ln>
        </p:spPr>
        <p:txBody>
          <a:bodyPr wrap="square" lIns="0" tIns="0" rIns="0" bIns="0" rtlCol="0">
            <a:spAutoFit/>
          </a:bodyPr>
          <a:lstStyle/>
          <a:p>
            <a:pPr marL="171450" indent="-126206"/>
            <a:r>
              <a:rPr lang="en-US" sz="600" b="1" u="sng">
                <a:solidFill>
                  <a:srgbClr val="000000"/>
                </a:solidFill>
                <a:latin typeface="Arial" panose="020B0604020202020204"/>
              </a:rPr>
              <a:t>PLEASE NOTE</a:t>
            </a:r>
            <a:r>
              <a:rPr lang="en-US" sz="600" b="1">
                <a:solidFill>
                  <a:srgbClr val="000000"/>
                </a:solidFill>
                <a:latin typeface="Arial" panose="020B0604020202020204"/>
              </a:rPr>
              <a:t>:</a:t>
            </a:r>
          </a:p>
          <a:p>
            <a:pPr marL="171450" indent="-126206"/>
            <a:r>
              <a:rPr lang="en-US" sz="600">
                <a:solidFill>
                  <a:srgbClr val="000000"/>
                </a:solidFill>
                <a:latin typeface="Arial" panose="020B0604020202020204"/>
              </a:rPr>
              <a:t>Every pilot phase will have (3) sub-phases</a:t>
            </a:r>
          </a:p>
          <a:p>
            <a:pPr marL="171450" indent="-126206">
              <a:buFont typeface="Wingdings" panose="05000000000000000000" pitchFamily="2" charset="2"/>
              <a:buChar char="ü"/>
            </a:pPr>
            <a:r>
              <a:rPr lang="en-US" sz="600">
                <a:solidFill>
                  <a:srgbClr val="000000"/>
                </a:solidFill>
                <a:latin typeface="Arial" panose="020B0604020202020204"/>
              </a:rPr>
              <a:t>Acceptance by developers</a:t>
            </a:r>
          </a:p>
          <a:p>
            <a:pPr marL="171450" indent="-126206">
              <a:buFont typeface="Wingdings" panose="05000000000000000000" pitchFamily="2" charset="2"/>
              <a:buChar char="ü"/>
            </a:pPr>
            <a:r>
              <a:rPr lang="en-US" sz="600">
                <a:solidFill>
                  <a:srgbClr val="000000"/>
                </a:solidFill>
                <a:latin typeface="Arial" panose="020B0604020202020204"/>
              </a:rPr>
              <a:t>Alpha Testing by group of 10 people</a:t>
            </a:r>
          </a:p>
          <a:p>
            <a:pPr marL="171450" indent="-126206">
              <a:buFont typeface="Wingdings" panose="05000000000000000000" pitchFamily="2" charset="2"/>
              <a:buChar char="ü"/>
            </a:pPr>
            <a:r>
              <a:rPr lang="en-US" sz="600">
                <a:solidFill>
                  <a:srgbClr val="000000"/>
                </a:solidFill>
                <a:latin typeface="Arial" panose="020B0604020202020204"/>
              </a:rPr>
              <a:t>Scheduled (due to limited lab resources) beta testing by remaining team members</a:t>
            </a:r>
          </a:p>
        </p:txBody>
      </p:sp>
      <p:grpSp>
        <p:nvGrpSpPr>
          <p:cNvPr id="6" name="Group 5">
            <a:extLst>
              <a:ext uri="{FF2B5EF4-FFF2-40B4-BE49-F238E27FC236}">
                <a16:creationId xmlns:a16="http://schemas.microsoft.com/office/drawing/2014/main" id="{A9B71C5A-BF0F-5109-97AB-4F6CF916B273}"/>
              </a:ext>
            </a:extLst>
          </p:cNvPr>
          <p:cNvGrpSpPr/>
          <p:nvPr/>
        </p:nvGrpSpPr>
        <p:grpSpPr>
          <a:xfrm>
            <a:off x="2529067" y="2534936"/>
            <a:ext cx="773181" cy="223125"/>
            <a:chOff x="4563679" y="3646363"/>
            <a:chExt cx="1030908" cy="297500"/>
          </a:xfrm>
        </p:grpSpPr>
        <p:sp>
          <p:nvSpPr>
            <p:cNvPr id="9" name="Rectangle 8">
              <a:extLst>
                <a:ext uri="{FF2B5EF4-FFF2-40B4-BE49-F238E27FC236}">
                  <a16:creationId xmlns:a16="http://schemas.microsoft.com/office/drawing/2014/main" id="{B3F09F76-5207-3C7F-B488-F312E2F108BD}"/>
                </a:ext>
              </a:extLst>
            </p:cNvPr>
            <p:cNvSpPr/>
            <p:nvPr/>
          </p:nvSpPr>
          <p:spPr>
            <a:xfrm>
              <a:off x="4622699" y="3646363"/>
              <a:ext cx="912868" cy="297500"/>
            </a:xfrm>
            <a:prstGeom prst="rect">
              <a:avLst/>
            </a:prstGeom>
            <a:solidFill>
              <a:schemeClr val="bg1">
                <a:lumMod val="75000"/>
                <a:alpha val="70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24" name="TextBox 23">
              <a:extLst>
                <a:ext uri="{FF2B5EF4-FFF2-40B4-BE49-F238E27FC236}">
                  <a16:creationId xmlns:a16="http://schemas.microsoft.com/office/drawing/2014/main" id="{A51CC227-FD76-8C82-EED9-D7E9E190970B}"/>
                </a:ext>
              </a:extLst>
            </p:cNvPr>
            <p:cNvSpPr txBox="1"/>
            <p:nvPr/>
          </p:nvSpPr>
          <p:spPr>
            <a:xfrm>
              <a:off x="4563679" y="3709790"/>
              <a:ext cx="1030908" cy="161669"/>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2</a:t>
              </a:r>
              <a:endParaRPr lang="en-US" sz="1200" b="1">
                <a:solidFill>
                  <a:srgbClr val="FFFFFF"/>
                </a:solidFill>
                <a:latin typeface="Arial"/>
              </a:endParaRPr>
            </a:p>
          </p:txBody>
        </p:sp>
      </p:grpSp>
      <p:grpSp>
        <p:nvGrpSpPr>
          <p:cNvPr id="26" name="Group 25">
            <a:extLst>
              <a:ext uri="{FF2B5EF4-FFF2-40B4-BE49-F238E27FC236}">
                <a16:creationId xmlns:a16="http://schemas.microsoft.com/office/drawing/2014/main" id="{8C064B98-CEA3-D6C8-58E6-91856478FA83}"/>
              </a:ext>
            </a:extLst>
          </p:cNvPr>
          <p:cNvGrpSpPr/>
          <p:nvPr/>
        </p:nvGrpSpPr>
        <p:grpSpPr>
          <a:xfrm>
            <a:off x="3209315" y="2879430"/>
            <a:ext cx="773181" cy="223125"/>
            <a:chOff x="4563679" y="3654005"/>
            <a:chExt cx="1030908" cy="297500"/>
          </a:xfrm>
        </p:grpSpPr>
        <p:sp>
          <p:nvSpPr>
            <p:cNvPr id="27" name="Rectangle 26">
              <a:extLst>
                <a:ext uri="{FF2B5EF4-FFF2-40B4-BE49-F238E27FC236}">
                  <a16:creationId xmlns:a16="http://schemas.microsoft.com/office/drawing/2014/main" id="{4988B666-A9C1-FB2E-BC2D-3C64BAB11710}"/>
                </a:ext>
              </a:extLst>
            </p:cNvPr>
            <p:cNvSpPr/>
            <p:nvPr/>
          </p:nvSpPr>
          <p:spPr>
            <a:xfrm>
              <a:off x="4631248" y="3654005"/>
              <a:ext cx="912868" cy="297500"/>
            </a:xfrm>
            <a:prstGeom prst="rect">
              <a:avLst/>
            </a:prstGeom>
            <a:solidFill>
              <a:schemeClr val="tx1">
                <a:lumMod val="60000"/>
                <a:lumOff val="40000"/>
                <a:alpha val="4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36" name="TextBox 35">
              <a:extLst>
                <a:ext uri="{FF2B5EF4-FFF2-40B4-BE49-F238E27FC236}">
                  <a16:creationId xmlns:a16="http://schemas.microsoft.com/office/drawing/2014/main" id="{81CC8FCA-161D-A5A6-747A-968921D56CC0}"/>
                </a:ext>
              </a:extLst>
            </p:cNvPr>
            <p:cNvSpPr txBox="1"/>
            <p:nvPr/>
          </p:nvSpPr>
          <p:spPr>
            <a:xfrm>
              <a:off x="4563679" y="3709790"/>
              <a:ext cx="1030908" cy="161669"/>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3</a:t>
              </a:r>
              <a:endParaRPr lang="en-US" sz="1200" b="1">
                <a:solidFill>
                  <a:srgbClr val="FFFFFF"/>
                </a:solidFill>
                <a:latin typeface="Arial"/>
              </a:endParaRPr>
            </a:p>
          </p:txBody>
        </p:sp>
      </p:grpSp>
      <p:grpSp>
        <p:nvGrpSpPr>
          <p:cNvPr id="79" name="Group 78">
            <a:extLst>
              <a:ext uri="{FF2B5EF4-FFF2-40B4-BE49-F238E27FC236}">
                <a16:creationId xmlns:a16="http://schemas.microsoft.com/office/drawing/2014/main" id="{1E31F841-73D8-7C19-BC26-FFC7CBC5773A}"/>
              </a:ext>
            </a:extLst>
          </p:cNvPr>
          <p:cNvGrpSpPr/>
          <p:nvPr/>
        </p:nvGrpSpPr>
        <p:grpSpPr>
          <a:xfrm>
            <a:off x="4322250" y="3376730"/>
            <a:ext cx="773181" cy="262001"/>
            <a:chOff x="5442017" y="4313657"/>
            <a:chExt cx="1030908" cy="349335"/>
          </a:xfrm>
        </p:grpSpPr>
        <p:sp>
          <p:nvSpPr>
            <p:cNvPr id="40" name="Rectangle 39">
              <a:extLst>
                <a:ext uri="{FF2B5EF4-FFF2-40B4-BE49-F238E27FC236}">
                  <a16:creationId xmlns:a16="http://schemas.microsoft.com/office/drawing/2014/main" id="{166BA8CE-9BE8-401A-1ADA-36C01E4346EC}"/>
                </a:ext>
              </a:extLst>
            </p:cNvPr>
            <p:cNvSpPr/>
            <p:nvPr/>
          </p:nvSpPr>
          <p:spPr>
            <a:xfrm>
              <a:off x="5482252" y="4313657"/>
              <a:ext cx="912868" cy="297500"/>
            </a:xfrm>
            <a:prstGeom prst="rect">
              <a:avLst/>
            </a:prstGeom>
            <a:solidFill>
              <a:schemeClr val="accent2">
                <a:lumMod val="75000"/>
                <a:alpha val="4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41" name="TextBox 40">
              <a:extLst>
                <a:ext uri="{FF2B5EF4-FFF2-40B4-BE49-F238E27FC236}">
                  <a16:creationId xmlns:a16="http://schemas.microsoft.com/office/drawing/2014/main" id="{ACA1FBFA-F1D4-6EA1-B206-F09B58377CE3}"/>
                </a:ext>
              </a:extLst>
            </p:cNvPr>
            <p:cNvSpPr txBox="1"/>
            <p:nvPr/>
          </p:nvSpPr>
          <p:spPr>
            <a:xfrm>
              <a:off x="5442017" y="4339656"/>
              <a:ext cx="1030908" cy="32333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4</a:t>
              </a:r>
            </a:p>
            <a:p>
              <a:pPr algn="ctr" defTabSz="685783">
                <a:defRPr/>
              </a:pPr>
              <a:r>
                <a:rPr lang="en-US" sz="788" b="1">
                  <a:solidFill>
                    <a:srgbClr val="FFFF00"/>
                  </a:solidFill>
                  <a:latin typeface="Arial" panose="020B0604020202020204" pitchFamily="34" charset="0"/>
                  <a:cs typeface="Arial" panose="020B0604020202020204" pitchFamily="34" charset="0"/>
                </a:rPr>
                <a:t>**</a:t>
              </a:r>
              <a:endParaRPr lang="en-US" sz="1200" b="1">
                <a:solidFill>
                  <a:srgbClr val="FFFF00"/>
                </a:solidFill>
                <a:latin typeface="Arial"/>
              </a:endParaRPr>
            </a:p>
          </p:txBody>
        </p:sp>
      </p:grpSp>
      <p:grpSp>
        <p:nvGrpSpPr>
          <p:cNvPr id="53" name="Group 52">
            <a:extLst>
              <a:ext uri="{FF2B5EF4-FFF2-40B4-BE49-F238E27FC236}">
                <a16:creationId xmlns:a16="http://schemas.microsoft.com/office/drawing/2014/main" id="{83354940-85A9-B09D-B1B6-8A3E38946A3A}"/>
              </a:ext>
            </a:extLst>
          </p:cNvPr>
          <p:cNvGrpSpPr/>
          <p:nvPr/>
        </p:nvGrpSpPr>
        <p:grpSpPr>
          <a:xfrm>
            <a:off x="5123986" y="3533484"/>
            <a:ext cx="773181" cy="252977"/>
            <a:chOff x="6695853" y="5604968"/>
            <a:chExt cx="1030908" cy="337303"/>
          </a:xfrm>
        </p:grpSpPr>
        <p:sp>
          <p:nvSpPr>
            <p:cNvPr id="50" name="Rectangle 49">
              <a:extLst>
                <a:ext uri="{FF2B5EF4-FFF2-40B4-BE49-F238E27FC236}">
                  <a16:creationId xmlns:a16="http://schemas.microsoft.com/office/drawing/2014/main" id="{8BEE6309-D471-DF3D-429E-3C28F7E4812E}"/>
                </a:ext>
              </a:extLst>
            </p:cNvPr>
            <p:cNvSpPr/>
            <p:nvPr/>
          </p:nvSpPr>
          <p:spPr>
            <a:xfrm>
              <a:off x="6754873" y="5604968"/>
              <a:ext cx="912868" cy="297500"/>
            </a:xfrm>
            <a:prstGeom prst="rect">
              <a:avLst/>
            </a:prstGeom>
            <a:solidFill>
              <a:srgbClr val="7030A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51" name="TextBox 50">
              <a:extLst>
                <a:ext uri="{FF2B5EF4-FFF2-40B4-BE49-F238E27FC236}">
                  <a16:creationId xmlns:a16="http://schemas.microsoft.com/office/drawing/2014/main" id="{2FD09E42-F383-BF79-4B1D-977C79742B8B}"/>
                </a:ext>
              </a:extLst>
            </p:cNvPr>
            <p:cNvSpPr txBox="1"/>
            <p:nvPr/>
          </p:nvSpPr>
          <p:spPr>
            <a:xfrm>
              <a:off x="6695853" y="5618935"/>
              <a:ext cx="1030908" cy="32333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5</a:t>
              </a:r>
            </a:p>
            <a:p>
              <a:pPr algn="ctr" defTabSz="685783">
                <a:defRPr/>
              </a:pPr>
              <a:r>
                <a:rPr lang="en-US" sz="788" b="1">
                  <a:solidFill>
                    <a:srgbClr val="FFFF00"/>
                  </a:solidFill>
                  <a:latin typeface="Arial" panose="020B0604020202020204" pitchFamily="34" charset="0"/>
                  <a:cs typeface="Arial" panose="020B0604020202020204" pitchFamily="34" charset="0"/>
                </a:rPr>
                <a:t>**</a:t>
              </a:r>
              <a:endParaRPr lang="en-US" sz="1200" b="1">
                <a:solidFill>
                  <a:srgbClr val="FFFF00"/>
                </a:solidFill>
                <a:latin typeface="Arial"/>
              </a:endParaRPr>
            </a:p>
          </p:txBody>
        </p:sp>
      </p:grpSp>
      <p:grpSp>
        <p:nvGrpSpPr>
          <p:cNvPr id="78" name="Group 77">
            <a:extLst>
              <a:ext uri="{FF2B5EF4-FFF2-40B4-BE49-F238E27FC236}">
                <a16:creationId xmlns:a16="http://schemas.microsoft.com/office/drawing/2014/main" id="{08F098CC-6F6C-BEC7-0183-32F67B5FEB65}"/>
              </a:ext>
            </a:extLst>
          </p:cNvPr>
          <p:cNvGrpSpPr/>
          <p:nvPr/>
        </p:nvGrpSpPr>
        <p:grpSpPr>
          <a:xfrm>
            <a:off x="5875186" y="3629191"/>
            <a:ext cx="773181" cy="252977"/>
            <a:chOff x="7768373" y="5028237"/>
            <a:chExt cx="1030908" cy="337303"/>
          </a:xfrm>
        </p:grpSpPr>
        <p:sp>
          <p:nvSpPr>
            <p:cNvPr id="68" name="Rectangle 67">
              <a:extLst>
                <a:ext uri="{FF2B5EF4-FFF2-40B4-BE49-F238E27FC236}">
                  <a16:creationId xmlns:a16="http://schemas.microsoft.com/office/drawing/2014/main" id="{CF8036C1-A523-D7E1-5B89-BEEE89800FB3}"/>
                </a:ext>
              </a:extLst>
            </p:cNvPr>
            <p:cNvSpPr/>
            <p:nvPr/>
          </p:nvSpPr>
          <p:spPr>
            <a:xfrm>
              <a:off x="7827393" y="5028237"/>
              <a:ext cx="912868" cy="297500"/>
            </a:xfrm>
            <a:prstGeom prst="rect">
              <a:avLst/>
            </a:prstGeom>
            <a:solidFill>
              <a:schemeClr val="accent5">
                <a:lumMod val="60000"/>
                <a:lumOff val="40000"/>
                <a:alpha val="6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69" name="TextBox 68">
              <a:extLst>
                <a:ext uri="{FF2B5EF4-FFF2-40B4-BE49-F238E27FC236}">
                  <a16:creationId xmlns:a16="http://schemas.microsoft.com/office/drawing/2014/main" id="{3C8D3BE3-2E11-A75A-B6FC-822EE18E9D4C}"/>
                </a:ext>
              </a:extLst>
            </p:cNvPr>
            <p:cNvSpPr txBox="1"/>
            <p:nvPr/>
          </p:nvSpPr>
          <p:spPr>
            <a:xfrm>
              <a:off x="7768373" y="5042204"/>
              <a:ext cx="1030908" cy="32333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 Phase 6</a:t>
              </a:r>
            </a:p>
            <a:p>
              <a:pPr algn="ctr" defTabSz="685783">
                <a:defRPr/>
              </a:pPr>
              <a:r>
                <a:rPr lang="en-US" sz="788" b="1">
                  <a:solidFill>
                    <a:srgbClr val="FFFF00"/>
                  </a:solidFill>
                  <a:latin typeface="Arial" panose="020B0604020202020204" pitchFamily="34" charset="0"/>
                  <a:cs typeface="Arial" panose="020B0604020202020204" pitchFamily="34" charset="0"/>
                </a:rPr>
                <a:t>**</a:t>
              </a:r>
              <a:endParaRPr lang="en-US" sz="1200" b="1">
                <a:solidFill>
                  <a:srgbClr val="FFFF00"/>
                </a:solidFill>
                <a:latin typeface="Arial"/>
              </a:endParaRPr>
            </a:p>
          </p:txBody>
        </p:sp>
      </p:grpSp>
      <p:cxnSp>
        <p:nvCxnSpPr>
          <p:cNvPr id="77" name="Straight Connector 76">
            <a:extLst>
              <a:ext uri="{FF2B5EF4-FFF2-40B4-BE49-F238E27FC236}">
                <a16:creationId xmlns:a16="http://schemas.microsoft.com/office/drawing/2014/main" id="{8D742A49-C5BD-50D4-BB19-94043A9315B8}"/>
              </a:ext>
            </a:extLst>
          </p:cNvPr>
          <p:cNvCxnSpPr>
            <a:cxnSpLocks/>
          </p:cNvCxnSpPr>
          <p:nvPr/>
        </p:nvCxnSpPr>
        <p:spPr>
          <a:xfrm flipV="1">
            <a:off x="1032699" y="2495008"/>
            <a:ext cx="76456" cy="126803"/>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E147C4A-7251-E017-7C9E-96B323EE3467}"/>
              </a:ext>
            </a:extLst>
          </p:cNvPr>
          <p:cNvCxnSpPr>
            <a:cxnSpLocks/>
          </p:cNvCxnSpPr>
          <p:nvPr/>
        </p:nvCxnSpPr>
        <p:spPr>
          <a:xfrm flipV="1">
            <a:off x="2573846" y="2761987"/>
            <a:ext cx="0" cy="11408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3901A82-24C5-62C9-CB73-65623A6BEFAF}"/>
              </a:ext>
            </a:extLst>
          </p:cNvPr>
          <p:cNvCxnSpPr>
            <a:cxnSpLocks/>
          </p:cNvCxnSpPr>
          <p:nvPr/>
        </p:nvCxnSpPr>
        <p:spPr>
          <a:xfrm>
            <a:off x="3259992" y="3102555"/>
            <a:ext cx="0" cy="63331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AE09E5E-B850-0D5A-899F-E4A9D2B2D620}"/>
              </a:ext>
            </a:extLst>
          </p:cNvPr>
          <p:cNvCxnSpPr>
            <a:cxnSpLocks/>
          </p:cNvCxnSpPr>
          <p:nvPr/>
        </p:nvCxnSpPr>
        <p:spPr>
          <a:xfrm flipH="1" flipV="1">
            <a:off x="5037412" y="3493228"/>
            <a:ext cx="3349" cy="482422"/>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DD0B8C8-0E65-8E7D-B093-6061C7915699}"/>
              </a:ext>
            </a:extLst>
          </p:cNvPr>
          <p:cNvGrpSpPr/>
          <p:nvPr/>
        </p:nvGrpSpPr>
        <p:grpSpPr>
          <a:xfrm>
            <a:off x="3752055" y="3667054"/>
            <a:ext cx="1295626" cy="1405709"/>
            <a:chOff x="5003113" y="4932946"/>
            <a:chExt cx="1727501" cy="1874278"/>
          </a:xfrm>
        </p:grpSpPr>
        <p:sp>
          <p:nvSpPr>
            <p:cNvPr id="37" name="Rectangle 36">
              <a:extLst>
                <a:ext uri="{FF2B5EF4-FFF2-40B4-BE49-F238E27FC236}">
                  <a16:creationId xmlns:a16="http://schemas.microsoft.com/office/drawing/2014/main" id="{55A11B22-E8AF-8B9B-FB2B-ADA8AB175F53}"/>
                </a:ext>
              </a:extLst>
            </p:cNvPr>
            <p:cNvSpPr/>
            <p:nvPr/>
          </p:nvSpPr>
          <p:spPr>
            <a:xfrm>
              <a:off x="5003113" y="4932946"/>
              <a:ext cx="1712722" cy="1738154"/>
            </a:xfrm>
            <a:prstGeom prst="rect">
              <a:avLst/>
            </a:prstGeom>
            <a:solidFill>
              <a:schemeClr val="accent2">
                <a:lumMod val="75000"/>
                <a:alpha val="4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900">
                <a:solidFill>
                  <a:srgbClr val="000000"/>
                </a:solidFill>
                <a:latin typeface="Arial"/>
              </a:endParaRPr>
            </a:p>
          </p:txBody>
        </p:sp>
        <p:sp>
          <p:nvSpPr>
            <p:cNvPr id="55" name="TextBox 54">
              <a:extLst>
                <a:ext uri="{FF2B5EF4-FFF2-40B4-BE49-F238E27FC236}">
                  <a16:creationId xmlns:a16="http://schemas.microsoft.com/office/drawing/2014/main" id="{96EA2374-1CF4-6F84-F52E-91F7A55ECC0A}"/>
                </a:ext>
              </a:extLst>
            </p:cNvPr>
            <p:cNvSpPr txBox="1"/>
            <p:nvPr/>
          </p:nvSpPr>
          <p:spPr>
            <a:xfrm>
              <a:off x="5049036" y="4960565"/>
              <a:ext cx="1681578" cy="1846659"/>
            </a:xfrm>
            <a:prstGeom prst="rect">
              <a:avLst/>
            </a:prstGeom>
            <a:noFill/>
            <a:ln w="9525">
              <a:noFill/>
            </a:ln>
          </p:spPr>
          <p:txBody>
            <a:bodyPr wrap="square" lIns="0" tIns="0" rIns="0" bIns="0" rtlCol="0">
              <a:spAutoFit/>
            </a:bodyPr>
            <a:lstStyle/>
            <a:p>
              <a:pPr defTabSz="548632">
                <a:buClr>
                  <a:srgbClr val="808080"/>
                </a:buClr>
                <a:defRPr/>
              </a:pPr>
              <a:r>
                <a:rPr lang="en-US" sz="600" b="1">
                  <a:solidFill>
                    <a:srgbClr val="FFFF00"/>
                  </a:solidFill>
                  <a:latin typeface="Arial" panose="020B0604020202020204" pitchFamily="34" charset="0"/>
                  <a:ea typeface="Calibri" panose="020F0502020204030204" pitchFamily="34" charset="0"/>
                  <a:cs typeface="Arial" panose="020B0604020202020204" pitchFamily="34" charset="0"/>
                </a:rPr>
                <a:t>GOAL: </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Switch to New UI Interface</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Pluggable (LLM as a Service)</a:t>
              </a:r>
            </a:p>
            <a:p>
              <a:pPr marL="214313" indent="-85725" defTabSz="548632">
                <a:buClr>
                  <a:srgbClr val="FFFF00"/>
                </a:buClr>
                <a:buFont typeface="Wingdings" panose="05000000000000000000" pitchFamily="2" charset="2"/>
                <a:buChar char="v"/>
                <a:defRPr/>
              </a:pPr>
              <a:r>
                <a:rPr lang="en-US" sz="600">
                  <a:solidFill>
                    <a:srgbClr val="FFFF00"/>
                  </a:solidFill>
                  <a:latin typeface="Arial"/>
                </a:rPr>
                <a:t>MS Sales Co-Pilot integration</a:t>
              </a:r>
            </a:p>
            <a:p>
              <a:pPr marL="214313" indent="-85725" defTabSz="548632">
                <a:buClr>
                  <a:srgbClr val="FFFF00"/>
                </a:buClr>
                <a:buFont typeface="Wingdings" panose="05000000000000000000" pitchFamily="2" charset="2"/>
                <a:buChar char="v"/>
                <a:defRPr/>
              </a:pPr>
              <a:r>
                <a:rPr lang="en-US" sz="600">
                  <a:solidFill>
                    <a:srgbClr val="FFFF00"/>
                  </a:solidFill>
                  <a:latin typeface="Arial"/>
                </a:rPr>
                <a:t>Power Assist integration</a:t>
              </a:r>
            </a:p>
            <a:p>
              <a:pPr marL="214313" indent="-85725" defTabSz="548632">
                <a:buClr>
                  <a:srgbClr val="FFFF00"/>
                </a:buClr>
                <a:buFont typeface="Wingdings" panose="05000000000000000000" pitchFamily="2" charset="2"/>
                <a:buChar char="v"/>
                <a:defRPr/>
              </a:pPr>
              <a:r>
                <a:rPr lang="en-US" sz="600">
                  <a:solidFill>
                    <a:srgbClr val="FFFF00"/>
                  </a:solidFill>
                  <a:latin typeface="Arial"/>
                </a:rPr>
                <a:t>Accenture integration</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Email, TEAMS,&amp; OneDrive</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Industry Knowledge &amp; Trends</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Role descriptions / RACI</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Test access control &amp; sensitivity</a:t>
              </a:r>
            </a:p>
            <a:p>
              <a:pPr marL="128588" indent="-128588" defTabSz="548632">
                <a:buClr>
                  <a:srgbClr val="FFFF00"/>
                </a:buClr>
                <a:buFont typeface="Wingdings" panose="05000000000000000000" pitchFamily="2" charset="2"/>
                <a:buChar char="ü"/>
                <a:defRPr/>
              </a:pPr>
              <a:r>
                <a:rPr lang="en-US" sz="600">
                  <a:solidFill>
                    <a:srgbClr val="FFFF00"/>
                  </a:solidFill>
                  <a:latin typeface="Arial"/>
                </a:rPr>
                <a:t>“How do I” process questions</a:t>
              </a:r>
            </a:p>
            <a:p>
              <a:pPr defTabSz="548632">
                <a:buClr>
                  <a:srgbClr val="FFFF00"/>
                </a:buClr>
                <a:defRPr/>
              </a:pPr>
              <a:endParaRPr lang="en-US" sz="600" b="1">
                <a:solidFill>
                  <a:srgbClr val="FFFFFF"/>
                </a:solidFill>
                <a:latin typeface="Arial"/>
              </a:endParaRPr>
            </a:p>
            <a:p>
              <a:pPr defTabSz="548632">
                <a:buClr>
                  <a:srgbClr val="FFFF00"/>
                </a:buClr>
                <a:defRPr/>
              </a:pPr>
              <a:r>
                <a:rPr lang="en-US" sz="600" b="1">
                  <a:solidFill>
                    <a:srgbClr val="FFFFFF"/>
                  </a:solidFill>
                  <a:latin typeface="Arial"/>
                </a:rPr>
                <a:t>USERS:</a:t>
              </a:r>
            </a:p>
            <a:p>
              <a:pPr marL="128588" indent="-128588" defTabSz="548632">
                <a:buClr>
                  <a:srgbClr val="FFFFFF"/>
                </a:buClr>
                <a:buFont typeface="Wingdings" panose="05000000000000000000" pitchFamily="2" charset="2"/>
                <a:buChar char="ü"/>
                <a:defRPr/>
              </a:pPr>
              <a:r>
                <a:rPr lang="en-US" sz="600">
                  <a:solidFill>
                    <a:srgbClr val="FFFFFF"/>
                  </a:solidFill>
                  <a:latin typeface="Arial"/>
                </a:rPr>
                <a:t>100 Presales Members </a:t>
              </a:r>
              <a:r>
                <a:rPr lang="en-US" sz="600">
                  <a:solidFill>
                    <a:srgbClr val="FFFF00"/>
                  </a:solidFill>
                  <a:latin typeface="Arial"/>
                </a:rPr>
                <a:t>*</a:t>
              </a:r>
            </a:p>
            <a:p>
              <a:pPr marL="128588" indent="-128588" defTabSz="548632">
                <a:buClr>
                  <a:srgbClr val="FFFFFF"/>
                </a:buClr>
                <a:buFont typeface="Wingdings" panose="05000000000000000000" pitchFamily="2" charset="2"/>
                <a:buChar char="ü"/>
                <a:defRPr/>
              </a:pPr>
              <a:endParaRPr lang="en-US" sz="600">
                <a:solidFill>
                  <a:srgbClr val="FFFFFF"/>
                </a:solidFill>
                <a:latin typeface="Arial"/>
              </a:endParaRPr>
            </a:p>
          </p:txBody>
        </p:sp>
      </p:grpSp>
      <p:cxnSp>
        <p:nvCxnSpPr>
          <p:cNvPr id="130" name="Straight Connector 129">
            <a:extLst>
              <a:ext uri="{FF2B5EF4-FFF2-40B4-BE49-F238E27FC236}">
                <a16:creationId xmlns:a16="http://schemas.microsoft.com/office/drawing/2014/main" id="{11E33730-C122-4483-4C81-D56905FC860D}"/>
              </a:ext>
            </a:extLst>
          </p:cNvPr>
          <p:cNvCxnSpPr>
            <a:cxnSpLocks/>
          </p:cNvCxnSpPr>
          <p:nvPr/>
        </p:nvCxnSpPr>
        <p:spPr>
          <a:xfrm flipV="1">
            <a:off x="5170580" y="3754781"/>
            <a:ext cx="0" cy="37452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D2CBC04-214D-20AA-23FC-DFD2F0A1C5D6}"/>
              </a:ext>
            </a:extLst>
          </p:cNvPr>
          <p:cNvCxnSpPr>
            <a:cxnSpLocks/>
          </p:cNvCxnSpPr>
          <p:nvPr/>
        </p:nvCxnSpPr>
        <p:spPr>
          <a:xfrm>
            <a:off x="6604102" y="3734141"/>
            <a:ext cx="301895"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27447AFA-5C02-2438-F06F-8C90610C9735}"/>
              </a:ext>
            </a:extLst>
          </p:cNvPr>
          <p:cNvGrpSpPr/>
          <p:nvPr/>
        </p:nvGrpSpPr>
        <p:grpSpPr>
          <a:xfrm>
            <a:off x="5907544" y="2273322"/>
            <a:ext cx="593967" cy="377421"/>
            <a:chOff x="9196859" y="3925680"/>
            <a:chExt cx="937019" cy="503228"/>
          </a:xfrm>
        </p:grpSpPr>
        <p:sp>
          <p:nvSpPr>
            <p:cNvPr id="147" name="Rectangle 146">
              <a:extLst>
                <a:ext uri="{FF2B5EF4-FFF2-40B4-BE49-F238E27FC236}">
                  <a16:creationId xmlns:a16="http://schemas.microsoft.com/office/drawing/2014/main" id="{09E953D0-2277-4D26-113B-229F518B9D6B}"/>
                </a:ext>
              </a:extLst>
            </p:cNvPr>
            <p:cNvSpPr/>
            <p:nvPr/>
          </p:nvSpPr>
          <p:spPr>
            <a:xfrm>
              <a:off x="9204908" y="3925680"/>
              <a:ext cx="928970" cy="454940"/>
            </a:xfrm>
            <a:prstGeom prst="rect">
              <a:avLst/>
            </a:prstGeom>
            <a:solidFill>
              <a:schemeClr val="accent4">
                <a:lumMod val="60000"/>
                <a:lumOff val="40000"/>
                <a:alpha val="6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148" name="TextBox 147">
              <a:extLst>
                <a:ext uri="{FF2B5EF4-FFF2-40B4-BE49-F238E27FC236}">
                  <a16:creationId xmlns:a16="http://schemas.microsoft.com/office/drawing/2014/main" id="{921EAB51-8E79-3763-3ECF-91F0E4AED0B5}"/>
                </a:ext>
              </a:extLst>
            </p:cNvPr>
            <p:cNvSpPr txBox="1"/>
            <p:nvPr/>
          </p:nvSpPr>
          <p:spPr>
            <a:xfrm>
              <a:off x="9196859" y="3943903"/>
              <a:ext cx="928969" cy="485005"/>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Production </a:t>
              </a:r>
              <a:b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Pilot</a:t>
              </a:r>
            </a:p>
            <a:p>
              <a:pPr algn="ctr" defTabSz="685783">
                <a:defRPr/>
              </a:pPr>
              <a:r>
                <a:rPr lang="en-US" sz="788" b="1">
                  <a:solidFill>
                    <a:srgbClr val="FFFF00"/>
                  </a:solidFill>
                  <a:latin typeface="Arial" panose="020B0604020202020204" pitchFamily="34" charset="0"/>
                  <a:cs typeface="Arial" panose="020B0604020202020204" pitchFamily="34" charset="0"/>
                </a:rPr>
                <a:t>***</a:t>
              </a:r>
              <a:endParaRPr lang="en-US" sz="1200" b="1">
                <a:solidFill>
                  <a:srgbClr val="FFFF00"/>
                </a:solidFill>
                <a:latin typeface="Arial"/>
              </a:endParaRPr>
            </a:p>
          </p:txBody>
        </p:sp>
      </p:grpSp>
      <p:grpSp>
        <p:nvGrpSpPr>
          <p:cNvPr id="155" name="Group 154">
            <a:extLst>
              <a:ext uri="{FF2B5EF4-FFF2-40B4-BE49-F238E27FC236}">
                <a16:creationId xmlns:a16="http://schemas.microsoft.com/office/drawing/2014/main" id="{CBFB5C9F-E15F-A4F8-5A38-CB8F18A727D3}"/>
              </a:ext>
            </a:extLst>
          </p:cNvPr>
          <p:cNvGrpSpPr/>
          <p:nvPr/>
        </p:nvGrpSpPr>
        <p:grpSpPr>
          <a:xfrm>
            <a:off x="6862250" y="2272042"/>
            <a:ext cx="588866" cy="375885"/>
            <a:chOff x="9204908" y="3925680"/>
            <a:chExt cx="933116" cy="501180"/>
          </a:xfrm>
        </p:grpSpPr>
        <p:sp>
          <p:nvSpPr>
            <p:cNvPr id="156" name="Rectangle 155">
              <a:extLst>
                <a:ext uri="{FF2B5EF4-FFF2-40B4-BE49-F238E27FC236}">
                  <a16:creationId xmlns:a16="http://schemas.microsoft.com/office/drawing/2014/main" id="{A5608054-E340-15D5-6D55-E45774FA1D94}"/>
                </a:ext>
              </a:extLst>
            </p:cNvPr>
            <p:cNvSpPr/>
            <p:nvPr/>
          </p:nvSpPr>
          <p:spPr>
            <a:xfrm>
              <a:off x="9204908" y="3925680"/>
              <a:ext cx="928970" cy="454940"/>
            </a:xfrm>
            <a:prstGeom prst="rect">
              <a:avLst/>
            </a:prstGeom>
            <a:solidFill>
              <a:schemeClr val="accent6">
                <a:lumMod val="60000"/>
                <a:lumOff val="40000"/>
                <a:alpha val="4500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157" name="TextBox 156">
              <a:extLst>
                <a:ext uri="{FF2B5EF4-FFF2-40B4-BE49-F238E27FC236}">
                  <a16:creationId xmlns:a16="http://schemas.microsoft.com/office/drawing/2014/main" id="{861B9A39-3975-CA93-72DB-70D1D0342B36}"/>
                </a:ext>
              </a:extLst>
            </p:cNvPr>
            <p:cNvSpPr txBox="1"/>
            <p:nvPr/>
          </p:nvSpPr>
          <p:spPr>
            <a:xfrm>
              <a:off x="9204908" y="3941855"/>
              <a:ext cx="933116" cy="485005"/>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Production </a:t>
              </a:r>
              <a:b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88" b="1">
                  <a:solidFill>
                    <a:srgbClr val="FFFFFF"/>
                  </a:solidFill>
                  <a:latin typeface="Arial" panose="020B0604020202020204" pitchFamily="34" charset="0"/>
                  <a:ea typeface="Calibri" panose="020F0502020204030204" pitchFamily="34" charset="0"/>
                  <a:cs typeface="Arial" panose="020B0604020202020204" pitchFamily="34" charset="0"/>
                </a:rPr>
                <a:t>Release</a:t>
              </a:r>
            </a:p>
            <a:p>
              <a:pPr algn="ctr" defTabSz="685783">
                <a:defRPr/>
              </a:pPr>
              <a:r>
                <a:rPr lang="en-US" sz="788" b="1">
                  <a:solidFill>
                    <a:srgbClr val="FFFF00"/>
                  </a:solidFill>
                  <a:latin typeface="Arial" panose="020B0604020202020204" pitchFamily="34" charset="0"/>
                  <a:cs typeface="Arial" panose="020B0604020202020204" pitchFamily="34" charset="0"/>
                </a:rPr>
                <a:t>***</a:t>
              </a:r>
              <a:endParaRPr lang="en-US" sz="1200" b="1">
                <a:solidFill>
                  <a:srgbClr val="FFFF00"/>
                </a:solidFill>
                <a:latin typeface="Arial"/>
              </a:endParaRPr>
            </a:p>
          </p:txBody>
        </p:sp>
      </p:grpSp>
      <p:cxnSp>
        <p:nvCxnSpPr>
          <p:cNvPr id="158" name="Straight Connector 157">
            <a:extLst>
              <a:ext uri="{FF2B5EF4-FFF2-40B4-BE49-F238E27FC236}">
                <a16:creationId xmlns:a16="http://schemas.microsoft.com/office/drawing/2014/main" id="{D3C116FA-2ED2-7CB0-961A-54325C2EF93A}"/>
              </a:ext>
            </a:extLst>
          </p:cNvPr>
          <p:cNvCxnSpPr>
            <a:cxnSpLocks/>
          </p:cNvCxnSpPr>
          <p:nvPr/>
        </p:nvCxnSpPr>
        <p:spPr>
          <a:xfrm flipV="1">
            <a:off x="6499954" y="2617787"/>
            <a:ext cx="0" cy="337853"/>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A400BF8-C438-3DDC-AAC0-8565ED3FA0EB}"/>
              </a:ext>
            </a:extLst>
          </p:cNvPr>
          <p:cNvCxnSpPr>
            <a:cxnSpLocks/>
          </p:cNvCxnSpPr>
          <p:nvPr/>
        </p:nvCxnSpPr>
        <p:spPr>
          <a:xfrm flipV="1">
            <a:off x="6862250" y="2565964"/>
            <a:ext cx="0" cy="337853"/>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78957E5-5182-9784-9936-8FDD313B1238}"/>
              </a:ext>
            </a:extLst>
          </p:cNvPr>
          <p:cNvCxnSpPr>
            <a:cxnSpLocks/>
          </p:cNvCxnSpPr>
          <p:nvPr/>
        </p:nvCxnSpPr>
        <p:spPr>
          <a:xfrm flipH="1">
            <a:off x="6276158" y="1343143"/>
            <a:ext cx="1" cy="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D4F5624-19E3-3413-AEDA-20A9437956C6}"/>
              </a:ext>
            </a:extLst>
          </p:cNvPr>
          <p:cNvSpPr/>
          <p:nvPr/>
        </p:nvSpPr>
        <p:spPr>
          <a:xfrm>
            <a:off x="2449089" y="2028125"/>
            <a:ext cx="2072163" cy="2065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b="1">
                <a:solidFill>
                  <a:srgbClr val="000000"/>
                </a:solidFill>
                <a:latin typeface="Arial"/>
              </a:rPr>
              <a:t>FY25</a:t>
            </a:r>
          </a:p>
        </p:txBody>
      </p:sp>
      <p:sp>
        <p:nvSpPr>
          <p:cNvPr id="13" name="Rectangle 12">
            <a:extLst>
              <a:ext uri="{FF2B5EF4-FFF2-40B4-BE49-F238E27FC236}">
                <a16:creationId xmlns:a16="http://schemas.microsoft.com/office/drawing/2014/main" id="{F9A4C0A5-CE03-96BB-F44C-E36530F82AB8}"/>
              </a:ext>
            </a:extLst>
          </p:cNvPr>
          <p:cNvSpPr/>
          <p:nvPr/>
        </p:nvSpPr>
        <p:spPr>
          <a:xfrm>
            <a:off x="386320" y="2028125"/>
            <a:ext cx="2034224" cy="2065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b="1">
                <a:solidFill>
                  <a:srgbClr val="000000"/>
                </a:solidFill>
                <a:latin typeface="Arial"/>
              </a:rPr>
              <a:t>FY24</a:t>
            </a:r>
          </a:p>
        </p:txBody>
      </p:sp>
      <p:sp>
        <p:nvSpPr>
          <p:cNvPr id="14" name="Rectangle 13">
            <a:extLst>
              <a:ext uri="{FF2B5EF4-FFF2-40B4-BE49-F238E27FC236}">
                <a16:creationId xmlns:a16="http://schemas.microsoft.com/office/drawing/2014/main" id="{CAA88F35-CE1B-30B4-70E9-C18B017C1E87}"/>
              </a:ext>
            </a:extLst>
          </p:cNvPr>
          <p:cNvSpPr/>
          <p:nvPr/>
        </p:nvSpPr>
        <p:spPr>
          <a:xfrm>
            <a:off x="4541628" y="2028125"/>
            <a:ext cx="2034224" cy="2065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b="1">
                <a:solidFill>
                  <a:srgbClr val="000000"/>
                </a:solidFill>
                <a:latin typeface="Arial"/>
              </a:rPr>
              <a:t>FY26</a:t>
            </a:r>
          </a:p>
        </p:txBody>
      </p:sp>
      <p:sp>
        <p:nvSpPr>
          <p:cNvPr id="15" name="Rectangle 14">
            <a:extLst>
              <a:ext uri="{FF2B5EF4-FFF2-40B4-BE49-F238E27FC236}">
                <a16:creationId xmlns:a16="http://schemas.microsoft.com/office/drawing/2014/main" id="{CA0DD7DE-5B08-FE35-82C4-E352BF7A427C}"/>
              </a:ext>
            </a:extLst>
          </p:cNvPr>
          <p:cNvSpPr/>
          <p:nvPr/>
        </p:nvSpPr>
        <p:spPr>
          <a:xfrm>
            <a:off x="6614786" y="2028125"/>
            <a:ext cx="2034224" cy="20656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900" b="1">
                <a:solidFill>
                  <a:srgbClr val="000000"/>
                </a:solidFill>
                <a:latin typeface="Arial"/>
              </a:rPr>
              <a:t>FY27</a:t>
            </a:r>
          </a:p>
        </p:txBody>
      </p:sp>
      <p:sp>
        <p:nvSpPr>
          <p:cNvPr id="163" name="Oval 162">
            <a:extLst>
              <a:ext uri="{FF2B5EF4-FFF2-40B4-BE49-F238E27FC236}">
                <a16:creationId xmlns:a16="http://schemas.microsoft.com/office/drawing/2014/main" id="{B7880D0C-C184-79DF-41B0-AED8C7F29CC1}"/>
              </a:ext>
            </a:extLst>
          </p:cNvPr>
          <p:cNvSpPr/>
          <p:nvPr/>
        </p:nvSpPr>
        <p:spPr>
          <a:xfrm>
            <a:off x="1986690" y="2101604"/>
            <a:ext cx="83484" cy="72104"/>
          </a:xfrm>
          <a:prstGeom prst="ellipse">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grpSp>
        <p:nvGrpSpPr>
          <p:cNvPr id="209" name="Group 208">
            <a:extLst>
              <a:ext uri="{FF2B5EF4-FFF2-40B4-BE49-F238E27FC236}">
                <a16:creationId xmlns:a16="http://schemas.microsoft.com/office/drawing/2014/main" id="{2555965B-6903-3FF6-5E65-B3939CC7947D}"/>
              </a:ext>
            </a:extLst>
          </p:cNvPr>
          <p:cNvGrpSpPr/>
          <p:nvPr/>
        </p:nvGrpSpPr>
        <p:grpSpPr>
          <a:xfrm>
            <a:off x="889286" y="2192767"/>
            <a:ext cx="7283928" cy="41834"/>
            <a:chOff x="1185715" y="2923689"/>
            <a:chExt cx="9711904" cy="55779"/>
          </a:xfrm>
        </p:grpSpPr>
        <p:cxnSp>
          <p:nvCxnSpPr>
            <p:cNvPr id="182" name="Straight Connector 181">
              <a:extLst>
                <a:ext uri="{FF2B5EF4-FFF2-40B4-BE49-F238E27FC236}">
                  <a16:creationId xmlns:a16="http://schemas.microsoft.com/office/drawing/2014/main" id="{8C15A86F-BD33-FAE9-22CF-B1F21FF9ED58}"/>
                </a:ext>
              </a:extLst>
            </p:cNvPr>
            <p:cNvCxnSpPr>
              <a:cxnSpLocks/>
            </p:cNvCxnSpPr>
            <p:nvPr/>
          </p:nvCxnSpPr>
          <p:spPr>
            <a:xfrm>
              <a:off x="1185715" y="293374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B245D04-25F6-249B-8466-F8420F0DFC79}"/>
                </a:ext>
              </a:extLst>
            </p:cNvPr>
            <p:cNvCxnSpPr>
              <a:cxnSpLocks/>
            </p:cNvCxnSpPr>
            <p:nvPr/>
          </p:nvCxnSpPr>
          <p:spPr>
            <a:xfrm>
              <a:off x="1865373" y="293374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062B5FA-1562-41E5-FEC4-764FE48A79C2}"/>
                </a:ext>
              </a:extLst>
            </p:cNvPr>
            <p:cNvCxnSpPr>
              <a:cxnSpLocks/>
            </p:cNvCxnSpPr>
            <p:nvPr/>
          </p:nvCxnSpPr>
          <p:spPr>
            <a:xfrm>
              <a:off x="2559803" y="293374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85800C-7602-43F6-FA24-776B3262498E}"/>
                </a:ext>
              </a:extLst>
            </p:cNvPr>
            <p:cNvCxnSpPr>
              <a:cxnSpLocks/>
            </p:cNvCxnSpPr>
            <p:nvPr/>
          </p:nvCxnSpPr>
          <p:spPr>
            <a:xfrm>
              <a:off x="3964488" y="2929934"/>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871A2AE-27D6-2D5C-270C-FBF652D8FE21}"/>
                </a:ext>
              </a:extLst>
            </p:cNvPr>
            <p:cNvCxnSpPr>
              <a:cxnSpLocks/>
            </p:cNvCxnSpPr>
            <p:nvPr/>
          </p:nvCxnSpPr>
          <p:spPr>
            <a:xfrm>
              <a:off x="4644146" y="2929934"/>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E324320-8A85-0E59-98C9-26ABF65237C6}"/>
                </a:ext>
              </a:extLst>
            </p:cNvPr>
            <p:cNvCxnSpPr>
              <a:cxnSpLocks/>
            </p:cNvCxnSpPr>
            <p:nvPr/>
          </p:nvCxnSpPr>
          <p:spPr>
            <a:xfrm>
              <a:off x="5338576" y="2929934"/>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0256065E-6510-E0A7-2F69-3C28647C477A}"/>
                </a:ext>
              </a:extLst>
            </p:cNvPr>
            <p:cNvCxnSpPr>
              <a:cxnSpLocks/>
            </p:cNvCxnSpPr>
            <p:nvPr/>
          </p:nvCxnSpPr>
          <p:spPr>
            <a:xfrm>
              <a:off x="6746397" y="292368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F3C57-A147-F2D8-4A55-EE416E2EB4EF}"/>
                </a:ext>
              </a:extLst>
            </p:cNvPr>
            <p:cNvCxnSpPr>
              <a:cxnSpLocks/>
            </p:cNvCxnSpPr>
            <p:nvPr/>
          </p:nvCxnSpPr>
          <p:spPr>
            <a:xfrm>
              <a:off x="7426055" y="292368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9FC34162-950A-1447-08F0-C84FE5C1B266}"/>
                </a:ext>
              </a:extLst>
            </p:cNvPr>
            <p:cNvCxnSpPr>
              <a:cxnSpLocks/>
            </p:cNvCxnSpPr>
            <p:nvPr/>
          </p:nvCxnSpPr>
          <p:spPr>
            <a:xfrm>
              <a:off x="8120485" y="2923689"/>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0C96727-D7CE-C7CA-1513-DF7254925A41}"/>
                </a:ext>
              </a:extLst>
            </p:cNvPr>
            <p:cNvCxnSpPr>
              <a:cxnSpLocks/>
            </p:cNvCxnSpPr>
            <p:nvPr/>
          </p:nvCxnSpPr>
          <p:spPr>
            <a:xfrm>
              <a:off x="9523531" y="2926155"/>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687531B-FECA-F301-5688-3BAFA78A3D00}"/>
                </a:ext>
              </a:extLst>
            </p:cNvPr>
            <p:cNvCxnSpPr>
              <a:cxnSpLocks/>
            </p:cNvCxnSpPr>
            <p:nvPr/>
          </p:nvCxnSpPr>
          <p:spPr>
            <a:xfrm>
              <a:off x="10203189" y="2926155"/>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FC7913A-CCB8-6435-AF1D-5261BA38A2C5}"/>
                </a:ext>
              </a:extLst>
            </p:cNvPr>
            <p:cNvCxnSpPr>
              <a:cxnSpLocks/>
            </p:cNvCxnSpPr>
            <p:nvPr/>
          </p:nvCxnSpPr>
          <p:spPr>
            <a:xfrm>
              <a:off x="10897619" y="2926155"/>
              <a:ext cx="0" cy="457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6B094DF0-C672-D3B2-D5CF-562D2875D00A}"/>
              </a:ext>
            </a:extLst>
          </p:cNvPr>
          <p:cNvGrpSpPr/>
          <p:nvPr/>
        </p:nvGrpSpPr>
        <p:grpSpPr>
          <a:xfrm>
            <a:off x="3927723" y="3142837"/>
            <a:ext cx="400749" cy="206565"/>
            <a:chOff x="5426549" y="4164873"/>
            <a:chExt cx="421544" cy="379246"/>
          </a:xfrm>
        </p:grpSpPr>
        <p:sp>
          <p:nvSpPr>
            <p:cNvPr id="31" name="Plaque 30">
              <a:extLst>
                <a:ext uri="{FF2B5EF4-FFF2-40B4-BE49-F238E27FC236}">
                  <a16:creationId xmlns:a16="http://schemas.microsoft.com/office/drawing/2014/main" id="{33A8850A-D94F-FEB3-214C-33B776821993}"/>
                </a:ext>
              </a:extLst>
            </p:cNvPr>
            <p:cNvSpPr/>
            <p:nvPr/>
          </p:nvSpPr>
          <p:spPr>
            <a:xfrm>
              <a:off x="5426549" y="4164873"/>
              <a:ext cx="421544" cy="379246"/>
            </a:xfrm>
            <a:prstGeom prst="plaque">
              <a:avLst/>
            </a:prstGeom>
            <a:solidFill>
              <a:srgbClr val="FFFF0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rgbClr val="000000"/>
                </a:solidFill>
                <a:latin typeface="Arial" panose="020B0604020202020204"/>
              </a:endParaRPr>
            </a:p>
          </p:txBody>
        </p:sp>
        <p:sp>
          <p:nvSpPr>
            <p:cNvPr id="35" name="TextBox 34">
              <a:extLst>
                <a:ext uri="{FF2B5EF4-FFF2-40B4-BE49-F238E27FC236}">
                  <a16:creationId xmlns:a16="http://schemas.microsoft.com/office/drawing/2014/main" id="{6A72B39C-D4F1-CA01-460D-34BE113E35E7}"/>
                </a:ext>
              </a:extLst>
            </p:cNvPr>
            <p:cNvSpPr txBox="1"/>
            <p:nvPr/>
          </p:nvSpPr>
          <p:spPr>
            <a:xfrm>
              <a:off x="5435938" y="4171730"/>
              <a:ext cx="396944" cy="339040"/>
            </a:xfrm>
            <a:prstGeom prst="rect">
              <a:avLst/>
            </a:prstGeom>
            <a:noFill/>
          </p:spPr>
          <p:txBody>
            <a:bodyPr wrap="square" lIns="0" tIns="0" rIns="0" bIns="0" rtlCol="0">
              <a:spAutoFit/>
            </a:bodyPr>
            <a:lstStyle/>
            <a:p>
              <a:pPr algn="ctr"/>
              <a:r>
                <a:rPr lang="en-US" sz="600">
                  <a:solidFill>
                    <a:srgbClr val="000000"/>
                  </a:solidFill>
                  <a:latin typeface="Arial" panose="020B0604020202020204"/>
                </a:rPr>
                <a:t>LLM Fine</a:t>
              </a:r>
            </a:p>
            <a:p>
              <a:pPr algn="ctr"/>
              <a:r>
                <a:rPr lang="en-US" sz="600">
                  <a:solidFill>
                    <a:srgbClr val="000000"/>
                  </a:solidFill>
                  <a:latin typeface="Arial" panose="020B0604020202020204"/>
                </a:rPr>
                <a:t>Tuning ??</a:t>
              </a:r>
            </a:p>
          </p:txBody>
        </p:sp>
      </p:grpSp>
      <p:grpSp>
        <p:nvGrpSpPr>
          <p:cNvPr id="10" name="Group 9">
            <a:extLst>
              <a:ext uri="{FF2B5EF4-FFF2-40B4-BE49-F238E27FC236}">
                <a16:creationId xmlns:a16="http://schemas.microsoft.com/office/drawing/2014/main" id="{7C5096AE-EDF6-ED59-3BF3-D58C8C09F625}"/>
              </a:ext>
            </a:extLst>
          </p:cNvPr>
          <p:cNvGrpSpPr/>
          <p:nvPr/>
        </p:nvGrpSpPr>
        <p:grpSpPr>
          <a:xfrm>
            <a:off x="2094920" y="2530319"/>
            <a:ext cx="450211" cy="230832"/>
            <a:chOff x="2793226" y="3373759"/>
            <a:chExt cx="600281" cy="307776"/>
          </a:xfrm>
        </p:grpSpPr>
        <p:sp>
          <p:nvSpPr>
            <p:cNvPr id="54" name="Rectangle 53">
              <a:extLst>
                <a:ext uri="{FF2B5EF4-FFF2-40B4-BE49-F238E27FC236}">
                  <a16:creationId xmlns:a16="http://schemas.microsoft.com/office/drawing/2014/main" id="{C56C70CE-3962-D3DB-E32B-73F31F0EBC24}"/>
                </a:ext>
              </a:extLst>
            </p:cNvPr>
            <p:cNvSpPr/>
            <p:nvPr/>
          </p:nvSpPr>
          <p:spPr>
            <a:xfrm>
              <a:off x="2793226" y="3382145"/>
              <a:ext cx="600281" cy="297054"/>
            </a:xfrm>
            <a:prstGeom prst="rect">
              <a:avLst/>
            </a:prstGeom>
            <a:solidFill>
              <a:srgbClr val="C0000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56" name="TextBox 55">
              <a:extLst>
                <a:ext uri="{FF2B5EF4-FFF2-40B4-BE49-F238E27FC236}">
                  <a16:creationId xmlns:a16="http://schemas.microsoft.com/office/drawing/2014/main" id="{8BA63FD3-2E77-0419-7576-55C5F0C11013}"/>
                </a:ext>
              </a:extLst>
            </p:cNvPr>
            <p:cNvSpPr txBox="1"/>
            <p:nvPr/>
          </p:nvSpPr>
          <p:spPr>
            <a:xfrm>
              <a:off x="2799625" y="3373759"/>
              <a:ext cx="582704" cy="30777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Test User</a:t>
              </a:r>
              <a:b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Training</a:t>
              </a:r>
              <a:endParaRPr lang="en-US" sz="750" b="1">
                <a:solidFill>
                  <a:srgbClr val="FFFF00"/>
                </a:solidFill>
                <a:latin typeface="Arial"/>
              </a:endParaRPr>
            </a:p>
          </p:txBody>
        </p:sp>
      </p:grpSp>
      <p:grpSp>
        <p:nvGrpSpPr>
          <p:cNvPr id="64" name="Group 63">
            <a:extLst>
              <a:ext uri="{FF2B5EF4-FFF2-40B4-BE49-F238E27FC236}">
                <a16:creationId xmlns:a16="http://schemas.microsoft.com/office/drawing/2014/main" id="{1A091CED-02B5-B356-4400-7E724FE88F50}"/>
              </a:ext>
            </a:extLst>
          </p:cNvPr>
          <p:cNvGrpSpPr/>
          <p:nvPr/>
        </p:nvGrpSpPr>
        <p:grpSpPr>
          <a:xfrm>
            <a:off x="2784443" y="2871311"/>
            <a:ext cx="450211" cy="230832"/>
            <a:chOff x="2793226" y="3373759"/>
            <a:chExt cx="600281" cy="307776"/>
          </a:xfrm>
        </p:grpSpPr>
        <p:sp>
          <p:nvSpPr>
            <p:cNvPr id="82" name="Rectangle 81">
              <a:extLst>
                <a:ext uri="{FF2B5EF4-FFF2-40B4-BE49-F238E27FC236}">
                  <a16:creationId xmlns:a16="http://schemas.microsoft.com/office/drawing/2014/main" id="{943716B2-1EDB-C683-B2DA-172876DE2FB1}"/>
                </a:ext>
              </a:extLst>
            </p:cNvPr>
            <p:cNvSpPr/>
            <p:nvPr/>
          </p:nvSpPr>
          <p:spPr>
            <a:xfrm>
              <a:off x="2793226" y="3382145"/>
              <a:ext cx="600281" cy="297054"/>
            </a:xfrm>
            <a:prstGeom prst="rect">
              <a:avLst/>
            </a:prstGeom>
            <a:solidFill>
              <a:srgbClr val="C0000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83" name="TextBox 82">
              <a:extLst>
                <a:ext uri="{FF2B5EF4-FFF2-40B4-BE49-F238E27FC236}">
                  <a16:creationId xmlns:a16="http://schemas.microsoft.com/office/drawing/2014/main" id="{6B20D9E7-892E-9DC1-3604-86CEBCB0CB76}"/>
                </a:ext>
              </a:extLst>
            </p:cNvPr>
            <p:cNvSpPr txBox="1"/>
            <p:nvPr/>
          </p:nvSpPr>
          <p:spPr>
            <a:xfrm>
              <a:off x="2799625" y="3373759"/>
              <a:ext cx="582704" cy="30777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Test User</a:t>
              </a:r>
              <a:b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Training</a:t>
              </a:r>
              <a:endParaRPr lang="en-US" sz="750" b="1">
                <a:solidFill>
                  <a:srgbClr val="FFFF00"/>
                </a:solidFill>
                <a:latin typeface="Arial"/>
              </a:endParaRPr>
            </a:p>
          </p:txBody>
        </p:sp>
      </p:grpSp>
      <p:grpSp>
        <p:nvGrpSpPr>
          <p:cNvPr id="85" name="Group 84">
            <a:extLst>
              <a:ext uri="{FF2B5EF4-FFF2-40B4-BE49-F238E27FC236}">
                <a16:creationId xmlns:a16="http://schemas.microsoft.com/office/drawing/2014/main" id="{5A05B8A8-5572-312E-E1AC-CA2C882244A1}"/>
              </a:ext>
            </a:extLst>
          </p:cNvPr>
          <p:cNvGrpSpPr/>
          <p:nvPr/>
        </p:nvGrpSpPr>
        <p:grpSpPr>
          <a:xfrm>
            <a:off x="3875422" y="3369025"/>
            <a:ext cx="450211" cy="230832"/>
            <a:chOff x="2793226" y="3373759"/>
            <a:chExt cx="600281" cy="307776"/>
          </a:xfrm>
        </p:grpSpPr>
        <p:sp>
          <p:nvSpPr>
            <p:cNvPr id="97" name="Rectangle 96">
              <a:extLst>
                <a:ext uri="{FF2B5EF4-FFF2-40B4-BE49-F238E27FC236}">
                  <a16:creationId xmlns:a16="http://schemas.microsoft.com/office/drawing/2014/main" id="{75210A7E-4CC7-CFE2-592D-88AA0ADD0A5E}"/>
                </a:ext>
              </a:extLst>
            </p:cNvPr>
            <p:cNvSpPr/>
            <p:nvPr/>
          </p:nvSpPr>
          <p:spPr>
            <a:xfrm>
              <a:off x="2793226" y="3382145"/>
              <a:ext cx="600281" cy="297054"/>
            </a:xfrm>
            <a:prstGeom prst="rect">
              <a:avLst/>
            </a:prstGeom>
            <a:solidFill>
              <a:srgbClr val="C00000">
                <a:alpha val="45000"/>
              </a:srgb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000000"/>
                </a:solidFill>
                <a:latin typeface="Arial" panose="020B0604020202020204"/>
              </a:endParaRPr>
            </a:p>
          </p:txBody>
        </p:sp>
        <p:sp>
          <p:nvSpPr>
            <p:cNvPr id="98" name="TextBox 97">
              <a:extLst>
                <a:ext uri="{FF2B5EF4-FFF2-40B4-BE49-F238E27FC236}">
                  <a16:creationId xmlns:a16="http://schemas.microsoft.com/office/drawing/2014/main" id="{D45740D8-4DB4-2CC0-B71F-3398645663E7}"/>
                </a:ext>
              </a:extLst>
            </p:cNvPr>
            <p:cNvSpPr txBox="1"/>
            <p:nvPr/>
          </p:nvSpPr>
          <p:spPr>
            <a:xfrm>
              <a:off x="2799625" y="3373759"/>
              <a:ext cx="582704" cy="307776"/>
            </a:xfrm>
            <a:prstGeom prst="rect">
              <a:avLst/>
            </a:prstGeom>
            <a:noFill/>
            <a:ln w="9525">
              <a:noFill/>
            </a:ln>
            <a:scene3d>
              <a:camera prst="orthographicFront"/>
              <a:lightRig rig="chilly" dir="t"/>
            </a:scene3d>
            <a:sp3d prstMaterial="dkEdge">
              <a:bevelT w="88900" h="38100"/>
              <a:bevelB w="0" h="0"/>
            </a:sp3d>
          </p:spPr>
          <p:txBody>
            <a:bodyPr wrap="square" lIns="0" tIns="0" rIns="0" bIns="0" rtlCol="0">
              <a:spAutoFit/>
            </a:bodyPr>
            <a:lstStyle/>
            <a:p>
              <a:pPr algn="ctr" defTabSz="685783">
                <a:defRPr/>
              </a:pP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Test User</a:t>
              </a:r>
              <a:b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br>
              <a:r>
                <a:rPr lang="en-US" sz="750" b="1">
                  <a:solidFill>
                    <a:srgbClr val="FFFFFF"/>
                  </a:solidFill>
                  <a:latin typeface="Arial" panose="020B0604020202020204" pitchFamily="34" charset="0"/>
                  <a:ea typeface="Calibri" panose="020F0502020204030204" pitchFamily="34" charset="0"/>
                  <a:cs typeface="Arial" panose="020B0604020202020204" pitchFamily="34" charset="0"/>
                </a:rPr>
                <a:t>Training</a:t>
              </a:r>
              <a:endParaRPr lang="en-US" sz="750" b="1">
                <a:solidFill>
                  <a:srgbClr val="FFFF00"/>
                </a:solidFill>
                <a:latin typeface="Arial"/>
              </a:endParaRPr>
            </a:p>
          </p:txBody>
        </p:sp>
      </p:grpSp>
    </p:spTree>
    <p:extLst>
      <p:ext uri="{BB962C8B-B14F-4D97-AF65-F5344CB8AC3E}">
        <p14:creationId xmlns:p14="http://schemas.microsoft.com/office/powerpoint/2010/main" val="58868725"/>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CA465-84AD-317E-E539-47F7372E5354}"/>
              </a:ext>
            </a:extLst>
          </p:cNvPr>
          <p:cNvSpPr>
            <a:spLocks noGrp="1"/>
          </p:cNvSpPr>
          <p:nvPr>
            <p:ph type="title"/>
          </p:nvPr>
        </p:nvSpPr>
        <p:spPr/>
        <p:txBody>
          <a:bodyPr/>
          <a:lstStyle/>
          <a:p>
            <a:endParaRPr lang="en-US"/>
          </a:p>
        </p:txBody>
      </p:sp>
      <p:sp>
        <p:nvSpPr>
          <p:cNvPr id="7" name="TextBox 6">
            <a:extLst>
              <a:ext uri="{FF2B5EF4-FFF2-40B4-BE49-F238E27FC236}">
                <a16:creationId xmlns:a16="http://schemas.microsoft.com/office/drawing/2014/main" id="{B62DED22-31CB-B0A9-59ED-E413511CCDF5}"/>
              </a:ext>
            </a:extLst>
          </p:cNvPr>
          <p:cNvSpPr txBox="1"/>
          <p:nvPr/>
        </p:nvSpPr>
        <p:spPr>
          <a:xfrm>
            <a:off x="288201" y="188961"/>
            <a:ext cx="8227150" cy="559961"/>
          </a:xfrm>
          <a:prstGeom prst="rect">
            <a:avLst/>
          </a:prstGeom>
          <a:noFill/>
        </p:spPr>
        <p:txBody>
          <a:bodyPr wrap="square">
            <a:spAutoFit/>
          </a:bodyPr>
          <a:lstStyle/>
          <a:p>
            <a:pPr defTabSz="685783">
              <a:defRPr/>
            </a:pPr>
            <a:r>
              <a:rPr lang="en-US" sz="1013" b="1" cap="all">
                <a:solidFill>
                  <a:srgbClr val="211B68"/>
                </a:solidFill>
                <a:latin typeface="Manrope"/>
              </a:rPr>
              <a:t>CASE STUDIES</a:t>
            </a:r>
          </a:p>
          <a:p>
            <a:pPr defTabSz="685783">
              <a:defRPr/>
            </a:pPr>
            <a:r>
              <a:rPr lang="en-US" sz="1013" b="1">
                <a:solidFill>
                  <a:srgbClr val="010024"/>
                </a:solidFill>
                <a:latin typeface="Manrope"/>
              </a:rPr>
              <a:t>Brands like yours changing the way they care for customers</a:t>
            </a:r>
          </a:p>
          <a:p>
            <a:pPr defTabSz="685783">
              <a:defRPr/>
            </a:pPr>
            <a:r>
              <a:rPr lang="en-US" sz="1013">
                <a:solidFill>
                  <a:srgbClr val="28292B"/>
                </a:solidFill>
                <a:latin typeface="Inter"/>
              </a:rPr>
              <a:t>Check out just a handful of our clients doing amazing work with digital humans.</a:t>
            </a:r>
          </a:p>
        </p:txBody>
      </p:sp>
      <p:pic>
        <p:nvPicPr>
          <p:cNvPr id="9" name="Picture 8">
            <a:extLst>
              <a:ext uri="{FF2B5EF4-FFF2-40B4-BE49-F238E27FC236}">
                <a16:creationId xmlns:a16="http://schemas.microsoft.com/office/drawing/2014/main" id="{F0A9AA9A-8BE9-1290-7DC0-8A6412DBC89E}"/>
              </a:ext>
            </a:extLst>
          </p:cNvPr>
          <p:cNvPicPr>
            <a:picLocks noChangeAspect="1"/>
          </p:cNvPicPr>
          <p:nvPr/>
        </p:nvPicPr>
        <p:blipFill>
          <a:blip r:embed="rId3"/>
          <a:stretch>
            <a:fillRect/>
          </a:stretch>
        </p:blipFill>
        <p:spPr>
          <a:xfrm>
            <a:off x="34213" y="903082"/>
            <a:ext cx="1466442" cy="2066351"/>
          </a:xfrm>
          <a:prstGeom prst="rect">
            <a:avLst/>
          </a:prstGeom>
        </p:spPr>
      </p:pic>
      <p:pic>
        <p:nvPicPr>
          <p:cNvPr id="11" name="Picture 10">
            <a:extLst>
              <a:ext uri="{FF2B5EF4-FFF2-40B4-BE49-F238E27FC236}">
                <a16:creationId xmlns:a16="http://schemas.microsoft.com/office/drawing/2014/main" id="{EFFDB234-3301-106F-0E70-8ECCA24A4EC6}"/>
              </a:ext>
            </a:extLst>
          </p:cNvPr>
          <p:cNvPicPr>
            <a:picLocks noChangeAspect="1"/>
          </p:cNvPicPr>
          <p:nvPr/>
        </p:nvPicPr>
        <p:blipFill>
          <a:blip r:embed="rId4"/>
          <a:stretch>
            <a:fillRect/>
          </a:stretch>
        </p:blipFill>
        <p:spPr>
          <a:xfrm>
            <a:off x="158484" y="2914102"/>
            <a:ext cx="1219882" cy="1904816"/>
          </a:xfrm>
          <a:prstGeom prst="rect">
            <a:avLst/>
          </a:prstGeom>
        </p:spPr>
      </p:pic>
      <p:pic>
        <p:nvPicPr>
          <p:cNvPr id="13" name="Picture 12">
            <a:extLst>
              <a:ext uri="{FF2B5EF4-FFF2-40B4-BE49-F238E27FC236}">
                <a16:creationId xmlns:a16="http://schemas.microsoft.com/office/drawing/2014/main" id="{F623F3AA-97A2-E968-8C38-4E7CB2450D70}"/>
              </a:ext>
            </a:extLst>
          </p:cNvPr>
          <p:cNvPicPr>
            <a:picLocks noChangeAspect="1"/>
          </p:cNvPicPr>
          <p:nvPr/>
        </p:nvPicPr>
        <p:blipFill>
          <a:blip r:embed="rId5"/>
          <a:stretch>
            <a:fillRect/>
          </a:stretch>
        </p:blipFill>
        <p:spPr>
          <a:xfrm>
            <a:off x="2810920" y="860711"/>
            <a:ext cx="1436108" cy="2032645"/>
          </a:xfrm>
          <a:prstGeom prst="rect">
            <a:avLst/>
          </a:prstGeom>
        </p:spPr>
      </p:pic>
      <p:pic>
        <p:nvPicPr>
          <p:cNvPr id="15" name="Picture 14">
            <a:extLst>
              <a:ext uri="{FF2B5EF4-FFF2-40B4-BE49-F238E27FC236}">
                <a16:creationId xmlns:a16="http://schemas.microsoft.com/office/drawing/2014/main" id="{1BFEB782-8077-A5B2-59FB-A0DC613AD582}"/>
              </a:ext>
            </a:extLst>
          </p:cNvPr>
          <p:cNvPicPr>
            <a:picLocks noChangeAspect="1"/>
          </p:cNvPicPr>
          <p:nvPr/>
        </p:nvPicPr>
        <p:blipFill>
          <a:blip r:embed="rId6"/>
          <a:stretch>
            <a:fillRect/>
          </a:stretch>
        </p:blipFill>
        <p:spPr>
          <a:xfrm>
            <a:off x="4125416" y="912457"/>
            <a:ext cx="1278504" cy="1904816"/>
          </a:xfrm>
          <a:prstGeom prst="rect">
            <a:avLst/>
          </a:prstGeom>
        </p:spPr>
      </p:pic>
      <p:pic>
        <p:nvPicPr>
          <p:cNvPr id="17" name="Picture 16">
            <a:extLst>
              <a:ext uri="{FF2B5EF4-FFF2-40B4-BE49-F238E27FC236}">
                <a16:creationId xmlns:a16="http://schemas.microsoft.com/office/drawing/2014/main" id="{2BFE70C0-E4DC-AFC7-077F-091CB671FDD1}"/>
              </a:ext>
            </a:extLst>
          </p:cNvPr>
          <p:cNvPicPr>
            <a:picLocks noChangeAspect="1"/>
          </p:cNvPicPr>
          <p:nvPr/>
        </p:nvPicPr>
        <p:blipFill>
          <a:blip r:embed="rId7"/>
          <a:stretch>
            <a:fillRect/>
          </a:stretch>
        </p:blipFill>
        <p:spPr>
          <a:xfrm>
            <a:off x="5334165" y="2996185"/>
            <a:ext cx="1368100" cy="1904816"/>
          </a:xfrm>
          <a:prstGeom prst="rect">
            <a:avLst/>
          </a:prstGeom>
        </p:spPr>
      </p:pic>
      <p:pic>
        <p:nvPicPr>
          <p:cNvPr id="19" name="Picture 18">
            <a:extLst>
              <a:ext uri="{FF2B5EF4-FFF2-40B4-BE49-F238E27FC236}">
                <a16:creationId xmlns:a16="http://schemas.microsoft.com/office/drawing/2014/main" id="{E510C5EC-FD66-8348-FA90-C8280ED229F2}"/>
              </a:ext>
            </a:extLst>
          </p:cNvPr>
          <p:cNvPicPr>
            <a:picLocks noChangeAspect="1"/>
          </p:cNvPicPr>
          <p:nvPr/>
        </p:nvPicPr>
        <p:blipFill>
          <a:blip r:embed="rId8"/>
          <a:stretch>
            <a:fillRect/>
          </a:stretch>
        </p:blipFill>
        <p:spPr>
          <a:xfrm>
            <a:off x="1382261" y="774494"/>
            <a:ext cx="1441961" cy="2032644"/>
          </a:xfrm>
          <a:prstGeom prst="rect">
            <a:avLst/>
          </a:prstGeom>
        </p:spPr>
      </p:pic>
      <p:pic>
        <p:nvPicPr>
          <p:cNvPr id="21" name="Picture 20">
            <a:extLst>
              <a:ext uri="{FF2B5EF4-FFF2-40B4-BE49-F238E27FC236}">
                <a16:creationId xmlns:a16="http://schemas.microsoft.com/office/drawing/2014/main" id="{FE334573-8464-6E81-B2EE-241DF9E14F0A}"/>
              </a:ext>
            </a:extLst>
          </p:cNvPr>
          <p:cNvPicPr>
            <a:picLocks noChangeAspect="1"/>
          </p:cNvPicPr>
          <p:nvPr/>
        </p:nvPicPr>
        <p:blipFill>
          <a:blip r:embed="rId9"/>
          <a:stretch>
            <a:fillRect/>
          </a:stretch>
        </p:blipFill>
        <p:spPr>
          <a:xfrm>
            <a:off x="5466878" y="907101"/>
            <a:ext cx="1370909" cy="1939864"/>
          </a:xfrm>
          <a:prstGeom prst="rect">
            <a:avLst/>
          </a:prstGeom>
        </p:spPr>
      </p:pic>
      <p:pic>
        <p:nvPicPr>
          <p:cNvPr id="23" name="Picture 22">
            <a:extLst>
              <a:ext uri="{FF2B5EF4-FFF2-40B4-BE49-F238E27FC236}">
                <a16:creationId xmlns:a16="http://schemas.microsoft.com/office/drawing/2014/main" id="{B65BA879-D3ED-1501-2294-69A3DD65DF0B}"/>
              </a:ext>
            </a:extLst>
          </p:cNvPr>
          <p:cNvPicPr>
            <a:picLocks noChangeAspect="1"/>
          </p:cNvPicPr>
          <p:nvPr/>
        </p:nvPicPr>
        <p:blipFill>
          <a:blip r:embed="rId10"/>
          <a:stretch>
            <a:fillRect/>
          </a:stretch>
        </p:blipFill>
        <p:spPr>
          <a:xfrm>
            <a:off x="1480449" y="3024761"/>
            <a:ext cx="1219882" cy="1817169"/>
          </a:xfrm>
          <a:prstGeom prst="rect">
            <a:avLst/>
          </a:prstGeom>
        </p:spPr>
      </p:pic>
      <p:pic>
        <p:nvPicPr>
          <p:cNvPr id="25" name="Picture 24">
            <a:extLst>
              <a:ext uri="{FF2B5EF4-FFF2-40B4-BE49-F238E27FC236}">
                <a16:creationId xmlns:a16="http://schemas.microsoft.com/office/drawing/2014/main" id="{7A164FBC-0C3B-45C1-0AE1-CD8BF37AF0F5}"/>
              </a:ext>
            </a:extLst>
          </p:cNvPr>
          <p:cNvPicPr>
            <a:picLocks noChangeAspect="1"/>
          </p:cNvPicPr>
          <p:nvPr/>
        </p:nvPicPr>
        <p:blipFill>
          <a:blip r:embed="rId11"/>
          <a:stretch>
            <a:fillRect/>
          </a:stretch>
        </p:blipFill>
        <p:spPr>
          <a:xfrm>
            <a:off x="2700331" y="3024761"/>
            <a:ext cx="1258821" cy="1817169"/>
          </a:xfrm>
          <a:prstGeom prst="rect">
            <a:avLst/>
          </a:prstGeom>
        </p:spPr>
      </p:pic>
      <p:pic>
        <p:nvPicPr>
          <p:cNvPr id="27" name="Picture 26">
            <a:extLst>
              <a:ext uri="{FF2B5EF4-FFF2-40B4-BE49-F238E27FC236}">
                <a16:creationId xmlns:a16="http://schemas.microsoft.com/office/drawing/2014/main" id="{B4949E56-D144-8542-7492-02E6E831FC6C}"/>
              </a:ext>
            </a:extLst>
          </p:cNvPr>
          <p:cNvPicPr>
            <a:picLocks noChangeAspect="1"/>
          </p:cNvPicPr>
          <p:nvPr/>
        </p:nvPicPr>
        <p:blipFill>
          <a:blip r:embed="rId12"/>
          <a:stretch>
            <a:fillRect/>
          </a:stretch>
        </p:blipFill>
        <p:spPr>
          <a:xfrm>
            <a:off x="4058344" y="3026722"/>
            <a:ext cx="1304957" cy="1904816"/>
          </a:xfrm>
          <a:prstGeom prst="rect">
            <a:avLst/>
          </a:prstGeom>
        </p:spPr>
      </p:pic>
      <p:sp>
        <p:nvSpPr>
          <p:cNvPr id="29" name="TextBox 28">
            <a:extLst>
              <a:ext uri="{FF2B5EF4-FFF2-40B4-BE49-F238E27FC236}">
                <a16:creationId xmlns:a16="http://schemas.microsoft.com/office/drawing/2014/main" id="{495EA1A5-F67D-3166-6930-C3ECDE2D8C77}"/>
              </a:ext>
            </a:extLst>
          </p:cNvPr>
          <p:cNvSpPr txBox="1"/>
          <p:nvPr/>
        </p:nvSpPr>
        <p:spPr>
          <a:xfrm>
            <a:off x="1836494" y="188961"/>
            <a:ext cx="3608020" cy="248209"/>
          </a:xfrm>
          <a:prstGeom prst="rect">
            <a:avLst/>
          </a:prstGeom>
          <a:noFill/>
        </p:spPr>
        <p:txBody>
          <a:bodyPr wrap="square">
            <a:spAutoFit/>
          </a:bodyPr>
          <a:lstStyle/>
          <a:p>
            <a:pPr defTabSz="685783">
              <a:defRPr/>
            </a:pPr>
            <a:r>
              <a:rPr lang="en-US" sz="1013">
                <a:solidFill>
                  <a:srgbClr val="808080"/>
                </a:solidFill>
                <a:latin typeface="Arial"/>
                <a:hlinkClick r:id="rId13"/>
              </a:rPr>
              <a:t>https://www.digitalhumans.com/case-studies</a:t>
            </a:r>
            <a:r>
              <a:rPr lang="en-US" sz="1013">
                <a:solidFill>
                  <a:srgbClr val="808080"/>
                </a:solidFill>
                <a:latin typeface="Arial"/>
              </a:rPr>
              <a:t> </a:t>
            </a:r>
          </a:p>
        </p:txBody>
      </p:sp>
      <p:pic>
        <p:nvPicPr>
          <p:cNvPr id="31" name="Picture 30">
            <a:extLst>
              <a:ext uri="{FF2B5EF4-FFF2-40B4-BE49-F238E27FC236}">
                <a16:creationId xmlns:a16="http://schemas.microsoft.com/office/drawing/2014/main" id="{EE756A7A-BC1C-232E-D529-7DCD891B8BED}"/>
              </a:ext>
            </a:extLst>
          </p:cNvPr>
          <p:cNvPicPr>
            <a:picLocks noChangeAspect="1"/>
          </p:cNvPicPr>
          <p:nvPr/>
        </p:nvPicPr>
        <p:blipFill>
          <a:blip r:embed="rId14"/>
          <a:stretch>
            <a:fillRect/>
          </a:stretch>
        </p:blipFill>
        <p:spPr>
          <a:xfrm>
            <a:off x="6739521" y="814320"/>
            <a:ext cx="2385755" cy="2032645"/>
          </a:xfrm>
          <a:prstGeom prst="rect">
            <a:avLst/>
          </a:prstGeom>
        </p:spPr>
      </p:pic>
      <p:pic>
        <p:nvPicPr>
          <p:cNvPr id="32" name="Picture 31" descr="A person with short brown hair&#10;&#10;Description automatically generated with low confidence">
            <a:extLst>
              <a:ext uri="{FF2B5EF4-FFF2-40B4-BE49-F238E27FC236}">
                <a16:creationId xmlns:a16="http://schemas.microsoft.com/office/drawing/2014/main" id="{8F5478D0-FBC5-9C47-CF89-3580AFC03F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52639" y="3175687"/>
            <a:ext cx="1690625" cy="1381646"/>
          </a:xfrm>
          <a:prstGeom prst="rect">
            <a:avLst/>
          </a:prstGeom>
        </p:spPr>
      </p:pic>
    </p:spTree>
    <p:extLst>
      <p:ext uri="{BB962C8B-B14F-4D97-AF65-F5344CB8AC3E}">
        <p14:creationId xmlns:p14="http://schemas.microsoft.com/office/powerpoint/2010/main" val="2555897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868CD-AD16-A37D-426C-D2846134E13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274134D-D425-8342-5747-1284D8E1B188}"/>
              </a:ext>
            </a:extLst>
          </p:cNvPr>
          <p:cNvPicPr>
            <a:picLocks noChangeAspect="1"/>
          </p:cNvPicPr>
          <p:nvPr/>
        </p:nvPicPr>
        <p:blipFill>
          <a:blip r:embed="rId3"/>
          <a:stretch>
            <a:fillRect/>
          </a:stretch>
        </p:blipFill>
        <p:spPr>
          <a:xfrm>
            <a:off x="0" y="0"/>
            <a:ext cx="9144000" cy="5143500"/>
          </a:xfrm>
          <a:prstGeom prst="rect">
            <a:avLst/>
          </a:prstGeom>
        </p:spPr>
      </p:pic>
      <p:sp>
        <p:nvSpPr>
          <p:cNvPr id="3" name="Title 2">
            <a:extLst>
              <a:ext uri="{FF2B5EF4-FFF2-40B4-BE49-F238E27FC236}">
                <a16:creationId xmlns:a16="http://schemas.microsoft.com/office/drawing/2014/main" id="{9C649426-41AA-01F0-8674-9CD7C8A94A52}"/>
              </a:ext>
            </a:extLst>
          </p:cNvPr>
          <p:cNvSpPr txBox="1">
            <a:spLocks/>
          </p:cNvSpPr>
          <p:nvPr/>
        </p:nvSpPr>
        <p:spPr>
          <a:xfrm>
            <a:off x="139366" y="537913"/>
            <a:ext cx="4146884" cy="1338512"/>
          </a:xfrm>
          <a:prstGeom prst="rect">
            <a:avLst/>
          </a:prstGeom>
          <a:solidFill>
            <a:srgbClr val="0D2155"/>
          </a:solidFill>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685715">
              <a:lnSpc>
                <a:spcPct val="100000"/>
              </a:lnSpc>
              <a:spcBef>
                <a:spcPts val="0"/>
              </a:spcBef>
              <a:defRPr/>
            </a:pPr>
            <a:r>
              <a:rPr lang="en-US" sz="3000" spc="300">
                <a:solidFill>
                  <a:srgbClr val="FFFFFF"/>
                </a:solidFill>
                <a:latin typeface="Arial"/>
                <a:sym typeface="Arial"/>
              </a:rPr>
              <a:t>DIGITAL HUMANS</a:t>
            </a:r>
          </a:p>
          <a:p>
            <a:pPr defTabSz="685715">
              <a:lnSpc>
                <a:spcPct val="100000"/>
              </a:lnSpc>
              <a:spcBef>
                <a:spcPts val="0"/>
              </a:spcBef>
              <a:defRPr/>
            </a:pPr>
            <a:r>
              <a:rPr lang="en-US" sz="3000" spc="300">
                <a:solidFill>
                  <a:srgbClr val="FFFFFF"/>
                </a:solidFill>
                <a:latin typeface="Arial"/>
                <a:sym typeface="Arial"/>
              </a:rPr>
              <a:t>Dell Clara Project</a:t>
            </a:r>
          </a:p>
        </p:txBody>
      </p:sp>
    </p:spTree>
    <p:extLst>
      <p:ext uri="{BB962C8B-B14F-4D97-AF65-F5344CB8AC3E}">
        <p14:creationId xmlns:p14="http://schemas.microsoft.com/office/powerpoint/2010/main" val="3422377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261E345A-D37D-E357-C5FA-13776AAE73E7}"/>
              </a:ext>
            </a:extLst>
          </p:cNvPr>
          <p:cNvSpPr/>
          <p:nvPr/>
        </p:nvSpPr>
        <p:spPr>
          <a:xfrm>
            <a:off x="2971800" y="0"/>
            <a:ext cx="6172200" cy="5143500"/>
          </a:xfrm>
          <a:prstGeom prst="rect">
            <a:avLst/>
          </a:prstGeom>
          <a:solidFill>
            <a:srgbClr val="00206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3" name="TextBox 2">
            <a:extLst>
              <a:ext uri="{FF2B5EF4-FFF2-40B4-BE49-F238E27FC236}">
                <a16:creationId xmlns:a16="http://schemas.microsoft.com/office/drawing/2014/main" id="{7BA62FE3-C137-B981-DDC4-FC562172F262}"/>
              </a:ext>
            </a:extLst>
          </p:cNvPr>
          <p:cNvSpPr txBox="1"/>
          <p:nvPr/>
        </p:nvSpPr>
        <p:spPr>
          <a:xfrm>
            <a:off x="6605304" y="860764"/>
            <a:ext cx="688778" cy="415498"/>
          </a:xfrm>
          <a:prstGeom prst="rect">
            <a:avLst/>
          </a:prstGeom>
          <a:noFill/>
        </p:spPr>
        <p:txBody>
          <a:bodyPr wrap="none" lIns="0" tIns="0" rIns="0" bIns="0" rtlCol="0">
            <a:spAutoFit/>
          </a:bodyPr>
          <a:lstStyle/>
          <a:p>
            <a:pPr algn="ctr"/>
            <a:r>
              <a:rPr lang="en-US">
                <a:solidFill>
                  <a:schemeClr val="tx2"/>
                </a:solidFill>
                <a:latin typeface="+mj-lt"/>
              </a:rPr>
              <a:t>Clara </a:t>
            </a:r>
            <a:br>
              <a:rPr lang="en-US">
                <a:solidFill>
                  <a:schemeClr val="tx2"/>
                </a:solidFill>
                <a:latin typeface="+mj-lt"/>
              </a:rPr>
            </a:br>
            <a:r>
              <a:rPr lang="en-US">
                <a:solidFill>
                  <a:schemeClr val="tx2"/>
                </a:solidFill>
                <a:latin typeface="+mj-lt"/>
              </a:rPr>
              <a:t>responds</a:t>
            </a:r>
          </a:p>
        </p:txBody>
      </p:sp>
      <p:sp>
        <p:nvSpPr>
          <p:cNvPr id="4" name="TextBox 3">
            <a:extLst>
              <a:ext uri="{FF2B5EF4-FFF2-40B4-BE49-F238E27FC236}">
                <a16:creationId xmlns:a16="http://schemas.microsoft.com/office/drawing/2014/main" id="{EDDAC6BD-5240-8ED0-284E-77119E2A43C7}"/>
              </a:ext>
            </a:extLst>
          </p:cNvPr>
          <p:cNvSpPr txBox="1"/>
          <p:nvPr/>
        </p:nvSpPr>
        <p:spPr>
          <a:xfrm>
            <a:off x="4999228" y="860764"/>
            <a:ext cx="1154098" cy="415498"/>
          </a:xfrm>
          <a:prstGeom prst="rect">
            <a:avLst/>
          </a:prstGeom>
          <a:noFill/>
        </p:spPr>
        <p:txBody>
          <a:bodyPr wrap="none" lIns="0" tIns="0" rIns="0" bIns="0" rtlCol="0">
            <a:spAutoFit/>
          </a:bodyPr>
          <a:lstStyle/>
          <a:p>
            <a:r>
              <a:rPr lang="en-US">
                <a:solidFill>
                  <a:schemeClr val="tx2"/>
                </a:solidFill>
                <a:latin typeface="+mj-lt"/>
              </a:rPr>
              <a:t>User asks </a:t>
            </a:r>
            <a:br>
              <a:rPr lang="en-US">
                <a:solidFill>
                  <a:schemeClr val="tx2"/>
                </a:solidFill>
                <a:latin typeface="+mj-lt"/>
              </a:rPr>
            </a:br>
            <a:r>
              <a:rPr lang="en-US">
                <a:solidFill>
                  <a:schemeClr val="tx2"/>
                </a:solidFill>
                <a:latin typeface="+mj-lt"/>
              </a:rPr>
              <a:t>Clara questions</a:t>
            </a:r>
          </a:p>
        </p:txBody>
      </p:sp>
      <p:pic>
        <p:nvPicPr>
          <p:cNvPr id="5" name="Picture 4" descr="A picture containing person, indoor, posing, dark&#10;&#10;Description automatically generated">
            <a:extLst>
              <a:ext uri="{FF2B5EF4-FFF2-40B4-BE49-F238E27FC236}">
                <a16:creationId xmlns:a16="http://schemas.microsoft.com/office/drawing/2014/main" id="{EFBBA4FA-63AD-E8C3-C251-79EDB4B2DF16}"/>
              </a:ext>
            </a:extLst>
          </p:cNvPr>
          <p:cNvPicPr>
            <a:picLocks noChangeAspect="1"/>
          </p:cNvPicPr>
          <p:nvPr/>
        </p:nvPicPr>
        <p:blipFill rotWithShape="1">
          <a:blip r:embed="rId3"/>
          <a:srcRect l="6093" r="27269"/>
          <a:stretch/>
        </p:blipFill>
        <p:spPr>
          <a:xfrm>
            <a:off x="7240438" y="740236"/>
            <a:ext cx="758156" cy="641012"/>
          </a:xfrm>
          <a:prstGeom prst="rect">
            <a:avLst/>
          </a:prstGeom>
        </p:spPr>
      </p:pic>
      <p:grpSp>
        <p:nvGrpSpPr>
          <p:cNvPr id="8" name="Group 7">
            <a:extLst>
              <a:ext uri="{FF2B5EF4-FFF2-40B4-BE49-F238E27FC236}">
                <a16:creationId xmlns:a16="http://schemas.microsoft.com/office/drawing/2014/main" id="{D1462212-C0FC-CA3D-2702-776789FF427D}"/>
              </a:ext>
            </a:extLst>
          </p:cNvPr>
          <p:cNvGrpSpPr/>
          <p:nvPr/>
        </p:nvGrpSpPr>
        <p:grpSpPr>
          <a:xfrm>
            <a:off x="5553332" y="1770715"/>
            <a:ext cx="1723413" cy="1170105"/>
            <a:chOff x="7365253" y="2897880"/>
            <a:chExt cx="2297884" cy="1560140"/>
          </a:xfrm>
        </p:grpSpPr>
        <p:pic>
          <p:nvPicPr>
            <p:cNvPr id="11" name="Graphic 10">
              <a:extLst>
                <a:ext uri="{FF2B5EF4-FFF2-40B4-BE49-F238E27FC236}">
                  <a16:creationId xmlns:a16="http://schemas.microsoft.com/office/drawing/2014/main" id="{ED8D5BE0-DAE4-C825-A6F8-8BB69E6568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5253" y="2897880"/>
              <a:ext cx="2297884" cy="1560140"/>
            </a:xfrm>
            <a:prstGeom prst="rect">
              <a:avLst/>
            </a:prstGeom>
          </p:spPr>
        </p:pic>
        <p:grpSp>
          <p:nvGrpSpPr>
            <p:cNvPr id="15" name="Group 14">
              <a:extLst>
                <a:ext uri="{FF2B5EF4-FFF2-40B4-BE49-F238E27FC236}">
                  <a16:creationId xmlns:a16="http://schemas.microsoft.com/office/drawing/2014/main" id="{6FA16C81-8B7A-2015-7D3C-7253A75F8A22}"/>
                </a:ext>
              </a:extLst>
            </p:cNvPr>
            <p:cNvGrpSpPr/>
            <p:nvPr/>
          </p:nvGrpSpPr>
          <p:grpSpPr>
            <a:xfrm>
              <a:off x="7845089" y="3269680"/>
              <a:ext cx="1250944" cy="958117"/>
              <a:chOff x="7845089" y="3269680"/>
              <a:chExt cx="1250944" cy="958117"/>
            </a:xfrm>
          </p:grpSpPr>
          <p:pic>
            <p:nvPicPr>
              <p:cNvPr id="31" name="Picture 4">
                <a:extLst>
                  <a:ext uri="{FF2B5EF4-FFF2-40B4-BE49-F238E27FC236}">
                    <a16:creationId xmlns:a16="http://schemas.microsoft.com/office/drawing/2014/main" id="{5F569EDC-0E0F-6A44-B192-350842DF4AE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845089" y="3793588"/>
                <a:ext cx="1250944" cy="162364"/>
              </a:xfrm>
              <a:prstGeom prst="rect">
                <a:avLst/>
              </a:prstGeom>
            </p:spPr>
          </p:pic>
          <p:sp>
            <p:nvSpPr>
              <p:cNvPr id="32" name="TextBox 31">
                <a:extLst>
                  <a:ext uri="{FF2B5EF4-FFF2-40B4-BE49-F238E27FC236}">
                    <a16:creationId xmlns:a16="http://schemas.microsoft.com/office/drawing/2014/main" id="{321C369C-6B41-7C22-C80C-8AF4CE5A71CE}"/>
                  </a:ext>
                </a:extLst>
              </p:cNvPr>
              <p:cNvSpPr txBox="1"/>
              <p:nvPr/>
            </p:nvSpPr>
            <p:spPr>
              <a:xfrm>
                <a:off x="8024222" y="4019961"/>
                <a:ext cx="899540" cy="207836"/>
              </a:xfrm>
              <a:prstGeom prst="rect">
                <a:avLst/>
              </a:prstGeom>
              <a:noFill/>
            </p:spPr>
            <p:txBody>
              <a:bodyPr wrap="square" lIns="0" tIns="0" rIns="0" bIns="0" rtlCol="0">
                <a:spAutoFit/>
              </a:bodyPr>
              <a:lstStyle/>
              <a:p>
                <a:pPr algn="ctr"/>
                <a:r>
                  <a:rPr lang="en-US" sz="1013">
                    <a:solidFill>
                      <a:schemeClr val="tx2"/>
                    </a:solidFill>
                  </a:rPr>
                  <a:t>Cloud</a:t>
                </a:r>
              </a:p>
            </p:txBody>
          </p:sp>
          <p:sp>
            <p:nvSpPr>
              <p:cNvPr id="33" name="TextBox 32">
                <a:extLst>
                  <a:ext uri="{FF2B5EF4-FFF2-40B4-BE49-F238E27FC236}">
                    <a16:creationId xmlns:a16="http://schemas.microsoft.com/office/drawing/2014/main" id="{8EF6FBFE-039E-8491-9181-F2AEE6BABAE1}"/>
                  </a:ext>
                </a:extLst>
              </p:cNvPr>
              <p:cNvSpPr txBox="1"/>
              <p:nvPr/>
            </p:nvSpPr>
            <p:spPr>
              <a:xfrm>
                <a:off x="8063624" y="3269680"/>
                <a:ext cx="820739" cy="369332"/>
              </a:xfrm>
              <a:prstGeom prst="rect">
                <a:avLst/>
              </a:prstGeom>
              <a:noFill/>
            </p:spPr>
            <p:txBody>
              <a:bodyPr wrap="none" lIns="0" tIns="0" rIns="0" bIns="0" rtlCol="0">
                <a:spAutoFit/>
              </a:bodyPr>
              <a:lstStyle/>
              <a:p>
                <a:pPr algn="ctr"/>
                <a:r>
                  <a:rPr lang="en-US" sz="900">
                    <a:solidFill>
                      <a:schemeClr val="tx2"/>
                    </a:solidFill>
                  </a:rPr>
                  <a:t>On prem</a:t>
                </a:r>
                <a:br>
                  <a:rPr lang="en-US" sz="900">
                    <a:solidFill>
                      <a:schemeClr val="tx2"/>
                    </a:solidFill>
                  </a:rPr>
                </a:br>
                <a:r>
                  <a:rPr lang="en-US" sz="900">
                    <a:solidFill>
                      <a:schemeClr val="tx2"/>
                    </a:solidFill>
                  </a:rPr>
                  <a:t>orchestrator</a:t>
                </a:r>
              </a:p>
            </p:txBody>
          </p:sp>
        </p:grpSp>
      </p:grpSp>
      <p:pic>
        <p:nvPicPr>
          <p:cNvPr id="34" name="Graphic 33">
            <a:extLst>
              <a:ext uri="{FF2B5EF4-FFF2-40B4-BE49-F238E27FC236}">
                <a16:creationId xmlns:a16="http://schemas.microsoft.com/office/drawing/2014/main" id="{6B3DB2D0-B98C-AC48-CB06-BC5EB4189E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77775" y="3316647"/>
            <a:ext cx="446812" cy="352034"/>
          </a:xfrm>
          <a:prstGeom prst="rect">
            <a:avLst/>
          </a:prstGeom>
        </p:spPr>
      </p:pic>
      <p:sp>
        <p:nvSpPr>
          <p:cNvPr id="35" name="TextBox 34">
            <a:extLst>
              <a:ext uri="{FF2B5EF4-FFF2-40B4-BE49-F238E27FC236}">
                <a16:creationId xmlns:a16="http://schemas.microsoft.com/office/drawing/2014/main" id="{4CD0A685-DD7D-70E5-484C-89AD324843C0}"/>
              </a:ext>
            </a:extLst>
          </p:cNvPr>
          <p:cNvSpPr txBox="1"/>
          <p:nvPr/>
        </p:nvSpPr>
        <p:spPr>
          <a:xfrm>
            <a:off x="3917688" y="3735628"/>
            <a:ext cx="1166986" cy="138499"/>
          </a:xfrm>
          <a:prstGeom prst="rect">
            <a:avLst/>
          </a:prstGeom>
          <a:noFill/>
        </p:spPr>
        <p:txBody>
          <a:bodyPr wrap="none" lIns="0" tIns="0" rIns="0" bIns="0" rtlCol="0">
            <a:spAutoFit/>
          </a:bodyPr>
          <a:lstStyle/>
          <a:p>
            <a:pPr algn="ctr"/>
            <a:r>
              <a:rPr lang="en-US" sz="900">
                <a:solidFill>
                  <a:schemeClr val="tx2"/>
                </a:solidFill>
              </a:rPr>
              <a:t>Google Cloud Platform</a:t>
            </a:r>
          </a:p>
        </p:txBody>
      </p:sp>
      <p:pic>
        <p:nvPicPr>
          <p:cNvPr id="36" name="Picture 2">
            <a:extLst>
              <a:ext uri="{FF2B5EF4-FFF2-40B4-BE49-F238E27FC236}">
                <a16:creationId xmlns:a16="http://schemas.microsoft.com/office/drawing/2014/main" id="{63800B4F-176D-3023-396E-17DDC31A0B7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71039" y="3869523"/>
            <a:ext cx="860285" cy="282061"/>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79D594D2-B6B3-4169-FF43-52735F2C7A6C}"/>
              </a:ext>
            </a:extLst>
          </p:cNvPr>
          <p:cNvCxnSpPr>
            <a:cxnSpLocks/>
          </p:cNvCxnSpPr>
          <p:nvPr/>
        </p:nvCxnSpPr>
        <p:spPr>
          <a:xfrm flipH="1" flipV="1">
            <a:off x="5107130" y="1420585"/>
            <a:ext cx="762494" cy="527423"/>
          </a:xfrm>
          <a:prstGeom prst="line">
            <a:avLst/>
          </a:prstGeom>
          <a:ln w="19050">
            <a:solidFill>
              <a:srgbClr val="80C7FB"/>
            </a:solidFill>
            <a:headEnd type="triangle"/>
            <a:tailEnd type="oval"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3236C7-6198-D3E8-DF55-4143A7F00836}"/>
              </a:ext>
            </a:extLst>
          </p:cNvPr>
          <p:cNvCxnSpPr>
            <a:cxnSpLocks/>
          </p:cNvCxnSpPr>
          <p:nvPr/>
        </p:nvCxnSpPr>
        <p:spPr>
          <a:xfrm flipV="1">
            <a:off x="4797400" y="2741203"/>
            <a:ext cx="791566" cy="555518"/>
          </a:xfrm>
          <a:prstGeom prst="straightConnector1">
            <a:avLst/>
          </a:prstGeom>
          <a:ln w="19050">
            <a:solidFill>
              <a:srgbClr val="80C7F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65C0AC-4C5B-0AE4-C52F-426CD76433C7}"/>
              </a:ext>
            </a:extLst>
          </p:cNvPr>
          <p:cNvSpPr txBox="1"/>
          <p:nvPr/>
        </p:nvSpPr>
        <p:spPr>
          <a:xfrm>
            <a:off x="4964722" y="2874391"/>
            <a:ext cx="574997" cy="219192"/>
          </a:xfrm>
          <a:prstGeom prst="roundRect">
            <a:avLst>
              <a:gd name="adj" fmla="val 50000"/>
            </a:avLst>
          </a:prstGeom>
          <a:solidFill>
            <a:srgbClr val="1D56C0"/>
          </a:solidFill>
        </p:spPr>
        <p:txBody>
          <a:bodyPr wrap="none" lIns="68580" tIns="0" rIns="68580" bIns="0" rtlCol="0">
            <a:spAutoFit/>
          </a:bodyPr>
          <a:lstStyle>
            <a:defPPr>
              <a:defRPr lang="en-US"/>
            </a:defPPr>
            <a:lvl1pPr>
              <a:defRPr>
                <a:solidFill>
                  <a:schemeClr val="tx2"/>
                </a:solidFill>
              </a:defRPr>
            </a:lvl1pPr>
          </a:lstStyle>
          <a:p>
            <a:r>
              <a:rPr lang="en-US" sz="1013"/>
              <a:t>Step 2</a:t>
            </a:r>
          </a:p>
        </p:txBody>
      </p:sp>
      <p:grpSp>
        <p:nvGrpSpPr>
          <p:cNvPr id="40" name="Group 39">
            <a:extLst>
              <a:ext uri="{FF2B5EF4-FFF2-40B4-BE49-F238E27FC236}">
                <a16:creationId xmlns:a16="http://schemas.microsoft.com/office/drawing/2014/main" id="{6553014E-F409-8706-6E81-6448E6701C85}"/>
              </a:ext>
            </a:extLst>
          </p:cNvPr>
          <p:cNvGrpSpPr/>
          <p:nvPr/>
        </p:nvGrpSpPr>
        <p:grpSpPr>
          <a:xfrm>
            <a:off x="5946165" y="3896568"/>
            <a:ext cx="905522" cy="578431"/>
            <a:chOff x="8413058" y="4934166"/>
            <a:chExt cx="1207363" cy="771241"/>
          </a:xfrm>
        </p:grpSpPr>
        <p:pic>
          <p:nvPicPr>
            <p:cNvPr id="41" name="Graphic 40">
              <a:extLst>
                <a:ext uri="{FF2B5EF4-FFF2-40B4-BE49-F238E27FC236}">
                  <a16:creationId xmlns:a16="http://schemas.microsoft.com/office/drawing/2014/main" id="{1AE89AB3-0A23-63AB-233C-B5577D7A18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13058" y="4934166"/>
              <a:ext cx="1207363" cy="340021"/>
            </a:xfrm>
            <a:prstGeom prst="rect">
              <a:avLst/>
            </a:prstGeom>
          </p:spPr>
        </p:pic>
        <p:pic>
          <p:nvPicPr>
            <p:cNvPr id="42" name="Graphic 41">
              <a:extLst>
                <a:ext uri="{FF2B5EF4-FFF2-40B4-BE49-F238E27FC236}">
                  <a16:creationId xmlns:a16="http://schemas.microsoft.com/office/drawing/2014/main" id="{00620836-D3BA-6728-29A1-30161E8F239B}"/>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36785" y="5398785"/>
              <a:ext cx="306622" cy="306622"/>
            </a:xfrm>
            <a:prstGeom prst="rect">
              <a:avLst/>
            </a:prstGeom>
          </p:spPr>
        </p:pic>
        <p:sp>
          <p:nvSpPr>
            <p:cNvPr id="43" name="TextBox 42">
              <a:extLst>
                <a:ext uri="{FF2B5EF4-FFF2-40B4-BE49-F238E27FC236}">
                  <a16:creationId xmlns:a16="http://schemas.microsoft.com/office/drawing/2014/main" id="{BD0441DC-7DBC-3F46-C815-5CEF69890EC1}"/>
                </a:ext>
              </a:extLst>
            </p:cNvPr>
            <p:cNvSpPr txBox="1"/>
            <p:nvPr/>
          </p:nvSpPr>
          <p:spPr>
            <a:xfrm>
              <a:off x="8935391" y="5459763"/>
              <a:ext cx="641202" cy="184665"/>
            </a:xfrm>
            <a:prstGeom prst="rect">
              <a:avLst/>
            </a:prstGeom>
            <a:noFill/>
          </p:spPr>
          <p:txBody>
            <a:bodyPr wrap="none" lIns="0" tIns="0" rIns="0" bIns="0" rtlCol="0">
              <a:spAutoFit/>
            </a:bodyPr>
            <a:lstStyle/>
            <a:p>
              <a:pPr algn="ctr"/>
              <a:r>
                <a:rPr lang="en-US" sz="900" err="1">
                  <a:solidFill>
                    <a:schemeClr val="tx2"/>
                  </a:solidFill>
                </a:rPr>
                <a:t>ChatGPT</a:t>
              </a:r>
              <a:endParaRPr lang="en-US" sz="900">
                <a:solidFill>
                  <a:schemeClr val="tx2"/>
                </a:solidFill>
              </a:endParaRPr>
            </a:p>
          </p:txBody>
        </p:sp>
      </p:grpSp>
      <p:cxnSp>
        <p:nvCxnSpPr>
          <p:cNvPr id="44" name="Straight Arrow Connector 43">
            <a:extLst>
              <a:ext uri="{FF2B5EF4-FFF2-40B4-BE49-F238E27FC236}">
                <a16:creationId xmlns:a16="http://schemas.microsoft.com/office/drawing/2014/main" id="{F37CE6D0-B88E-2058-2871-766F406E2F08}"/>
              </a:ext>
            </a:extLst>
          </p:cNvPr>
          <p:cNvCxnSpPr>
            <a:cxnSpLocks/>
          </p:cNvCxnSpPr>
          <p:nvPr/>
        </p:nvCxnSpPr>
        <p:spPr>
          <a:xfrm flipH="1" flipV="1">
            <a:off x="6418812" y="2975211"/>
            <a:ext cx="6806" cy="868861"/>
          </a:xfrm>
          <a:prstGeom prst="straightConnector1">
            <a:avLst/>
          </a:prstGeom>
          <a:ln w="19050">
            <a:solidFill>
              <a:srgbClr val="80C7F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1FE2D5-942C-BF72-E81A-FC6812BAEB39}"/>
              </a:ext>
            </a:extLst>
          </p:cNvPr>
          <p:cNvSpPr txBox="1"/>
          <p:nvPr/>
        </p:nvSpPr>
        <p:spPr>
          <a:xfrm>
            <a:off x="6118854" y="3309143"/>
            <a:ext cx="574997" cy="219192"/>
          </a:xfrm>
          <a:prstGeom prst="roundRect">
            <a:avLst>
              <a:gd name="adj" fmla="val 50000"/>
            </a:avLst>
          </a:prstGeom>
          <a:solidFill>
            <a:srgbClr val="1D56C0"/>
          </a:solidFill>
        </p:spPr>
        <p:txBody>
          <a:bodyPr wrap="none" lIns="68580" tIns="0" rIns="68580" bIns="0" rtlCol="0">
            <a:spAutoFit/>
          </a:bodyPr>
          <a:lstStyle>
            <a:defPPr>
              <a:defRPr lang="en-US"/>
            </a:defPPr>
            <a:lvl1pPr>
              <a:defRPr>
                <a:solidFill>
                  <a:schemeClr val="tx2"/>
                </a:solidFill>
              </a:defRPr>
            </a:lvl1pPr>
          </a:lstStyle>
          <a:p>
            <a:r>
              <a:rPr lang="en-US" sz="1013"/>
              <a:t>Step 3</a:t>
            </a:r>
          </a:p>
        </p:txBody>
      </p:sp>
      <p:pic>
        <p:nvPicPr>
          <p:cNvPr id="46" name="Graphic 45">
            <a:extLst>
              <a:ext uri="{FF2B5EF4-FFF2-40B4-BE49-F238E27FC236}">
                <a16:creationId xmlns:a16="http://schemas.microsoft.com/office/drawing/2014/main" id="{30882D3C-0337-62FD-79E8-D1AA6BDCA034}"/>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68921" y="3363028"/>
            <a:ext cx="501140" cy="299685"/>
          </a:xfrm>
          <a:prstGeom prst="rect">
            <a:avLst/>
          </a:prstGeom>
        </p:spPr>
      </p:pic>
      <p:pic>
        <p:nvPicPr>
          <p:cNvPr id="47" name="Picture 4">
            <a:extLst>
              <a:ext uri="{FF2B5EF4-FFF2-40B4-BE49-F238E27FC236}">
                <a16:creationId xmlns:a16="http://schemas.microsoft.com/office/drawing/2014/main" id="{2AD53FF4-431F-8274-5DE0-BFB65A8C3E2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050435" y="3719719"/>
            <a:ext cx="646807" cy="15005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0D514C61-303F-4B16-93E9-688F336AAB14}"/>
              </a:ext>
            </a:extLst>
          </p:cNvPr>
          <p:cNvCxnSpPr>
            <a:cxnSpLocks/>
          </p:cNvCxnSpPr>
          <p:nvPr/>
        </p:nvCxnSpPr>
        <p:spPr>
          <a:xfrm flipH="1" flipV="1">
            <a:off x="7232500" y="2741203"/>
            <a:ext cx="934274" cy="555518"/>
          </a:xfrm>
          <a:prstGeom prst="straightConnector1">
            <a:avLst/>
          </a:prstGeom>
          <a:ln w="19050">
            <a:solidFill>
              <a:srgbClr val="80C7F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BA3713A-F137-6E2B-8CF4-9A83D9F56899}"/>
              </a:ext>
            </a:extLst>
          </p:cNvPr>
          <p:cNvSpPr txBox="1"/>
          <p:nvPr/>
        </p:nvSpPr>
        <p:spPr>
          <a:xfrm>
            <a:off x="7421899" y="2901602"/>
            <a:ext cx="574997" cy="219192"/>
          </a:xfrm>
          <a:prstGeom prst="roundRect">
            <a:avLst>
              <a:gd name="adj" fmla="val 50000"/>
            </a:avLst>
          </a:prstGeom>
          <a:solidFill>
            <a:srgbClr val="1D56C0"/>
          </a:solidFill>
        </p:spPr>
        <p:txBody>
          <a:bodyPr wrap="none" lIns="68580" tIns="0" rIns="68580" bIns="0" rtlCol="0">
            <a:spAutoFit/>
          </a:bodyPr>
          <a:lstStyle>
            <a:defPPr>
              <a:defRPr lang="en-US"/>
            </a:defPPr>
            <a:lvl1pPr>
              <a:defRPr>
                <a:solidFill>
                  <a:schemeClr val="tx2"/>
                </a:solidFill>
              </a:defRPr>
            </a:lvl1pPr>
          </a:lstStyle>
          <a:p>
            <a:r>
              <a:rPr lang="en-US" sz="1013"/>
              <a:t>Step 4</a:t>
            </a:r>
          </a:p>
        </p:txBody>
      </p:sp>
      <p:cxnSp>
        <p:nvCxnSpPr>
          <p:cNvPr id="50" name="Connector: Elbow 1040">
            <a:extLst>
              <a:ext uri="{FF2B5EF4-FFF2-40B4-BE49-F238E27FC236}">
                <a16:creationId xmlns:a16="http://schemas.microsoft.com/office/drawing/2014/main" id="{99204B4F-858A-2CEA-E435-BBFBFADFC17D}"/>
              </a:ext>
            </a:extLst>
          </p:cNvPr>
          <p:cNvCxnSpPr>
            <a:endCxn id="5" idx="3"/>
          </p:cNvCxnSpPr>
          <p:nvPr/>
        </p:nvCxnSpPr>
        <p:spPr>
          <a:xfrm rot="16200000" flipV="1">
            <a:off x="7137813" y="1921523"/>
            <a:ext cx="2142459" cy="420897"/>
          </a:xfrm>
          <a:prstGeom prst="bentConnector2">
            <a:avLst/>
          </a:prstGeom>
          <a:ln w="19050">
            <a:solidFill>
              <a:srgbClr val="80C7FB"/>
            </a:solidFill>
            <a:tailEnd type="triangle"/>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69E096D4-A98B-540A-5284-50D32D5B9F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74124" y="808485"/>
            <a:ext cx="457200" cy="457200"/>
          </a:xfrm>
          <a:prstGeom prst="rect">
            <a:avLst/>
          </a:prstGeom>
        </p:spPr>
      </p:pic>
      <p:pic>
        <p:nvPicPr>
          <p:cNvPr id="52" name="Graphic 51">
            <a:extLst>
              <a:ext uri="{FF2B5EF4-FFF2-40B4-BE49-F238E27FC236}">
                <a16:creationId xmlns:a16="http://schemas.microsoft.com/office/drawing/2014/main" id="{1F0FAB38-79E4-5A5F-0741-900EAFC84C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699703" y="471512"/>
            <a:ext cx="457200" cy="457200"/>
          </a:xfrm>
          <a:prstGeom prst="rect">
            <a:avLst/>
          </a:prstGeom>
        </p:spPr>
      </p:pic>
      <p:sp>
        <p:nvSpPr>
          <p:cNvPr id="53" name="Arc 52">
            <a:extLst>
              <a:ext uri="{FF2B5EF4-FFF2-40B4-BE49-F238E27FC236}">
                <a16:creationId xmlns:a16="http://schemas.microsoft.com/office/drawing/2014/main" id="{3CEB33AC-5051-AAAC-AE8C-AFDA506B6F27}"/>
              </a:ext>
            </a:extLst>
          </p:cNvPr>
          <p:cNvSpPr/>
          <p:nvPr/>
        </p:nvSpPr>
        <p:spPr>
          <a:xfrm>
            <a:off x="5014269" y="1525570"/>
            <a:ext cx="2980838" cy="1871348"/>
          </a:xfrm>
          <a:prstGeom prst="arc">
            <a:avLst>
              <a:gd name="adj1" fmla="val 9963369"/>
              <a:gd name="adj2" fmla="val 12439834"/>
            </a:avLst>
          </a:prstGeom>
          <a:ln w="19050">
            <a:solidFill>
              <a:schemeClr val="tx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pic>
        <p:nvPicPr>
          <p:cNvPr id="54" name="Graphic 53">
            <a:extLst>
              <a:ext uri="{FF2B5EF4-FFF2-40B4-BE49-F238E27FC236}">
                <a16:creationId xmlns:a16="http://schemas.microsoft.com/office/drawing/2014/main" id="{C20E6C65-D7DD-BFEA-CD7A-5ED78403F1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flipH="1">
            <a:off x="7035969" y="471512"/>
            <a:ext cx="457200" cy="457200"/>
          </a:xfrm>
          <a:prstGeom prst="rect">
            <a:avLst/>
          </a:prstGeom>
        </p:spPr>
      </p:pic>
      <p:sp>
        <p:nvSpPr>
          <p:cNvPr id="55" name="TextBox 54">
            <a:extLst>
              <a:ext uri="{FF2B5EF4-FFF2-40B4-BE49-F238E27FC236}">
                <a16:creationId xmlns:a16="http://schemas.microsoft.com/office/drawing/2014/main" id="{0FD7048F-CDD8-EB76-382D-8553BE09B8C6}"/>
              </a:ext>
            </a:extLst>
          </p:cNvPr>
          <p:cNvSpPr txBox="1"/>
          <p:nvPr/>
        </p:nvSpPr>
        <p:spPr>
          <a:xfrm>
            <a:off x="5153529" y="1579825"/>
            <a:ext cx="574997" cy="219192"/>
          </a:xfrm>
          <a:prstGeom prst="roundRect">
            <a:avLst>
              <a:gd name="adj" fmla="val 50000"/>
            </a:avLst>
          </a:prstGeom>
          <a:solidFill>
            <a:srgbClr val="1D56C0"/>
          </a:solidFill>
        </p:spPr>
        <p:txBody>
          <a:bodyPr wrap="none" lIns="68580" tIns="0" rIns="68580" bIns="0" rtlCol="0">
            <a:spAutoFit/>
          </a:bodyPr>
          <a:lstStyle/>
          <a:p>
            <a:r>
              <a:rPr lang="en-US" sz="1013">
                <a:solidFill>
                  <a:schemeClr val="tx2"/>
                </a:solidFill>
              </a:rPr>
              <a:t>Step 1</a:t>
            </a:r>
          </a:p>
        </p:txBody>
      </p:sp>
      <p:sp>
        <p:nvSpPr>
          <p:cNvPr id="56" name="Arc 55">
            <a:extLst>
              <a:ext uri="{FF2B5EF4-FFF2-40B4-BE49-F238E27FC236}">
                <a16:creationId xmlns:a16="http://schemas.microsoft.com/office/drawing/2014/main" id="{D29E1B7D-8FD7-7AEC-0A55-508DE25C6EF8}"/>
              </a:ext>
            </a:extLst>
          </p:cNvPr>
          <p:cNvSpPr/>
          <p:nvPr/>
        </p:nvSpPr>
        <p:spPr>
          <a:xfrm>
            <a:off x="5014269" y="1525570"/>
            <a:ext cx="2980838" cy="1871348"/>
          </a:xfrm>
          <a:prstGeom prst="arc">
            <a:avLst>
              <a:gd name="adj1" fmla="val 6861670"/>
              <a:gd name="adj2" fmla="val 8726196"/>
            </a:avLst>
          </a:prstGeom>
          <a:ln w="19050">
            <a:solidFill>
              <a:schemeClr val="tx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7" name="Arc 56">
            <a:extLst>
              <a:ext uri="{FF2B5EF4-FFF2-40B4-BE49-F238E27FC236}">
                <a16:creationId xmlns:a16="http://schemas.microsoft.com/office/drawing/2014/main" id="{62DE9011-1534-E33A-938F-5ED3E3F9F375}"/>
              </a:ext>
            </a:extLst>
          </p:cNvPr>
          <p:cNvSpPr/>
          <p:nvPr/>
        </p:nvSpPr>
        <p:spPr>
          <a:xfrm>
            <a:off x="5014269" y="1525570"/>
            <a:ext cx="2980838" cy="1871348"/>
          </a:xfrm>
          <a:prstGeom prst="arc">
            <a:avLst>
              <a:gd name="adj1" fmla="val 2153539"/>
              <a:gd name="adj2" fmla="val 4439753"/>
            </a:avLst>
          </a:prstGeom>
          <a:ln w="19050">
            <a:solidFill>
              <a:schemeClr val="tx2"/>
            </a:solidFill>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58" name="Rectangle: Rounded Corners 12">
            <a:extLst>
              <a:ext uri="{FF2B5EF4-FFF2-40B4-BE49-F238E27FC236}">
                <a16:creationId xmlns:a16="http://schemas.microsoft.com/office/drawing/2014/main" id="{E030F89A-ED73-FA97-19AF-84005524092E}"/>
              </a:ext>
            </a:extLst>
          </p:cNvPr>
          <p:cNvSpPr/>
          <p:nvPr/>
        </p:nvSpPr>
        <p:spPr>
          <a:xfrm>
            <a:off x="3568428" y="2353346"/>
            <a:ext cx="886822" cy="458060"/>
          </a:xfrm>
          <a:prstGeom prst="roundRect">
            <a:avLst/>
          </a:prstGeom>
          <a:solidFill>
            <a:srgbClr val="0672CB"/>
          </a:solidFill>
          <a:ln w="24163" cap="flat">
            <a:solidFill>
              <a:srgbClr val="58A5E6"/>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
        <p:nvSpPr>
          <p:cNvPr id="59" name="TextBox 58">
            <a:extLst>
              <a:ext uri="{FF2B5EF4-FFF2-40B4-BE49-F238E27FC236}">
                <a16:creationId xmlns:a16="http://schemas.microsoft.com/office/drawing/2014/main" id="{B4A78102-C34C-99B4-C008-2EFA19360FD3}"/>
              </a:ext>
            </a:extLst>
          </p:cNvPr>
          <p:cNvSpPr txBox="1"/>
          <p:nvPr/>
        </p:nvSpPr>
        <p:spPr>
          <a:xfrm>
            <a:off x="3681620" y="2187529"/>
            <a:ext cx="660437" cy="138499"/>
          </a:xfrm>
          <a:prstGeom prst="rect">
            <a:avLst/>
          </a:prstGeom>
          <a:noFill/>
        </p:spPr>
        <p:txBody>
          <a:bodyPr wrap="none" lIns="0" tIns="0" rIns="0" bIns="0" rtlCol="0">
            <a:spAutoFit/>
          </a:bodyPr>
          <a:lstStyle/>
          <a:p>
            <a:pPr algn="ctr"/>
            <a:r>
              <a:rPr lang="en-US" sz="900">
                <a:solidFill>
                  <a:schemeClr val="tx2"/>
                </a:solidFill>
              </a:rPr>
              <a:t>Dell data / IP</a:t>
            </a:r>
          </a:p>
        </p:txBody>
      </p:sp>
      <p:pic>
        <p:nvPicPr>
          <p:cNvPr id="60" name="Graphic 59">
            <a:extLst>
              <a:ext uri="{FF2B5EF4-FFF2-40B4-BE49-F238E27FC236}">
                <a16:creationId xmlns:a16="http://schemas.microsoft.com/office/drawing/2014/main" id="{BC506587-CE41-ED98-3FA0-562C77B8DE2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892496" y="2449375"/>
            <a:ext cx="238685" cy="238685"/>
          </a:xfrm>
          <a:prstGeom prst="rect">
            <a:avLst/>
          </a:prstGeom>
        </p:spPr>
      </p:pic>
      <p:pic>
        <p:nvPicPr>
          <p:cNvPr id="61" name="Graphic 60">
            <a:extLst>
              <a:ext uri="{FF2B5EF4-FFF2-40B4-BE49-F238E27FC236}">
                <a16:creationId xmlns:a16="http://schemas.microsoft.com/office/drawing/2014/main" id="{771CF47A-F99D-213A-76C2-D78D738D237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23436" y="2452850"/>
            <a:ext cx="250561" cy="250561"/>
          </a:xfrm>
          <a:prstGeom prst="rect">
            <a:avLst/>
          </a:prstGeom>
        </p:spPr>
      </p:pic>
      <p:pic>
        <p:nvPicPr>
          <p:cNvPr id="62" name="Graphic 61">
            <a:extLst>
              <a:ext uri="{FF2B5EF4-FFF2-40B4-BE49-F238E27FC236}">
                <a16:creationId xmlns:a16="http://schemas.microsoft.com/office/drawing/2014/main" id="{FC3AFF42-DB64-2926-66F2-6B83ADB825A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53628" y="2443623"/>
            <a:ext cx="250561" cy="250561"/>
          </a:xfrm>
          <a:prstGeom prst="rect">
            <a:avLst/>
          </a:prstGeom>
        </p:spPr>
      </p:pic>
      <p:sp>
        <p:nvSpPr>
          <p:cNvPr id="63" name="Oval 62">
            <a:extLst>
              <a:ext uri="{FF2B5EF4-FFF2-40B4-BE49-F238E27FC236}">
                <a16:creationId xmlns:a16="http://schemas.microsoft.com/office/drawing/2014/main" id="{08372049-CE7F-51BA-6EB9-B8DD33745E9B}"/>
              </a:ext>
            </a:extLst>
          </p:cNvPr>
          <p:cNvSpPr/>
          <p:nvPr/>
        </p:nvSpPr>
        <p:spPr>
          <a:xfrm>
            <a:off x="4167159" y="3266401"/>
            <a:ext cx="499547" cy="499547"/>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cxnSp>
        <p:nvCxnSpPr>
          <p:cNvPr id="64" name="Connector: Elbow 56">
            <a:extLst>
              <a:ext uri="{FF2B5EF4-FFF2-40B4-BE49-F238E27FC236}">
                <a16:creationId xmlns:a16="http://schemas.microsoft.com/office/drawing/2014/main" id="{C2C456DF-5ECD-78ED-F63A-0BC766CE23B2}"/>
              </a:ext>
            </a:extLst>
          </p:cNvPr>
          <p:cNvCxnSpPr>
            <a:cxnSpLocks/>
          </p:cNvCxnSpPr>
          <p:nvPr/>
        </p:nvCxnSpPr>
        <p:spPr>
          <a:xfrm rot="16200000" flipH="1">
            <a:off x="3757274" y="3086130"/>
            <a:ext cx="704769" cy="155321"/>
          </a:xfrm>
          <a:prstGeom prst="bentConnector2">
            <a:avLst/>
          </a:prstGeom>
          <a:ln w="19050">
            <a:solidFill>
              <a:srgbClr val="80C7F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52D7203F-0A41-4039-2F26-775948C865F8}"/>
              </a:ext>
            </a:extLst>
          </p:cNvPr>
          <p:cNvSpPr txBox="1">
            <a:spLocks/>
          </p:cNvSpPr>
          <p:nvPr/>
        </p:nvSpPr>
        <p:spPr>
          <a:xfrm>
            <a:off x="285750" y="1255290"/>
            <a:ext cx="2149154" cy="664797"/>
          </a:xfrm>
          <a:prstGeom prst="rect">
            <a:avLst/>
          </a:prstGeom>
        </p:spPr>
        <p:txBody>
          <a:bodyPr wrap="square" lIns="0" tIns="0" rIns="0" bIns="0">
            <a:spAutoFit/>
          </a:bodyPr>
          <a:lstStyle>
            <a:lvl1pPr algn="l" defTabSz="914377" rtl="0" eaLnBrk="1" latinLnBrk="0" hangingPunct="1">
              <a:lnSpc>
                <a:spcPct val="90000"/>
              </a:lnSpc>
              <a:spcBef>
                <a:spcPct val="0"/>
              </a:spcBef>
              <a:buNone/>
              <a:defRPr sz="3200" kern="1200">
                <a:solidFill>
                  <a:srgbClr val="E5F8FF"/>
                </a:solidFill>
                <a:latin typeface="+mj-lt"/>
                <a:ea typeface="+mj-ea"/>
                <a:cs typeface="+mj-cs"/>
              </a:defRPr>
            </a:lvl1pPr>
          </a:lstStyle>
          <a:p>
            <a:r>
              <a:rPr lang="en-US" sz="2400">
                <a:solidFill>
                  <a:schemeClr val="bg1"/>
                </a:solidFill>
              </a:rPr>
              <a:t>Simple diagram of Clara</a:t>
            </a:r>
          </a:p>
        </p:txBody>
      </p:sp>
      <p:sp>
        <p:nvSpPr>
          <p:cNvPr id="67" name="Subtitle 2">
            <a:extLst>
              <a:ext uri="{FF2B5EF4-FFF2-40B4-BE49-F238E27FC236}">
                <a16:creationId xmlns:a16="http://schemas.microsoft.com/office/drawing/2014/main" id="{40284262-097B-D709-0328-2CC2DECC55B5}"/>
              </a:ext>
            </a:extLst>
          </p:cNvPr>
          <p:cNvSpPr txBox="1">
            <a:spLocks/>
          </p:cNvSpPr>
          <p:nvPr/>
        </p:nvSpPr>
        <p:spPr>
          <a:xfrm>
            <a:off x="285750" y="2135213"/>
            <a:ext cx="2193197" cy="664798"/>
          </a:xfrm>
          <a:prstGeom prst="rect">
            <a:avLst/>
          </a:prstGeom>
        </p:spPr>
        <p:txBody>
          <a:bodyPr wrap="square" lIns="0" tIns="0" rIns="0" bIns="0">
            <a:noAutofit/>
          </a:bodyPr>
          <a:lstStyle>
            <a:lvl1pPr marL="0" indent="0" algn="l" defTabSz="914377" rtl="0" eaLnBrk="1" latinLnBrk="0" hangingPunct="1">
              <a:lnSpc>
                <a:spcPct val="100000"/>
              </a:lnSpc>
              <a:spcBef>
                <a:spcPts val="1200"/>
              </a:spcBef>
              <a:buFont typeface="Arial" panose="020B0604020202020204" pitchFamily="34" charset="0"/>
              <a:buNone/>
              <a:defRPr sz="1600" kern="1200">
                <a:solidFill>
                  <a:srgbClr val="80C7FB"/>
                </a:solidFill>
                <a:latin typeface="Arial" panose="020B0604020202020204" pitchFamily="34" charset="0"/>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200" err="1">
                <a:solidFill>
                  <a:schemeClr val="bg2"/>
                </a:solidFill>
              </a:rPr>
              <a:t>Multicloud</a:t>
            </a:r>
            <a:r>
              <a:rPr lang="en-US" sz="1200">
                <a:solidFill>
                  <a:schemeClr val="bg2"/>
                </a:solidFill>
              </a:rPr>
              <a:t> by design ecosystem</a:t>
            </a:r>
          </a:p>
        </p:txBody>
      </p:sp>
    </p:spTree>
    <p:extLst>
      <p:ext uri="{BB962C8B-B14F-4D97-AF65-F5344CB8AC3E}">
        <p14:creationId xmlns:p14="http://schemas.microsoft.com/office/powerpoint/2010/main" val="240653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7BE24-9620-6C1A-0656-F4319C3643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655119-FCC8-C140-2068-B9C30ECC6C80}"/>
              </a:ext>
            </a:extLst>
          </p:cNvPr>
          <p:cNvSpPr>
            <a:spLocks noGrp="1"/>
          </p:cNvSpPr>
          <p:nvPr>
            <p:ph idx="4294967295"/>
          </p:nvPr>
        </p:nvSpPr>
        <p:spPr>
          <a:xfrm>
            <a:off x="0" y="1200150"/>
            <a:ext cx="2562225" cy="523875"/>
          </a:xfrm>
          <a:prstGeom prst="rect">
            <a:avLst/>
          </a:prstGeom>
        </p:spPr>
        <p:txBody>
          <a:bodyPr/>
          <a:lstStyle/>
          <a:p>
            <a:endParaRPr lang="en-US"/>
          </a:p>
        </p:txBody>
      </p:sp>
      <p:pic>
        <p:nvPicPr>
          <p:cNvPr id="6" name="Picture 5">
            <a:extLst>
              <a:ext uri="{FF2B5EF4-FFF2-40B4-BE49-F238E27FC236}">
                <a16:creationId xmlns:a16="http://schemas.microsoft.com/office/drawing/2014/main" id="{E63C55B5-EB4F-2F46-4686-C22B68410F8F}"/>
              </a:ext>
            </a:extLst>
          </p:cNvPr>
          <p:cNvPicPr>
            <a:picLocks noChangeAspect="1"/>
          </p:cNvPicPr>
          <p:nvPr/>
        </p:nvPicPr>
        <p:blipFill>
          <a:blip r:embed="rId3"/>
          <a:stretch>
            <a:fillRect/>
          </a:stretch>
        </p:blipFill>
        <p:spPr>
          <a:xfrm>
            <a:off x="68585" y="38100"/>
            <a:ext cx="9075415" cy="5105400"/>
          </a:xfrm>
          <a:prstGeom prst="rect">
            <a:avLst/>
          </a:prstGeom>
        </p:spPr>
      </p:pic>
    </p:spTree>
    <p:extLst>
      <p:ext uri="{BB962C8B-B14F-4D97-AF65-F5344CB8AC3E}">
        <p14:creationId xmlns:p14="http://schemas.microsoft.com/office/powerpoint/2010/main" val="432338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444CF-EAC4-CA13-001B-361513D0957D}"/>
              </a:ext>
            </a:extLst>
          </p:cNvPr>
          <p:cNvPicPr>
            <a:picLocks noChangeAspect="1"/>
          </p:cNvPicPr>
          <p:nvPr/>
        </p:nvPicPr>
        <p:blipFill>
          <a:blip r:embed="rId3"/>
          <a:stretch>
            <a:fillRect/>
          </a:stretch>
        </p:blipFill>
        <p:spPr>
          <a:xfrm>
            <a:off x="0" y="50800"/>
            <a:ext cx="9144000" cy="5092700"/>
          </a:xfrm>
          <a:prstGeom prst="rect">
            <a:avLst/>
          </a:prstGeom>
          <a:noFill/>
        </p:spPr>
      </p:pic>
    </p:spTree>
    <p:extLst>
      <p:ext uri="{BB962C8B-B14F-4D97-AF65-F5344CB8AC3E}">
        <p14:creationId xmlns:p14="http://schemas.microsoft.com/office/powerpoint/2010/main" val="2442176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6971E7A-BCD1-39C7-547A-C66C6A5B5D4C}"/>
              </a:ext>
            </a:extLst>
          </p:cNvPr>
          <p:cNvSpPr/>
          <p:nvPr/>
        </p:nvSpPr>
        <p:spPr>
          <a:xfrm>
            <a:off x="0" y="1"/>
            <a:ext cx="9143996" cy="2020604"/>
          </a:xfrm>
          <a:prstGeom prst="rect">
            <a:avLst/>
          </a:prstGeom>
          <a:solidFill>
            <a:srgbClr val="0D2155"/>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defRPr/>
            </a:pPr>
            <a:endParaRPr lang="en-US" sz="900">
              <a:solidFill>
                <a:srgbClr val="000000"/>
              </a:solidFill>
              <a:latin typeface="Arial"/>
            </a:endParaRPr>
          </a:p>
        </p:txBody>
      </p:sp>
      <p:sp>
        <p:nvSpPr>
          <p:cNvPr id="15" name="Title 6">
            <a:extLst>
              <a:ext uri="{FF2B5EF4-FFF2-40B4-BE49-F238E27FC236}">
                <a16:creationId xmlns:a16="http://schemas.microsoft.com/office/drawing/2014/main" id="{5866C598-CCDA-8EC8-BB72-14A50E73C16D}"/>
              </a:ext>
            </a:extLst>
          </p:cNvPr>
          <p:cNvSpPr txBox="1">
            <a:spLocks/>
          </p:cNvSpPr>
          <p:nvPr/>
        </p:nvSpPr>
        <p:spPr>
          <a:xfrm>
            <a:off x="285750" y="257176"/>
            <a:ext cx="8572500" cy="332399"/>
          </a:xfrm>
          <a:prstGeom prst="rect">
            <a:avLst/>
          </a:prstGeom>
        </p:spPr>
        <p:txBody>
          <a:bodyPr wrap="square" lIns="0" tIns="0" rIns="0" bIns="0">
            <a:spAutoFit/>
          </a:bodyPr>
          <a:lstStyle>
            <a:lvl1pPr algn="l" defTabSz="914377" rtl="0" eaLnBrk="1" latinLnBrk="0" hangingPunct="1">
              <a:lnSpc>
                <a:spcPct val="90000"/>
              </a:lnSpc>
              <a:spcBef>
                <a:spcPct val="0"/>
              </a:spcBef>
              <a:buNone/>
              <a:defRPr sz="3200" kern="1200">
                <a:solidFill>
                  <a:schemeClr val="bg1"/>
                </a:solidFill>
                <a:latin typeface="+mj-lt"/>
                <a:ea typeface="+mj-ea"/>
                <a:cs typeface="+mj-cs"/>
              </a:defRPr>
            </a:lvl1pPr>
          </a:lstStyle>
          <a:p>
            <a:r>
              <a:rPr lang="en-US" sz="2400">
                <a:solidFill>
                  <a:schemeClr val="tx2"/>
                </a:solidFill>
              </a:rPr>
              <a:t>Empowering our organization with AI in a structured approach</a:t>
            </a:r>
          </a:p>
        </p:txBody>
      </p:sp>
      <p:sp>
        <p:nvSpPr>
          <p:cNvPr id="12" name="Rectangle 11">
            <a:extLst>
              <a:ext uri="{FF2B5EF4-FFF2-40B4-BE49-F238E27FC236}">
                <a16:creationId xmlns:a16="http://schemas.microsoft.com/office/drawing/2014/main" id="{11E3A690-D167-9E97-D6BD-EE6700419B4B}"/>
              </a:ext>
            </a:extLst>
          </p:cNvPr>
          <p:cNvSpPr/>
          <p:nvPr/>
        </p:nvSpPr>
        <p:spPr>
          <a:xfrm>
            <a:off x="0" y="4490626"/>
            <a:ext cx="2114550" cy="652874"/>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pic>
        <p:nvPicPr>
          <p:cNvPr id="2" name="Picture 1" descr="image">
            <a:extLst>
              <a:ext uri="{FF2B5EF4-FFF2-40B4-BE49-F238E27FC236}">
                <a16:creationId xmlns:a16="http://schemas.microsoft.com/office/drawing/2014/main" id="{22678C2C-8005-1526-67BB-2582073DAD9B}"/>
              </a:ext>
            </a:extLst>
          </p:cNvPr>
          <p:cNvPicPr>
            <a:picLocks noChangeAspect="1"/>
          </p:cNvPicPr>
          <p:nvPr/>
        </p:nvPicPr>
        <p:blipFill>
          <a:blip r:embed="rId3"/>
          <a:stretch>
            <a:fillRect/>
          </a:stretch>
        </p:blipFill>
        <p:spPr>
          <a:xfrm>
            <a:off x="695440" y="1051795"/>
            <a:ext cx="7512127" cy="3632066"/>
          </a:xfrm>
          <a:prstGeom prst="rect">
            <a:avLst/>
          </a:prstGeom>
        </p:spPr>
      </p:pic>
    </p:spTree>
    <p:extLst>
      <p:ext uri="{BB962C8B-B14F-4D97-AF65-F5344CB8AC3E}">
        <p14:creationId xmlns:p14="http://schemas.microsoft.com/office/powerpoint/2010/main" val="170517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4DA68-61FA-B35B-C6B0-2C1A4BF2F52F}"/>
              </a:ext>
            </a:extLst>
          </p:cNvPr>
          <p:cNvPicPr>
            <a:picLocks noChangeAspect="1"/>
          </p:cNvPicPr>
          <p:nvPr/>
        </p:nvPicPr>
        <p:blipFill>
          <a:blip r:embed="rId3"/>
          <a:stretch>
            <a:fillRect/>
          </a:stretch>
        </p:blipFill>
        <p:spPr>
          <a:xfrm>
            <a:off x="6233141" y="1168253"/>
            <a:ext cx="2789086" cy="2806994"/>
          </a:xfrm>
          <a:prstGeom prst="rect">
            <a:avLst/>
          </a:prstGeom>
        </p:spPr>
      </p:pic>
      <p:sp>
        <p:nvSpPr>
          <p:cNvPr id="5" name="Title 4">
            <a:extLst>
              <a:ext uri="{FF2B5EF4-FFF2-40B4-BE49-F238E27FC236}">
                <a16:creationId xmlns:a16="http://schemas.microsoft.com/office/drawing/2014/main" id="{166C362C-BF78-3CEA-CDAC-F1216A43482C}"/>
              </a:ext>
            </a:extLst>
          </p:cNvPr>
          <p:cNvSpPr>
            <a:spLocks noGrp="1"/>
          </p:cNvSpPr>
          <p:nvPr>
            <p:ph type="title"/>
          </p:nvPr>
        </p:nvSpPr>
        <p:spPr/>
        <p:txBody>
          <a:bodyPr/>
          <a:lstStyle/>
          <a:p>
            <a:r>
              <a:rPr lang="en-US" sz="2000"/>
              <a:t>The AI onion peel</a:t>
            </a:r>
          </a:p>
        </p:txBody>
      </p:sp>
      <p:sp>
        <p:nvSpPr>
          <p:cNvPr id="9" name="TextBox 8">
            <a:extLst>
              <a:ext uri="{FF2B5EF4-FFF2-40B4-BE49-F238E27FC236}">
                <a16:creationId xmlns:a16="http://schemas.microsoft.com/office/drawing/2014/main" id="{0875736C-676C-32B1-8124-7B04A4481C57}"/>
              </a:ext>
            </a:extLst>
          </p:cNvPr>
          <p:cNvSpPr txBox="1"/>
          <p:nvPr/>
        </p:nvSpPr>
        <p:spPr>
          <a:xfrm>
            <a:off x="2474686" y="293581"/>
            <a:ext cx="3683912" cy="415498"/>
          </a:xfrm>
          <a:prstGeom prst="rect">
            <a:avLst/>
          </a:prstGeom>
          <a:noFill/>
          <a:ln>
            <a:solidFill>
              <a:schemeClr val="accent1"/>
            </a:solidFill>
          </a:ln>
        </p:spPr>
        <p:txBody>
          <a:bodyPr wrap="square">
            <a:spAutoFit/>
          </a:bodyPr>
          <a:lstStyle/>
          <a:p>
            <a:r>
              <a:rPr lang="en-US" sz="1050" b="1">
                <a:solidFill>
                  <a:schemeClr val="tx2"/>
                </a:solidFill>
                <a:latin typeface="source-serif-pro"/>
              </a:rPr>
              <a:t>Artificial Intelligence (AI)</a:t>
            </a:r>
            <a:r>
              <a:rPr lang="en-US" sz="1050">
                <a:solidFill>
                  <a:schemeClr val="tx2"/>
                </a:solidFill>
                <a:latin typeface="source-serif-pro"/>
              </a:rPr>
              <a:t> deals with the creation and development of machines that think and act like humans</a:t>
            </a:r>
            <a:endParaRPr lang="en-US" sz="1050">
              <a:solidFill>
                <a:schemeClr val="tx2"/>
              </a:solidFill>
            </a:endParaRPr>
          </a:p>
        </p:txBody>
      </p:sp>
      <p:sp>
        <p:nvSpPr>
          <p:cNvPr id="11" name="TextBox 10">
            <a:extLst>
              <a:ext uri="{FF2B5EF4-FFF2-40B4-BE49-F238E27FC236}">
                <a16:creationId xmlns:a16="http://schemas.microsoft.com/office/drawing/2014/main" id="{5DD81B72-466D-84DC-42F7-93C8F7BE5DB3}"/>
              </a:ext>
            </a:extLst>
          </p:cNvPr>
          <p:cNvSpPr txBox="1"/>
          <p:nvPr/>
        </p:nvSpPr>
        <p:spPr>
          <a:xfrm>
            <a:off x="2463939" y="746667"/>
            <a:ext cx="3705406" cy="738664"/>
          </a:xfrm>
          <a:prstGeom prst="rect">
            <a:avLst/>
          </a:prstGeom>
          <a:noFill/>
          <a:ln>
            <a:solidFill>
              <a:schemeClr val="accent1"/>
            </a:solidFill>
          </a:ln>
        </p:spPr>
        <p:txBody>
          <a:bodyPr wrap="square">
            <a:spAutoFit/>
          </a:bodyPr>
          <a:lstStyle/>
          <a:p>
            <a:r>
              <a:rPr lang="en-US" sz="1050" b="1">
                <a:solidFill>
                  <a:schemeClr val="tx2"/>
                </a:solidFill>
                <a:latin typeface="source-serif-pro"/>
              </a:rPr>
              <a:t>Machine Learning (ML)</a:t>
            </a:r>
            <a:r>
              <a:rPr lang="en-US" sz="1050">
                <a:solidFill>
                  <a:schemeClr val="tx2"/>
                </a:solidFill>
                <a:latin typeface="source-serif-pro"/>
              </a:rPr>
              <a:t> It is a program that trains a model from input data and then that trained model can make useful predictions from new or never before seen data. ML gives the computer the ability to learn without explicitly programming</a:t>
            </a:r>
            <a:endParaRPr lang="en-US" sz="1050">
              <a:solidFill>
                <a:schemeClr val="tx2"/>
              </a:solidFill>
            </a:endParaRPr>
          </a:p>
        </p:txBody>
      </p:sp>
      <p:sp>
        <p:nvSpPr>
          <p:cNvPr id="13" name="TextBox 12">
            <a:extLst>
              <a:ext uri="{FF2B5EF4-FFF2-40B4-BE49-F238E27FC236}">
                <a16:creationId xmlns:a16="http://schemas.microsoft.com/office/drawing/2014/main" id="{EC9B4D59-8686-D85E-41E4-FF59C0A0E38E}"/>
              </a:ext>
            </a:extLst>
          </p:cNvPr>
          <p:cNvSpPr txBox="1"/>
          <p:nvPr/>
        </p:nvSpPr>
        <p:spPr>
          <a:xfrm>
            <a:off x="2458565" y="1540502"/>
            <a:ext cx="3705406" cy="738664"/>
          </a:xfrm>
          <a:prstGeom prst="rect">
            <a:avLst/>
          </a:prstGeom>
          <a:noFill/>
          <a:ln>
            <a:solidFill>
              <a:schemeClr val="accent1"/>
            </a:solidFill>
          </a:ln>
        </p:spPr>
        <p:txBody>
          <a:bodyPr wrap="square">
            <a:spAutoFit/>
          </a:bodyPr>
          <a:lstStyle/>
          <a:p>
            <a:r>
              <a:rPr lang="en-US" sz="1050" b="1">
                <a:solidFill>
                  <a:schemeClr val="tx2"/>
                </a:solidFill>
                <a:latin typeface="source-serif-pro"/>
              </a:rPr>
              <a:t>Neural Networks (NNs) </a:t>
            </a:r>
            <a:r>
              <a:rPr lang="en-US" sz="1050">
                <a:solidFill>
                  <a:schemeClr val="tx2"/>
                </a:solidFill>
                <a:latin typeface="source-serif-pro"/>
              </a:rPr>
              <a:t>consist of interconnected artificial neurons </a:t>
            </a:r>
            <a:r>
              <a:rPr lang="en-US" sz="1050" err="1">
                <a:solidFill>
                  <a:schemeClr val="tx2"/>
                </a:solidFill>
                <a:latin typeface="source-serif-pro"/>
              </a:rPr>
              <a:t>organised</a:t>
            </a:r>
            <a:r>
              <a:rPr lang="en-US" sz="1050">
                <a:solidFill>
                  <a:schemeClr val="tx2"/>
                </a:solidFill>
                <a:latin typeface="source-serif-pro"/>
              </a:rPr>
              <a:t> in layers: an input layer, one or more hidden layers, and an output layer. NN are at the heart of deep learning algorithms</a:t>
            </a:r>
            <a:endParaRPr lang="en-US" sz="1050">
              <a:solidFill>
                <a:schemeClr val="tx2"/>
              </a:solidFill>
            </a:endParaRPr>
          </a:p>
        </p:txBody>
      </p:sp>
      <p:sp>
        <p:nvSpPr>
          <p:cNvPr id="15" name="TextBox 14">
            <a:extLst>
              <a:ext uri="{FF2B5EF4-FFF2-40B4-BE49-F238E27FC236}">
                <a16:creationId xmlns:a16="http://schemas.microsoft.com/office/drawing/2014/main" id="{B6F11820-D0AB-7A1D-AAFD-69F6BFBF0649}"/>
              </a:ext>
            </a:extLst>
          </p:cNvPr>
          <p:cNvSpPr txBox="1"/>
          <p:nvPr/>
        </p:nvSpPr>
        <p:spPr>
          <a:xfrm>
            <a:off x="2474687" y="2349709"/>
            <a:ext cx="3694658" cy="738664"/>
          </a:xfrm>
          <a:prstGeom prst="rect">
            <a:avLst/>
          </a:prstGeom>
          <a:noFill/>
          <a:ln>
            <a:solidFill>
              <a:schemeClr val="accent1"/>
            </a:solidFill>
          </a:ln>
        </p:spPr>
        <p:txBody>
          <a:bodyPr wrap="square">
            <a:spAutoFit/>
          </a:bodyPr>
          <a:lstStyle/>
          <a:p>
            <a:r>
              <a:rPr lang="en-US" sz="1050" b="1">
                <a:solidFill>
                  <a:schemeClr val="tx2"/>
                </a:solidFill>
                <a:latin typeface="source-serif-pro"/>
              </a:rPr>
              <a:t>Deep Learning(DL) </a:t>
            </a:r>
            <a:r>
              <a:rPr lang="en-US" sz="1050">
                <a:solidFill>
                  <a:schemeClr val="tx2"/>
                </a:solidFill>
                <a:latin typeface="source-serif-pro"/>
              </a:rPr>
              <a:t>Any neural network with more than three hidden layers can be considered a deep learning algorithm. Having a higher number of hidden layers, DL models are well-suited for tackling complex real-world problems</a:t>
            </a:r>
            <a:r>
              <a:rPr lang="en-US" sz="1013">
                <a:solidFill>
                  <a:schemeClr val="tx2"/>
                </a:solidFill>
                <a:latin typeface="source-serif-pro"/>
              </a:rPr>
              <a:t>. </a:t>
            </a:r>
            <a:endParaRPr lang="en-US" sz="1013">
              <a:solidFill>
                <a:schemeClr val="tx2"/>
              </a:solidFill>
            </a:endParaRPr>
          </a:p>
        </p:txBody>
      </p:sp>
      <p:sp>
        <p:nvSpPr>
          <p:cNvPr id="17" name="TextBox 16">
            <a:extLst>
              <a:ext uri="{FF2B5EF4-FFF2-40B4-BE49-F238E27FC236}">
                <a16:creationId xmlns:a16="http://schemas.microsoft.com/office/drawing/2014/main" id="{D648A015-3C96-4029-E8AE-E68C6395716F}"/>
              </a:ext>
            </a:extLst>
          </p:cNvPr>
          <p:cNvSpPr txBox="1"/>
          <p:nvPr/>
        </p:nvSpPr>
        <p:spPr>
          <a:xfrm>
            <a:off x="2474686" y="3215187"/>
            <a:ext cx="3694659" cy="577081"/>
          </a:xfrm>
          <a:prstGeom prst="rect">
            <a:avLst/>
          </a:prstGeom>
          <a:noFill/>
          <a:ln>
            <a:solidFill>
              <a:schemeClr val="accent1"/>
            </a:solidFill>
          </a:ln>
        </p:spPr>
        <p:txBody>
          <a:bodyPr wrap="square">
            <a:spAutoFit/>
          </a:bodyPr>
          <a:lstStyle/>
          <a:p>
            <a:r>
              <a:rPr lang="en-US" sz="1050" b="1">
                <a:solidFill>
                  <a:schemeClr val="tx2"/>
                </a:solidFill>
                <a:latin typeface="source-serif-pro"/>
              </a:rPr>
              <a:t>Generative AI (GenAI) </a:t>
            </a:r>
            <a:r>
              <a:rPr lang="en-US" sz="1050">
                <a:solidFill>
                  <a:schemeClr val="tx2"/>
                </a:solidFill>
                <a:latin typeface="source-serif-pro"/>
              </a:rPr>
              <a:t>a type of artificial intelligence that can generate different types of content - such as text, imagery, audio, video - based on what has learnt from existing content</a:t>
            </a:r>
            <a:endParaRPr lang="en-US" sz="1050">
              <a:solidFill>
                <a:schemeClr val="tx2"/>
              </a:solidFill>
            </a:endParaRPr>
          </a:p>
        </p:txBody>
      </p:sp>
      <p:sp>
        <p:nvSpPr>
          <p:cNvPr id="19" name="TextBox 18">
            <a:extLst>
              <a:ext uri="{FF2B5EF4-FFF2-40B4-BE49-F238E27FC236}">
                <a16:creationId xmlns:a16="http://schemas.microsoft.com/office/drawing/2014/main" id="{6CEEFB20-289E-BD39-501F-373EF4C3D723}"/>
              </a:ext>
            </a:extLst>
          </p:cNvPr>
          <p:cNvSpPr txBox="1"/>
          <p:nvPr/>
        </p:nvSpPr>
        <p:spPr>
          <a:xfrm>
            <a:off x="2463939" y="3845159"/>
            <a:ext cx="3694660" cy="900246"/>
          </a:xfrm>
          <a:prstGeom prst="rect">
            <a:avLst/>
          </a:prstGeom>
          <a:noFill/>
          <a:ln>
            <a:solidFill>
              <a:schemeClr val="accent1"/>
            </a:solidFill>
          </a:ln>
        </p:spPr>
        <p:txBody>
          <a:bodyPr wrap="square">
            <a:spAutoFit/>
          </a:bodyPr>
          <a:lstStyle/>
          <a:p>
            <a:r>
              <a:rPr lang="en-US" sz="1050" b="1">
                <a:solidFill>
                  <a:schemeClr val="tx2"/>
                </a:solidFill>
                <a:latin typeface="source-serif-pro"/>
              </a:rPr>
              <a:t>Large Language Model (LLM) </a:t>
            </a:r>
            <a:r>
              <a:rPr lang="en-US" sz="1050">
                <a:solidFill>
                  <a:schemeClr val="tx2"/>
                </a:solidFill>
                <a:latin typeface="source-serif-pro"/>
              </a:rPr>
              <a:t>focuses on generating human-like text based on the patterns learned from vast amounts of textual data during the training process. Note the difference between LLM and ML. Large Language Model is a specific type of machine learning model specialized in natural language processing,</a:t>
            </a:r>
            <a:endParaRPr lang="en-US" sz="1050">
              <a:solidFill>
                <a:schemeClr val="tx2"/>
              </a:solidFill>
            </a:endParaRPr>
          </a:p>
        </p:txBody>
      </p:sp>
      <p:sp>
        <p:nvSpPr>
          <p:cNvPr id="21" name="Freeform: Shape 20">
            <a:extLst>
              <a:ext uri="{FF2B5EF4-FFF2-40B4-BE49-F238E27FC236}">
                <a16:creationId xmlns:a16="http://schemas.microsoft.com/office/drawing/2014/main" id="{DB0F696F-EA4D-29E9-22E1-3749414DAF2F}"/>
              </a:ext>
            </a:extLst>
          </p:cNvPr>
          <p:cNvSpPr/>
          <p:nvPr/>
        </p:nvSpPr>
        <p:spPr>
          <a:xfrm>
            <a:off x="6156251" y="541552"/>
            <a:ext cx="1459319" cy="715580"/>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
        <p:nvSpPr>
          <p:cNvPr id="22" name="Freeform: Shape 21">
            <a:extLst>
              <a:ext uri="{FF2B5EF4-FFF2-40B4-BE49-F238E27FC236}">
                <a16:creationId xmlns:a16="http://schemas.microsoft.com/office/drawing/2014/main" id="{F0743C3F-DD82-8810-9250-0180E8D42C06}"/>
              </a:ext>
            </a:extLst>
          </p:cNvPr>
          <p:cNvSpPr/>
          <p:nvPr/>
        </p:nvSpPr>
        <p:spPr>
          <a:xfrm>
            <a:off x="6156251" y="1145636"/>
            <a:ext cx="1459319" cy="568257"/>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
        <p:nvSpPr>
          <p:cNvPr id="23" name="Freeform: Shape 22">
            <a:extLst>
              <a:ext uri="{FF2B5EF4-FFF2-40B4-BE49-F238E27FC236}">
                <a16:creationId xmlns:a16="http://schemas.microsoft.com/office/drawing/2014/main" id="{41993151-6AEC-7997-A697-5ED6BECDDA0C}"/>
              </a:ext>
            </a:extLst>
          </p:cNvPr>
          <p:cNvSpPr/>
          <p:nvPr/>
        </p:nvSpPr>
        <p:spPr>
          <a:xfrm>
            <a:off x="6156251" y="1587578"/>
            <a:ext cx="1459319" cy="463390"/>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
        <p:nvSpPr>
          <p:cNvPr id="24" name="Freeform: Shape 23">
            <a:extLst>
              <a:ext uri="{FF2B5EF4-FFF2-40B4-BE49-F238E27FC236}">
                <a16:creationId xmlns:a16="http://schemas.microsoft.com/office/drawing/2014/main" id="{7C349767-B409-72B5-739E-C194FBBCC138}"/>
              </a:ext>
            </a:extLst>
          </p:cNvPr>
          <p:cNvSpPr/>
          <p:nvPr/>
        </p:nvSpPr>
        <p:spPr>
          <a:xfrm flipV="1">
            <a:off x="6156251" y="2569145"/>
            <a:ext cx="1459319" cy="463390"/>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
        <p:nvSpPr>
          <p:cNvPr id="25" name="Freeform: Shape 24">
            <a:extLst>
              <a:ext uri="{FF2B5EF4-FFF2-40B4-BE49-F238E27FC236}">
                <a16:creationId xmlns:a16="http://schemas.microsoft.com/office/drawing/2014/main" id="{138A7492-B80D-C82E-CB97-B3464FC07B64}"/>
              </a:ext>
            </a:extLst>
          </p:cNvPr>
          <p:cNvSpPr/>
          <p:nvPr/>
        </p:nvSpPr>
        <p:spPr>
          <a:xfrm flipV="1">
            <a:off x="6156251" y="2892116"/>
            <a:ext cx="1459319" cy="670008"/>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
        <p:nvSpPr>
          <p:cNvPr id="26" name="Freeform: Shape 25">
            <a:extLst>
              <a:ext uri="{FF2B5EF4-FFF2-40B4-BE49-F238E27FC236}">
                <a16:creationId xmlns:a16="http://schemas.microsoft.com/office/drawing/2014/main" id="{6526E386-6955-B380-C7F1-8770DE31570A}"/>
              </a:ext>
            </a:extLst>
          </p:cNvPr>
          <p:cNvSpPr/>
          <p:nvPr/>
        </p:nvSpPr>
        <p:spPr>
          <a:xfrm flipV="1">
            <a:off x="6156251" y="3755907"/>
            <a:ext cx="1459319" cy="670008"/>
          </a:xfrm>
          <a:custGeom>
            <a:avLst/>
            <a:gdLst>
              <a:gd name="connsiteX0" fmla="*/ 0 w 1945758"/>
              <a:gd name="connsiteY0" fmla="*/ 0 h 946298"/>
              <a:gd name="connsiteX1" fmla="*/ 903767 w 1945758"/>
              <a:gd name="connsiteY1" fmla="*/ 10633 h 946298"/>
              <a:gd name="connsiteX2" fmla="*/ 1945758 w 1945758"/>
              <a:gd name="connsiteY2" fmla="*/ 946298 h 946298"/>
            </a:gdLst>
            <a:ahLst/>
            <a:cxnLst>
              <a:cxn ang="0">
                <a:pos x="connsiteX0" y="connsiteY0"/>
              </a:cxn>
              <a:cxn ang="0">
                <a:pos x="connsiteX1" y="connsiteY1"/>
              </a:cxn>
              <a:cxn ang="0">
                <a:pos x="connsiteX2" y="connsiteY2"/>
              </a:cxn>
            </a:cxnLst>
            <a:rect l="l" t="t" r="r" b="b"/>
            <a:pathLst>
              <a:path w="1945758" h="946298">
                <a:moveTo>
                  <a:pt x="0" y="0"/>
                </a:moveTo>
                <a:lnTo>
                  <a:pt x="903767" y="10633"/>
                </a:lnTo>
                <a:lnTo>
                  <a:pt x="1945758" y="946298"/>
                </a:lnTo>
              </a:path>
            </a:pathLst>
          </a:cu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p>
        </p:txBody>
      </p:sp>
    </p:spTree>
    <p:extLst>
      <p:ext uri="{BB962C8B-B14F-4D97-AF65-F5344CB8AC3E}">
        <p14:creationId xmlns:p14="http://schemas.microsoft.com/office/powerpoint/2010/main" val="3764792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4449A3F4-6FCE-6F88-B9A5-F3957DA2AC12}"/>
              </a:ext>
            </a:extLst>
          </p:cNvPr>
          <p:cNvSpPr>
            <a:spLocks noGrp="1"/>
          </p:cNvSpPr>
          <p:nvPr>
            <p:ph type="body" sz="quarter" idx="24"/>
          </p:nvPr>
        </p:nvSpPr>
        <p:spPr>
          <a:xfrm>
            <a:off x="505619" y="1367135"/>
            <a:ext cx="3133320" cy="1411055"/>
          </a:xfrm>
        </p:spPr>
        <p:txBody>
          <a:bodyPr/>
          <a:lstStyle/>
          <a:p>
            <a:r>
              <a:rPr lang="en-US" b="0" i="0">
                <a:solidFill>
                  <a:schemeClr val="tx2"/>
                </a:solidFill>
                <a:effectLst/>
              </a:rPr>
              <a:t>Dell Technologies and </a:t>
            </a:r>
            <a:r>
              <a:rPr lang="en-US" b="0" i="0" err="1">
                <a:solidFill>
                  <a:schemeClr val="tx2"/>
                </a:solidFill>
                <a:effectLst/>
              </a:rPr>
              <a:t>Denvr</a:t>
            </a:r>
            <a:r>
              <a:rPr lang="en-US" b="0" i="0">
                <a:solidFill>
                  <a:schemeClr val="tx2"/>
                </a:solidFill>
                <a:effectLst/>
              </a:rPr>
              <a:t> </a:t>
            </a:r>
            <a:r>
              <a:rPr lang="en-US" b="0" i="0" err="1">
                <a:solidFill>
                  <a:schemeClr val="tx2"/>
                </a:solidFill>
                <a:effectLst/>
              </a:rPr>
              <a:t>Dataworks</a:t>
            </a:r>
            <a:r>
              <a:rPr lang="en-US" b="0" i="0">
                <a:solidFill>
                  <a:schemeClr val="tx2"/>
                </a:solidFill>
                <a:effectLst/>
              </a:rPr>
              <a:t> to Unleash Generative </a:t>
            </a:r>
            <a:br>
              <a:rPr lang="en-US" b="0" i="0">
                <a:solidFill>
                  <a:schemeClr val="tx2"/>
                </a:solidFill>
                <a:effectLst/>
              </a:rPr>
            </a:br>
            <a:r>
              <a:rPr lang="en-US" b="0" i="0">
                <a:solidFill>
                  <a:schemeClr val="tx2"/>
                </a:solidFill>
                <a:effectLst/>
              </a:rPr>
              <a:t>AI Innovation </a:t>
            </a:r>
          </a:p>
          <a:p>
            <a:endParaRPr lang="en-US"/>
          </a:p>
        </p:txBody>
      </p:sp>
      <p:sp>
        <p:nvSpPr>
          <p:cNvPr id="19" name="Title 18">
            <a:extLst>
              <a:ext uri="{FF2B5EF4-FFF2-40B4-BE49-F238E27FC236}">
                <a16:creationId xmlns:a16="http://schemas.microsoft.com/office/drawing/2014/main" id="{71576D93-A998-9472-D4C4-F98150864450}"/>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407CE155-A485-9C87-648F-A10131BB4B2B}"/>
              </a:ext>
            </a:extLst>
          </p:cNvPr>
          <p:cNvSpPr>
            <a:spLocks noGrp="1"/>
          </p:cNvSpPr>
          <p:nvPr>
            <p:ph type="body" sz="quarter" idx="11"/>
          </p:nvPr>
        </p:nvSpPr>
        <p:spPr/>
        <p:txBody>
          <a:bodyPr/>
          <a:lstStyle/>
          <a:p>
            <a:r>
              <a:rPr lang="en-US">
                <a:solidFill>
                  <a:srgbClr val="444444"/>
                </a:solidFill>
              </a:rPr>
              <a:t>Dell Technologies and </a:t>
            </a:r>
            <a:r>
              <a:rPr lang="en-US" err="1">
                <a:solidFill>
                  <a:srgbClr val="444444"/>
                </a:solidFill>
              </a:rPr>
              <a:t>Denvr</a:t>
            </a:r>
            <a:r>
              <a:rPr lang="en-US">
                <a:solidFill>
                  <a:srgbClr val="444444"/>
                </a:solidFill>
              </a:rPr>
              <a:t> </a:t>
            </a:r>
            <a:r>
              <a:rPr lang="en-US" err="1">
                <a:solidFill>
                  <a:srgbClr val="444444"/>
                </a:solidFill>
              </a:rPr>
              <a:t>Dataworks</a:t>
            </a:r>
            <a:r>
              <a:rPr lang="en-US">
                <a:solidFill>
                  <a:srgbClr val="444444"/>
                </a:solidFill>
              </a:rPr>
              <a:t>, an emerging provider of high-performance cloud infrastructure, offer cloud solutions for LLM training and inference for organizations using generative AI</a:t>
            </a:r>
          </a:p>
          <a:p>
            <a:endParaRPr lang="en-US"/>
          </a:p>
        </p:txBody>
      </p:sp>
      <p:sp>
        <p:nvSpPr>
          <p:cNvPr id="22" name="Text Placeholder 21">
            <a:extLst>
              <a:ext uri="{FF2B5EF4-FFF2-40B4-BE49-F238E27FC236}">
                <a16:creationId xmlns:a16="http://schemas.microsoft.com/office/drawing/2014/main" id="{EF470543-DD44-8DD7-6D92-47689E537307}"/>
              </a:ext>
            </a:extLst>
          </p:cNvPr>
          <p:cNvSpPr>
            <a:spLocks noGrp="1"/>
          </p:cNvSpPr>
          <p:nvPr>
            <p:ph type="body" sz="quarter" idx="21"/>
          </p:nvPr>
        </p:nvSpPr>
        <p:spPr/>
        <p:txBody>
          <a:bodyPr/>
          <a:lstStyle/>
          <a:p>
            <a:r>
              <a:rPr lang="en-US">
                <a:solidFill>
                  <a:srgbClr val="444444"/>
                </a:solidFill>
              </a:rPr>
              <a:t>Organizations can manage datasets containing hundreds of billions of parameters with Denvr Dataworks’ solution on Dell PowerEdge XE9680 servers</a:t>
            </a:r>
          </a:p>
          <a:p>
            <a:endParaRPr lang="en-US"/>
          </a:p>
        </p:txBody>
      </p:sp>
      <p:sp>
        <p:nvSpPr>
          <p:cNvPr id="23" name="Text Placeholder 22">
            <a:extLst>
              <a:ext uri="{FF2B5EF4-FFF2-40B4-BE49-F238E27FC236}">
                <a16:creationId xmlns:a16="http://schemas.microsoft.com/office/drawing/2014/main" id="{34852921-A263-8E65-F6A0-97745DE2EDFB}"/>
              </a:ext>
            </a:extLst>
          </p:cNvPr>
          <p:cNvSpPr>
            <a:spLocks noGrp="1"/>
          </p:cNvSpPr>
          <p:nvPr>
            <p:ph type="body" sz="quarter" idx="22"/>
          </p:nvPr>
        </p:nvSpPr>
        <p:spPr>
          <a:xfrm>
            <a:off x="4605290" y="1420804"/>
            <a:ext cx="4151849" cy="986684"/>
          </a:xfrm>
        </p:spPr>
        <p:txBody>
          <a:bodyPr/>
          <a:lstStyle/>
          <a:p>
            <a:r>
              <a:rPr lang="en-US"/>
              <a:t>Working with Dell Technologies, a renowned technology leader, will further accelerate our impact by combining our expertise in AI cloud infrastructure with Dell's global reach and resources. Together, we are poised to revolutionize the AI landscape and empower businesses worldwide to harness the true power of AI for a brighter, more sustainable future.”</a:t>
            </a:r>
          </a:p>
          <a:p>
            <a:endParaRPr lang="en-US"/>
          </a:p>
        </p:txBody>
      </p:sp>
      <p:sp>
        <p:nvSpPr>
          <p:cNvPr id="24" name="Text Placeholder 23">
            <a:extLst>
              <a:ext uri="{FF2B5EF4-FFF2-40B4-BE49-F238E27FC236}">
                <a16:creationId xmlns:a16="http://schemas.microsoft.com/office/drawing/2014/main" id="{81CD5F98-4BFA-0DA4-9D40-8A2A64203CAD}"/>
              </a:ext>
            </a:extLst>
          </p:cNvPr>
          <p:cNvSpPr>
            <a:spLocks noGrp="1"/>
          </p:cNvSpPr>
          <p:nvPr>
            <p:ph type="body" sz="quarter" idx="23"/>
          </p:nvPr>
        </p:nvSpPr>
        <p:spPr/>
        <p:txBody>
          <a:bodyPr/>
          <a:lstStyle/>
          <a:p>
            <a:r>
              <a:rPr lang="en-US"/>
              <a:t>Dave King</a:t>
            </a:r>
          </a:p>
        </p:txBody>
      </p:sp>
      <p:sp>
        <p:nvSpPr>
          <p:cNvPr id="26" name="Text Placeholder 25">
            <a:extLst>
              <a:ext uri="{FF2B5EF4-FFF2-40B4-BE49-F238E27FC236}">
                <a16:creationId xmlns:a16="http://schemas.microsoft.com/office/drawing/2014/main" id="{2970DF07-D553-853A-284B-9C28D9374907}"/>
              </a:ext>
            </a:extLst>
          </p:cNvPr>
          <p:cNvSpPr>
            <a:spLocks noGrp="1"/>
          </p:cNvSpPr>
          <p:nvPr>
            <p:ph type="body" sz="quarter" idx="25"/>
          </p:nvPr>
        </p:nvSpPr>
        <p:spPr>
          <a:xfrm>
            <a:off x="4605290" y="2670733"/>
            <a:ext cx="3971925" cy="471488"/>
          </a:xfrm>
        </p:spPr>
        <p:txBody>
          <a:bodyPr/>
          <a:lstStyle/>
          <a:p>
            <a:pPr>
              <a:spcBef>
                <a:spcPts val="0"/>
              </a:spcBef>
            </a:pPr>
            <a:r>
              <a:rPr lang="en-US"/>
              <a:t>Co-founder and CRO</a:t>
            </a:r>
          </a:p>
          <a:p>
            <a:pPr>
              <a:spcBef>
                <a:spcPts val="0"/>
              </a:spcBef>
            </a:pPr>
            <a:r>
              <a:rPr lang="en-US" err="1"/>
              <a:t>Denvr</a:t>
            </a:r>
            <a:r>
              <a:rPr lang="en-US"/>
              <a:t> </a:t>
            </a:r>
            <a:r>
              <a:rPr lang="en-US" err="1"/>
              <a:t>Dataworks</a:t>
            </a:r>
            <a:endParaRPr lang="en-US"/>
          </a:p>
        </p:txBody>
      </p:sp>
      <p:sp>
        <p:nvSpPr>
          <p:cNvPr id="27" name="Rectangle: Rounded Corners 26">
            <a:extLst>
              <a:ext uri="{FF2B5EF4-FFF2-40B4-BE49-F238E27FC236}">
                <a16:creationId xmlns:a16="http://schemas.microsoft.com/office/drawing/2014/main" id="{A48F6E51-9484-20BC-FC86-97A6EDEE9E5F}"/>
              </a:ext>
            </a:extLst>
          </p:cNvPr>
          <p:cNvSpPr/>
          <p:nvPr/>
        </p:nvSpPr>
        <p:spPr>
          <a:xfrm>
            <a:off x="514945" y="2862262"/>
            <a:ext cx="1247180" cy="471488"/>
          </a:xfrm>
          <a:prstGeom prst="roundRect">
            <a:avLst>
              <a:gd name="adj" fmla="val 4546"/>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r>
              <a:rPr lang="en-US" sz="1200">
                <a:solidFill>
                  <a:srgbClr val="FFFFFF"/>
                </a:solidFill>
                <a:latin typeface="Arial"/>
                <a:hlinkClick r:id="rId3">
                  <a:extLst>
                    <a:ext uri="{A12FA001-AC4F-418D-AE19-62706E023703}">
                      <ahyp:hlinkClr xmlns:ahyp="http://schemas.microsoft.com/office/drawing/2018/hyperlinkcolor" val="tx"/>
                    </a:ext>
                  </a:extLst>
                </a:hlinkClick>
              </a:rPr>
              <a:t>Read More &gt;</a:t>
            </a:r>
            <a:endParaRPr lang="en-US" sz="1200">
              <a:solidFill>
                <a:srgbClr val="FFFFFF"/>
              </a:solidFill>
              <a:latin typeface="Arial"/>
            </a:endParaRPr>
          </a:p>
        </p:txBody>
      </p:sp>
      <p:pic>
        <p:nvPicPr>
          <p:cNvPr id="9" name="Picture Placeholder 8" descr="A logo with blue lines&#10;&#10;Description automatically generated">
            <a:extLst>
              <a:ext uri="{FF2B5EF4-FFF2-40B4-BE49-F238E27FC236}">
                <a16:creationId xmlns:a16="http://schemas.microsoft.com/office/drawing/2014/main" id="{52A7DDB0-6B7B-176B-1AB6-3E6E77E3BD6B}"/>
              </a:ext>
            </a:extLst>
          </p:cNvPr>
          <p:cNvPicPr>
            <a:picLocks noGrp="1" noChangeAspect="1"/>
          </p:cNvPicPr>
          <p:nvPr>
            <p:ph type="pic" sz="quarter" idx="20"/>
          </p:nvPr>
        </p:nvPicPr>
        <p:blipFill rotWithShape="1">
          <a:blip r:embed="rId4" cstate="print">
            <a:extLst>
              <a:ext uri="{28A0092B-C50C-407E-A947-70E740481C1C}">
                <a14:useLocalDpi xmlns:a14="http://schemas.microsoft.com/office/drawing/2010/main"/>
              </a:ext>
            </a:extLst>
          </a:blip>
          <a:srcRect l="-30540" r="-30540"/>
          <a:stretch/>
        </p:blipFill>
        <p:spPr/>
      </p:pic>
    </p:spTree>
    <p:extLst>
      <p:ext uri="{BB962C8B-B14F-4D97-AF65-F5344CB8AC3E}">
        <p14:creationId xmlns:p14="http://schemas.microsoft.com/office/powerpoint/2010/main" val="2209994758"/>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Placeholder 82" descr="A blue glowing brain in space&#10;&#10;Description automatically generated">
            <a:extLst>
              <a:ext uri="{FF2B5EF4-FFF2-40B4-BE49-F238E27FC236}">
                <a16:creationId xmlns:a16="http://schemas.microsoft.com/office/drawing/2014/main" id="{09AED731-B7F0-5789-5C4E-29F884FA78B4}"/>
              </a:ext>
            </a:extLst>
          </p:cNvPr>
          <p:cNvPicPr>
            <a:picLocks noGrp="1" noChangeAspect="1"/>
          </p:cNvPicPr>
          <p:nvPr>
            <p:ph type="pic" sz="quarter" idx="19"/>
          </p:nvPr>
        </p:nvPicPr>
        <p:blipFill rotWithShape="1">
          <a:blip r:embed="rId3" cstate="print">
            <a:extLst>
              <a:ext uri="{28A0092B-C50C-407E-A947-70E740481C1C}">
                <a14:useLocalDpi xmlns:a14="http://schemas.microsoft.com/office/drawing/2010/main"/>
              </a:ext>
            </a:extLst>
          </a:blip>
          <a:srcRect/>
          <a:stretch/>
        </p:blipFill>
        <p:spPr>
          <a:xfrm>
            <a:off x="0" y="971549"/>
            <a:ext cx="4572000" cy="2753579"/>
          </a:xfrm>
        </p:spPr>
      </p:pic>
      <p:sp>
        <p:nvSpPr>
          <p:cNvPr id="8" name="Rectangle 7">
            <a:extLst>
              <a:ext uri="{FF2B5EF4-FFF2-40B4-BE49-F238E27FC236}">
                <a16:creationId xmlns:a16="http://schemas.microsoft.com/office/drawing/2014/main" id="{ACCB27C8-984A-4E74-67DA-760C5862FAB7}"/>
              </a:ext>
            </a:extLst>
          </p:cNvPr>
          <p:cNvSpPr/>
          <p:nvPr/>
        </p:nvSpPr>
        <p:spPr>
          <a:xfrm>
            <a:off x="0" y="970947"/>
            <a:ext cx="9158748" cy="2754181"/>
          </a:xfrm>
          <a:prstGeom prst="rect">
            <a:avLst/>
          </a:prstGeom>
          <a:gradFill flip="none" rotWithShape="1">
            <a:gsLst>
              <a:gs pos="100000">
                <a:srgbClr val="00227F">
                  <a:alpha val="40000"/>
                </a:srgbClr>
              </a:gs>
              <a:gs pos="61000">
                <a:srgbClr val="00227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80" name="Text Placeholder 79">
            <a:extLst>
              <a:ext uri="{FF2B5EF4-FFF2-40B4-BE49-F238E27FC236}">
                <a16:creationId xmlns:a16="http://schemas.microsoft.com/office/drawing/2014/main" id="{2A06D1C0-FD8B-7F3E-E1E4-B16A5ED0E9E2}"/>
              </a:ext>
            </a:extLst>
          </p:cNvPr>
          <p:cNvSpPr>
            <a:spLocks noGrp="1"/>
          </p:cNvSpPr>
          <p:nvPr>
            <p:ph type="body" sz="quarter" idx="24"/>
          </p:nvPr>
        </p:nvSpPr>
        <p:spPr/>
        <p:txBody>
          <a:bodyPr/>
          <a:lstStyle/>
          <a:p>
            <a:r>
              <a:rPr lang="en-US" b="0" i="0">
                <a:solidFill>
                  <a:schemeClr val="tx2"/>
                </a:solidFill>
                <a:effectLst/>
              </a:rPr>
              <a:t>City of Amarillo Taps </a:t>
            </a:r>
            <a:br>
              <a:rPr lang="en-US" b="0" i="0">
                <a:solidFill>
                  <a:schemeClr val="tx2"/>
                </a:solidFill>
                <a:effectLst/>
              </a:rPr>
            </a:br>
            <a:r>
              <a:rPr lang="en-US" b="0" i="0">
                <a:solidFill>
                  <a:schemeClr val="tx2"/>
                </a:solidFill>
                <a:effectLst/>
              </a:rPr>
              <a:t>Dell Technologies to Make Community Services More Accessible with </a:t>
            </a:r>
            <a:r>
              <a:rPr lang="en-US" b="0" i="0" err="1">
                <a:solidFill>
                  <a:schemeClr val="tx2"/>
                </a:solidFill>
                <a:effectLst/>
              </a:rPr>
              <a:t>GenAI</a:t>
            </a:r>
            <a:endParaRPr lang="en-US">
              <a:solidFill>
                <a:schemeClr val="tx2"/>
              </a:solidFill>
            </a:endParaRPr>
          </a:p>
        </p:txBody>
      </p:sp>
      <p:sp>
        <p:nvSpPr>
          <p:cNvPr id="73" name="Title 72">
            <a:extLst>
              <a:ext uri="{FF2B5EF4-FFF2-40B4-BE49-F238E27FC236}">
                <a16:creationId xmlns:a16="http://schemas.microsoft.com/office/drawing/2014/main" id="{35A00B5A-102E-FF59-87EA-822229F15EF2}"/>
              </a:ext>
            </a:extLst>
          </p:cNvPr>
          <p:cNvSpPr>
            <a:spLocks noGrp="1"/>
          </p:cNvSpPr>
          <p:nvPr>
            <p:ph type="title"/>
          </p:nvPr>
        </p:nvSpPr>
        <p:spPr/>
        <p:txBody>
          <a:bodyPr/>
          <a:lstStyle/>
          <a:p>
            <a:endParaRPr lang="en-US"/>
          </a:p>
        </p:txBody>
      </p:sp>
      <p:sp>
        <p:nvSpPr>
          <p:cNvPr id="74" name="Text Placeholder 73">
            <a:extLst>
              <a:ext uri="{FF2B5EF4-FFF2-40B4-BE49-F238E27FC236}">
                <a16:creationId xmlns:a16="http://schemas.microsoft.com/office/drawing/2014/main" id="{822154FA-74FC-E93E-B251-F7AA5D40CE00}"/>
              </a:ext>
            </a:extLst>
          </p:cNvPr>
          <p:cNvSpPr>
            <a:spLocks noGrp="1"/>
          </p:cNvSpPr>
          <p:nvPr>
            <p:ph type="body" sz="quarter" idx="11"/>
          </p:nvPr>
        </p:nvSpPr>
        <p:spPr/>
        <p:txBody>
          <a:bodyPr/>
          <a:lstStyle/>
          <a:p>
            <a:r>
              <a:rPr lang="en-US"/>
              <a:t>City of Amarillo and Dell Technologies building a digital assistant that uses generative AI to interact with residents seeking details about government and community services</a:t>
            </a:r>
          </a:p>
          <a:p>
            <a:endParaRPr lang="en-US"/>
          </a:p>
        </p:txBody>
      </p:sp>
      <p:pic>
        <p:nvPicPr>
          <p:cNvPr id="85" name="Picture Placeholder 84" descr="A logo for a city&#10;&#10;Description automatically generated">
            <a:extLst>
              <a:ext uri="{FF2B5EF4-FFF2-40B4-BE49-F238E27FC236}">
                <a16:creationId xmlns:a16="http://schemas.microsoft.com/office/drawing/2014/main" id="{5804CE50-9049-7291-C1CE-41DCE6169BEB}"/>
              </a:ext>
            </a:extLst>
          </p:cNvPr>
          <p:cNvPicPr>
            <a:picLocks noGrp="1" noChangeAspect="1"/>
          </p:cNvPicPr>
          <p:nvPr>
            <p:ph type="pic" sz="quarter" idx="20"/>
          </p:nvPr>
        </p:nvPicPr>
        <p:blipFill>
          <a:blip r:embed="rId4" cstate="print">
            <a:extLst>
              <a:ext uri="{28A0092B-C50C-407E-A947-70E740481C1C}">
                <a14:useLocalDpi xmlns:a14="http://schemas.microsoft.com/office/drawing/2010/main"/>
              </a:ext>
            </a:extLst>
          </a:blip>
          <a:srcRect/>
          <a:stretch>
            <a:fillRect/>
          </a:stretch>
        </p:blipFill>
        <p:spPr/>
      </p:pic>
      <p:sp>
        <p:nvSpPr>
          <p:cNvPr id="77" name="Text Placeholder 76">
            <a:extLst>
              <a:ext uri="{FF2B5EF4-FFF2-40B4-BE49-F238E27FC236}">
                <a16:creationId xmlns:a16="http://schemas.microsoft.com/office/drawing/2014/main" id="{75040B1E-A43E-84EB-06EB-3EE3E6FA35BE}"/>
              </a:ext>
            </a:extLst>
          </p:cNvPr>
          <p:cNvSpPr>
            <a:spLocks noGrp="1"/>
          </p:cNvSpPr>
          <p:nvPr>
            <p:ph type="body" sz="quarter" idx="21"/>
          </p:nvPr>
        </p:nvSpPr>
        <p:spPr>
          <a:xfrm>
            <a:off x="4569571" y="4100978"/>
            <a:ext cx="3876599" cy="641133"/>
          </a:xfrm>
        </p:spPr>
        <p:txBody>
          <a:bodyPr/>
          <a:lstStyle/>
          <a:p>
            <a:pPr fontAlgn="base">
              <a:spcBef>
                <a:spcPts val="0"/>
              </a:spcBef>
            </a:pPr>
            <a:r>
              <a:rPr lang="en-US"/>
              <a:t>Digital assistant extends ongoing collaboration between Dell and the city of Amarillo to enhance city with new technology and innovation</a:t>
            </a:r>
          </a:p>
          <a:p>
            <a:pPr>
              <a:spcBef>
                <a:spcPts val="0"/>
              </a:spcBef>
            </a:pPr>
            <a:endParaRPr lang="en-US">
              <a:solidFill>
                <a:schemeClr val="bg2"/>
              </a:solidFill>
            </a:endParaRPr>
          </a:p>
          <a:p>
            <a:endParaRPr lang="en-US"/>
          </a:p>
        </p:txBody>
      </p:sp>
      <p:sp>
        <p:nvSpPr>
          <p:cNvPr id="78" name="Text Placeholder 77">
            <a:extLst>
              <a:ext uri="{FF2B5EF4-FFF2-40B4-BE49-F238E27FC236}">
                <a16:creationId xmlns:a16="http://schemas.microsoft.com/office/drawing/2014/main" id="{5FD3A75F-8630-005A-04F7-61A3F2BD0046}"/>
              </a:ext>
            </a:extLst>
          </p:cNvPr>
          <p:cNvSpPr>
            <a:spLocks noGrp="1"/>
          </p:cNvSpPr>
          <p:nvPr>
            <p:ph type="body" sz="quarter" idx="22"/>
          </p:nvPr>
        </p:nvSpPr>
        <p:spPr>
          <a:xfrm>
            <a:off x="4605290" y="1420804"/>
            <a:ext cx="3840879" cy="986684"/>
          </a:xfrm>
        </p:spPr>
        <p:txBody>
          <a:bodyPr/>
          <a:lstStyle/>
          <a:p>
            <a:r>
              <a:rPr lang="en-US">
                <a:latin typeface="Roboto" panose="02000000000000000000" pitchFamily="2" charset="0"/>
              </a:rPr>
              <a:t>Our goal is to build a connected and engaged community that can foster a more prosperous future for the citizens of Amarillo,” said Richard Gagnon, chief information officer, the city of Amarillo. “The AI tools we develop with Dell help create more effective government in the digital age and give us new tools to improve civic engagement and outcomes.”  </a:t>
            </a:r>
          </a:p>
          <a:p>
            <a:endParaRPr lang="en-US"/>
          </a:p>
        </p:txBody>
      </p:sp>
      <p:sp>
        <p:nvSpPr>
          <p:cNvPr id="79" name="Text Placeholder 78">
            <a:extLst>
              <a:ext uri="{FF2B5EF4-FFF2-40B4-BE49-F238E27FC236}">
                <a16:creationId xmlns:a16="http://schemas.microsoft.com/office/drawing/2014/main" id="{C22E3704-35F9-B501-FDED-635FDDFF2E08}"/>
              </a:ext>
            </a:extLst>
          </p:cNvPr>
          <p:cNvSpPr>
            <a:spLocks noGrp="1"/>
          </p:cNvSpPr>
          <p:nvPr>
            <p:ph type="body" sz="quarter" idx="23"/>
          </p:nvPr>
        </p:nvSpPr>
        <p:spPr/>
        <p:txBody>
          <a:bodyPr/>
          <a:lstStyle/>
          <a:p>
            <a:r>
              <a:rPr lang="en-US"/>
              <a:t>Richard Gagnon</a:t>
            </a:r>
          </a:p>
        </p:txBody>
      </p:sp>
      <p:sp>
        <p:nvSpPr>
          <p:cNvPr id="81" name="Text Placeholder 80">
            <a:extLst>
              <a:ext uri="{FF2B5EF4-FFF2-40B4-BE49-F238E27FC236}">
                <a16:creationId xmlns:a16="http://schemas.microsoft.com/office/drawing/2014/main" id="{7AF8B65F-0DD5-AAB9-14C9-8D3E5F2D24D3}"/>
              </a:ext>
            </a:extLst>
          </p:cNvPr>
          <p:cNvSpPr>
            <a:spLocks noGrp="1"/>
          </p:cNvSpPr>
          <p:nvPr>
            <p:ph type="body" sz="quarter" idx="25"/>
          </p:nvPr>
        </p:nvSpPr>
        <p:spPr/>
        <p:txBody>
          <a:bodyPr/>
          <a:lstStyle/>
          <a:p>
            <a:r>
              <a:rPr lang="en-US"/>
              <a:t>Chief Information Officer</a:t>
            </a:r>
            <a:br>
              <a:rPr lang="en-US"/>
            </a:br>
            <a:r>
              <a:rPr lang="en-US"/>
              <a:t>City of Amarillo</a:t>
            </a:r>
          </a:p>
        </p:txBody>
      </p:sp>
      <p:sp>
        <p:nvSpPr>
          <p:cNvPr id="5" name="Text Placeholder 11">
            <a:extLst>
              <a:ext uri="{FF2B5EF4-FFF2-40B4-BE49-F238E27FC236}">
                <a16:creationId xmlns:a16="http://schemas.microsoft.com/office/drawing/2014/main" id="{858F1D4D-30B5-1197-B37E-B23687FC6038}"/>
              </a:ext>
            </a:extLst>
          </p:cNvPr>
          <p:cNvSpPr txBox="1">
            <a:spLocks/>
          </p:cNvSpPr>
          <p:nvPr/>
        </p:nvSpPr>
        <p:spPr>
          <a:xfrm>
            <a:off x="514945" y="672360"/>
            <a:ext cx="1443038" cy="219075"/>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lnSpc>
                <a:spcPct val="100000"/>
              </a:lnSpc>
              <a:spcBef>
                <a:spcPts val="750"/>
              </a:spcBef>
              <a:buNone/>
            </a:pPr>
            <a:r>
              <a:rPr lang="en-US" sz="900" b="1" spc="225">
                <a:solidFill>
                  <a:srgbClr val="0672CB"/>
                </a:solidFill>
                <a:latin typeface="Arial"/>
              </a:rPr>
              <a:t>PRESS RELEASE</a:t>
            </a:r>
          </a:p>
        </p:txBody>
      </p:sp>
      <p:sp>
        <p:nvSpPr>
          <p:cNvPr id="11" name="Rectangle 10">
            <a:extLst>
              <a:ext uri="{FF2B5EF4-FFF2-40B4-BE49-F238E27FC236}">
                <a16:creationId xmlns:a16="http://schemas.microsoft.com/office/drawing/2014/main" id="{C6967250-F950-9B70-D225-124CF309F93B}"/>
              </a:ext>
            </a:extLst>
          </p:cNvPr>
          <p:cNvSpPr/>
          <p:nvPr/>
        </p:nvSpPr>
        <p:spPr>
          <a:xfrm>
            <a:off x="514946" y="464961"/>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16" name="Rectangle: Rounded Corners 15">
            <a:hlinkClick r:id="rId5"/>
            <a:extLst>
              <a:ext uri="{FF2B5EF4-FFF2-40B4-BE49-F238E27FC236}">
                <a16:creationId xmlns:a16="http://schemas.microsoft.com/office/drawing/2014/main" id="{93715687-F38D-48DC-F238-9AF71595BCAF}"/>
              </a:ext>
            </a:extLst>
          </p:cNvPr>
          <p:cNvSpPr/>
          <p:nvPr/>
        </p:nvSpPr>
        <p:spPr>
          <a:xfrm>
            <a:off x="514945" y="2862262"/>
            <a:ext cx="1247180" cy="471488"/>
          </a:xfrm>
          <a:prstGeom prst="roundRect">
            <a:avLst>
              <a:gd name="adj" fmla="val 4546"/>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FFFFFF"/>
                </a:solidFill>
                <a:latin typeface="Arial"/>
              </a:rPr>
              <a:t>Read More &gt;</a:t>
            </a:r>
          </a:p>
        </p:txBody>
      </p:sp>
      <p:sp>
        <p:nvSpPr>
          <p:cNvPr id="18" name="Rectangle 17">
            <a:extLst>
              <a:ext uri="{FF2B5EF4-FFF2-40B4-BE49-F238E27FC236}">
                <a16:creationId xmlns:a16="http://schemas.microsoft.com/office/drawing/2014/main" id="{C853C2B2-675C-042E-53CA-3F5C24AD0CFC}"/>
              </a:ext>
            </a:extLst>
          </p:cNvPr>
          <p:cNvSpPr/>
          <p:nvPr/>
        </p:nvSpPr>
        <p:spPr>
          <a:xfrm>
            <a:off x="4622554" y="1176048"/>
            <a:ext cx="326329" cy="8198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900">
              <a:solidFill>
                <a:srgbClr val="000000"/>
              </a:solidFill>
              <a:latin typeface="Arial"/>
            </a:endParaRPr>
          </a:p>
        </p:txBody>
      </p:sp>
      <p:sp>
        <p:nvSpPr>
          <p:cNvPr id="23" name="Text Placeholder 11">
            <a:extLst>
              <a:ext uri="{FF2B5EF4-FFF2-40B4-BE49-F238E27FC236}">
                <a16:creationId xmlns:a16="http://schemas.microsoft.com/office/drawing/2014/main" id="{4D455E24-AF1E-0A79-6BB8-6A05BCC52382}"/>
              </a:ext>
            </a:extLst>
          </p:cNvPr>
          <p:cNvSpPr txBox="1">
            <a:spLocks/>
          </p:cNvSpPr>
          <p:nvPr/>
        </p:nvSpPr>
        <p:spPr>
          <a:xfrm>
            <a:off x="4257925" y="1175965"/>
            <a:ext cx="321449" cy="471488"/>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783">
              <a:lnSpc>
                <a:spcPct val="100000"/>
              </a:lnSpc>
              <a:spcBef>
                <a:spcPts val="750"/>
              </a:spcBef>
              <a:buNone/>
            </a:pPr>
            <a:r>
              <a:rPr lang="en-US" sz="6000">
                <a:solidFill>
                  <a:srgbClr val="0672CB"/>
                </a:solidFill>
                <a:latin typeface="Arial Nova Light" panose="020B0304020202020204" pitchFamily="34" charset="0"/>
              </a:rPr>
              <a:t>“</a:t>
            </a:r>
          </a:p>
        </p:txBody>
      </p:sp>
    </p:spTree>
    <p:extLst>
      <p:ext uri="{BB962C8B-B14F-4D97-AF65-F5344CB8AC3E}">
        <p14:creationId xmlns:p14="http://schemas.microsoft.com/office/powerpoint/2010/main" val="2732492013"/>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4449A3F4-6FCE-6F88-B9A5-F3957DA2AC12}"/>
              </a:ext>
            </a:extLst>
          </p:cNvPr>
          <p:cNvSpPr>
            <a:spLocks noGrp="1"/>
          </p:cNvSpPr>
          <p:nvPr>
            <p:ph type="body" sz="quarter" idx="24"/>
          </p:nvPr>
        </p:nvSpPr>
        <p:spPr>
          <a:xfrm>
            <a:off x="505619" y="1367135"/>
            <a:ext cx="3455227" cy="1411055"/>
          </a:xfrm>
        </p:spPr>
        <p:txBody>
          <a:bodyPr/>
          <a:lstStyle/>
          <a:p>
            <a:r>
              <a:rPr lang="en-US" sz="1875">
                <a:latin typeface="Roboto" panose="02000000000000000000" pitchFamily="2" charset="0"/>
              </a:rPr>
              <a:t>Dell Technologies and University of Limerick Join Forces to Advance Predictive and Diagnostic Cancer Research</a:t>
            </a:r>
          </a:p>
          <a:p>
            <a:endParaRPr lang="en-US" sz="1875"/>
          </a:p>
        </p:txBody>
      </p:sp>
      <p:sp>
        <p:nvSpPr>
          <p:cNvPr id="19" name="Title 18">
            <a:extLst>
              <a:ext uri="{FF2B5EF4-FFF2-40B4-BE49-F238E27FC236}">
                <a16:creationId xmlns:a16="http://schemas.microsoft.com/office/drawing/2014/main" id="{71576D93-A998-9472-D4C4-F98150864450}"/>
              </a:ext>
            </a:extLst>
          </p:cNvPr>
          <p:cNvSpPr>
            <a:spLocks noGrp="1"/>
          </p:cNvSpPr>
          <p:nvPr>
            <p:ph type="title"/>
          </p:nvPr>
        </p:nvSpPr>
        <p:spPr/>
        <p:txBody>
          <a:bodyPr/>
          <a:lstStyle/>
          <a:p>
            <a:endParaRPr lang="en-US"/>
          </a:p>
        </p:txBody>
      </p:sp>
      <p:sp>
        <p:nvSpPr>
          <p:cNvPr id="20" name="Text Placeholder 19">
            <a:extLst>
              <a:ext uri="{FF2B5EF4-FFF2-40B4-BE49-F238E27FC236}">
                <a16:creationId xmlns:a16="http://schemas.microsoft.com/office/drawing/2014/main" id="{407CE155-A485-9C87-648F-A10131BB4B2B}"/>
              </a:ext>
            </a:extLst>
          </p:cNvPr>
          <p:cNvSpPr>
            <a:spLocks noGrp="1"/>
          </p:cNvSpPr>
          <p:nvPr>
            <p:ph type="body" sz="quarter" idx="11"/>
          </p:nvPr>
        </p:nvSpPr>
        <p:spPr/>
        <p:txBody>
          <a:bodyPr/>
          <a:lstStyle/>
          <a:p>
            <a:r>
              <a:rPr lang="en-US" b="0" i="0">
                <a:effectLst/>
                <a:latin typeface="Roboto" panose="02000000000000000000" pitchFamily="2" charset="0"/>
              </a:rPr>
              <a:t>Dell Technologies AI platform drives predictive and diagnostic research in oncology at University of Limerick’s </a:t>
            </a:r>
            <a:r>
              <a:rPr lang="en-US" b="0" i="0">
                <a:solidFill>
                  <a:srgbClr val="444444"/>
                </a:solidFill>
                <a:effectLst/>
                <a:latin typeface="Roboto" panose="02000000000000000000" pitchFamily="2" charset="0"/>
              </a:rPr>
              <a:t>Digital Cancer Research Centre</a:t>
            </a:r>
            <a:endParaRPr lang="en-US" b="0" i="0">
              <a:effectLst/>
              <a:latin typeface="Roboto" panose="02000000000000000000" pitchFamily="2" charset="0"/>
            </a:endParaRPr>
          </a:p>
          <a:p>
            <a:endParaRPr lang="en-US"/>
          </a:p>
        </p:txBody>
      </p:sp>
      <p:pic>
        <p:nvPicPr>
          <p:cNvPr id="3" name="Picture Placeholder 2" descr="A close up of a logo&#10;&#10;Description automatically generated">
            <a:extLst>
              <a:ext uri="{FF2B5EF4-FFF2-40B4-BE49-F238E27FC236}">
                <a16:creationId xmlns:a16="http://schemas.microsoft.com/office/drawing/2014/main" id="{34A7483F-3DA4-9FAC-9A12-C2A4F939B71D}"/>
              </a:ext>
            </a:extLst>
          </p:cNvPr>
          <p:cNvPicPr>
            <a:picLocks noGrp="1" noChangeAspect="1"/>
          </p:cNvPicPr>
          <p:nvPr>
            <p:ph type="pic" sz="quarter" idx="20"/>
          </p:nvPr>
        </p:nvPicPr>
        <p:blipFill rotWithShape="1">
          <a:blip r:embed="rId3" cstate="print">
            <a:extLst>
              <a:ext uri="{28A0092B-C50C-407E-A947-70E740481C1C}">
                <a14:useLocalDpi xmlns:a14="http://schemas.microsoft.com/office/drawing/2010/main"/>
              </a:ext>
            </a:extLst>
          </a:blip>
          <a:srcRect t="-64286" b="-64286"/>
          <a:stretch/>
        </p:blipFill>
        <p:spPr>
          <a:xfrm>
            <a:off x="7340859" y="165349"/>
            <a:ext cx="1503103" cy="858916"/>
          </a:xfrm>
        </p:spPr>
      </p:pic>
      <p:sp>
        <p:nvSpPr>
          <p:cNvPr id="22" name="Text Placeholder 21">
            <a:extLst>
              <a:ext uri="{FF2B5EF4-FFF2-40B4-BE49-F238E27FC236}">
                <a16:creationId xmlns:a16="http://schemas.microsoft.com/office/drawing/2014/main" id="{EF470543-DD44-8DD7-6D92-47689E537307}"/>
              </a:ext>
            </a:extLst>
          </p:cNvPr>
          <p:cNvSpPr>
            <a:spLocks noGrp="1"/>
          </p:cNvSpPr>
          <p:nvPr>
            <p:ph type="body" sz="quarter" idx="21"/>
          </p:nvPr>
        </p:nvSpPr>
        <p:spPr/>
        <p:txBody>
          <a:bodyPr/>
          <a:lstStyle/>
          <a:p>
            <a:r>
              <a:rPr lang="en-US" b="0" i="0">
                <a:effectLst/>
                <a:latin typeface="Roboto" panose="02000000000000000000" pitchFamily="2" charset="0"/>
              </a:rPr>
              <a:t>Project to help speed up the diagnosis of B-cell lymphoma and provide enhanced treatment for those with the disease</a:t>
            </a:r>
          </a:p>
          <a:p>
            <a:endParaRPr lang="en-US"/>
          </a:p>
        </p:txBody>
      </p:sp>
      <p:sp>
        <p:nvSpPr>
          <p:cNvPr id="23" name="Text Placeholder 22">
            <a:extLst>
              <a:ext uri="{FF2B5EF4-FFF2-40B4-BE49-F238E27FC236}">
                <a16:creationId xmlns:a16="http://schemas.microsoft.com/office/drawing/2014/main" id="{34852921-A263-8E65-F6A0-97745DE2EDFB}"/>
              </a:ext>
            </a:extLst>
          </p:cNvPr>
          <p:cNvSpPr>
            <a:spLocks noGrp="1"/>
          </p:cNvSpPr>
          <p:nvPr>
            <p:ph type="body" sz="quarter" idx="22"/>
          </p:nvPr>
        </p:nvSpPr>
        <p:spPr/>
        <p:txBody>
          <a:bodyPr/>
          <a:lstStyle/>
          <a:p>
            <a:r>
              <a:rPr lang="en-US" b="0">
                <a:effectLst/>
                <a:latin typeface="Roboto" panose="02000000000000000000" pitchFamily="2" charset="0"/>
              </a:rPr>
              <a:t>This is the beginning of a very exciting research project for the team here at the University of Limerick’s Digital Cancer Research Centre, and we’re looking forward to accelerating this project with the digital support and insights from the team at Dell Technologies.”</a:t>
            </a:r>
            <a:endParaRPr lang="en-US"/>
          </a:p>
        </p:txBody>
      </p:sp>
      <p:sp>
        <p:nvSpPr>
          <p:cNvPr id="24" name="Text Placeholder 23">
            <a:extLst>
              <a:ext uri="{FF2B5EF4-FFF2-40B4-BE49-F238E27FC236}">
                <a16:creationId xmlns:a16="http://schemas.microsoft.com/office/drawing/2014/main" id="{81CD5F98-4BFA-0DA4-9D40-8A2A64203CAD}"/>
              </a:ext>
            </a:extLst>
          </p:cNvPr>
          <p:cNvSpPr>
            <a:spLocks noGrp="1"/>
          </p:cNvSpPr>
          <p:nvPr>
            <p:ph type="body" sz="quarter" idx="23"/>
          </p:nvPr>
        </p:nvSpPr>
        <p:spPr/>
        <p:txBody>
          <a:bodyPr/>
          <a:lstStyle/>
          <a:p>
            <a:r>
              <a:rPr lang="en-US"/>
              <a:t>Paul Murray</a:t>
            </a:r>
          </a:p>
        </p:txBody>
      </p:sp>
      <p:sp>
        <p:nvSpPr>
          <p:cNvPr id="26" name="Text Placeholder 25">
            <a:extLst>
              <a:ext uri="{FF2B5EF4-FFF2-40B4-BE49-F238E27FC236}">
                <a16:creationId xmlns:a16="http://schemas.microsoft.com/office/drawing/2014/main" id="{2970DF07-D553-853A-284B-9C28D9374907}"/>
              </a:ext>
            </a:extLst>
          </p:cNvPr>
          <p:cNvSpPr>
            <a:spLocks noGrp="1"/>
          </p:cNvSpPr>
          <p:nvPr>
            <p:ph type="body" sz="quarter" idx="25"/>
          </p:nvPr>
        </p:nvSpPr>
        <p:spPr/>
        <p:txBody>
          <a:bodyPr/>
          <a:lstStyle/>
          <a:p>
            <a:pPr>
              <a:lnSpc>
                <a:spcPct val="100000"/>
              </a:lnSpc>
            </a:pPr>
            <a:r>
              <a:rPr lang="en-US" b="0">
                <a:effectLst/>
                <a:latin typeface="Roboto" panose="02000000000000000000" pitchFamily="2" charset="0"/>
              </a:rPr>
              <a:t>Professor of Molecular </a:t>
            </a:r>
            <a:r>
              <a:rPr lang="en-US">
                <a:latin typeface="Roboto" panose="02000000000000000000" pitchFamily="2" charset="0"/>
              </a:rPr>
              <a:t>P</a:t>
            </a:r>
            <a:r>
              <a:rPr lang="en-US" b="0">
                <a:effectLst/>
                <a:latin typeface="Roboto" panose="02000000000000000000" pitchFamily="2" charset="0"/>
              </a:rPr>
              <a:t>athology at the University of Limerick and Scientific </a:t>
            </a:r>
            <a:r>
              <a:rPr lang="en-US">
                <a:latin typeface="Roboto" panose="02000000000000000000" pitchFamily="2" charset="0"/>
              </a:rPr>
              <a:t>D</a:t>
            </a:r>
            <a:r>
              <a:rPr lang="en-US" b="0">
                <a:effectLst/>
                <a:latin typeface="Roboto" panose="02000000000000000000" pitchFamily="2" charset="0"/>
              </a:rPr>
              <a:t>irector of the Digital Pathology Unit at the Digital Cancer Research Centre</a:t>
            </a:r>
            <a:endParaRPr lang="en-US"/>
          </a:p>
        </p:txBody>
      </p:sp>
      <p:sp>
        <p:nvSpPr>
          <p:cNvPr id="27" name="Rectangle: Rounded Corners 26">
            <a:hlinkClick r:id="rId4"/>
            <a:extLst>
              <a:ext uri="{FF2B5EF4-FFF2-40B4-BE49-F238E27FC236}">
                <a16:creationId xmlns:a16="http://schemas.microsoft.com/office/drawing/2014/main" id="{A48F6E51-9484-20BC-FC86-97A6EDEE9E5F}"/>
              </a:ext>
            </a:extLst>
          </p:cNvPr>
          <p:cNvSpPr/>
          <p:nvPr/>
        </p:nvSpPr>
        <p:spPr>
          <a:xfrm>
            <a:off x="514945" y="2862262"/>
            <a:ext cx="1247180" cy="471488"/>
          </a:xfrm>
          <a:prstGeom prst="roundRect">
            <a:avLst>
              <a:gd name="adj" fmla="val 4546"/>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hlinkClick r:id="rId4">
                  <a:extLst>
                    <a:ext uri="{A12FA001-AC4F-418D-AE19-62706E023703}">
                      <ahyp:hlinkClr xmlns:ahyp="http://schemas.microsoft.com/office/drawing/2018/hyperlinkcolor" val="tx"/>
                    </a:ext>
                  </a:extLst>
                </a:hlinkClick>
              </a:rPr>
              <a:t>Read More &gt;</a:t>
            </a:r>
            <a:endParaRPr lang="en-US" sz="1200">
              <a:solidFill>
                <a:schemeClr val="tx2"/>
              </a:solidFill>
            </a:endParaRPr>
          </a:p>
        </p:txBody>
      </p:sp>
      <p:sp>
        <p:nvSpPr>
          <p:cNvPr id="2" name="MSIPCMContentMarking" descr="{&quot;HashCode&quot;:-1912962988,&quot;Placement&quot;:&quot;Footer&quot;}">
            <a:extLst>
              <a:ext uri="{FF2B5EF4-FFF2-40B4-BE49-F238E27FC236}">
                <a16:creationId xmlns:a16="http://schemas.microsoft.com/office/drawing/2014/main" id="{2EE6053D-EF3B-26FB-62EC-29BDAB434552}"/>
              </a:ext>
            </a:extLst>
          </p:cNvPr>
          <p:cNvSpPr txBox="1"/>
          <p:nvPr/>
        </p:nvSpPr>
        <p:spPr>
          <a:xfrm>
            <a:off x="115845" y="4968656"/>
            <a:ext cx="1185008" cy="107722"/>
          </a:xfrm>
          <a:prstGeom prst="rect">
            <a:avLst/>
          </a:prstGeom>
          <a:noFill/>
        </p:spPr>
        <p:txBody>
          <a:bodyPr vert="horz" wrap="square" lIns="0" tIns="0" rIns="0" bIns="0" rtlCol="0" anchor="ctr" anchorCtr="1">
            <a:spAutoFit/>
          </a:bodyPr>
          <a:lstStyle/>
          <a:p>
            <a:r>
              <a:rPr lang="en-US" sz="700">
                <a:solidFill>
                  <a:srgbClr val="FF0000"/>
                </a:solidFill>
                <a:latin typeface="Calibri" panose="020F0502020204030204" pitchFamily="34" charset="0"/>
              </a:rPr>
              <a:t>Internal Use - Confidential</a:t>
            </a:r>
          </a:p>
        </p:txBody>
      </p:sp>
    </p:spTree>
    <p:extLst>
      <p:ext uri="{BB962C8B-B14F-4D97-AF65-F5344CB8AC3E}">
        <p14:creationId xmlns:p14="http://schemas.microsoft.com/office/powerpoint/2010/main" val="3170768037"/>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 name="Picture Placeholder 34" descr="A blue glowing brain in space&#10;&#10;Description automatically generated">
            <a:extLst>
              <a:ext uri="{FF2B5EF4-FFF2-40B4-BE49-F238E27FC236}">
                <a16:creationId xmlns:a16="http://schemas.microsoft.com/office/drawing/2014/main" id="{6D19897D-1C75-1297-078A-1D95F087D015}"/>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374" y="-23173"/>
            <a:ext cx="9144000" cy="2755232"/>
          </a:xfrm>
          <a:prstGeom prst="rect">
            <a:avLst/>
          </a:prstGeom>
        </p:spPr>
      </p:pic>
      <p:sp>
        <p:nvSpPr>
          <p:cNvPr id="8" name="Rectangle 7">
            <a:extLst>
              <a:ext uri="{FF2B5EF4-FFF2-40B4-BE49-F238E27FC236}">
                <a16:creationId xmlns:a16="http://schemas.microsoft.com/office/drawing/2014/main" id="{ACCB27C8-984A-4E74-67DA-760C5862FAB7}"/>
              </a:ext>
            </a:extLst>
          </p:cNvPr>
          <p:cNvSpPr/>
          <p:nvPr/>
        </p:nvSpPr>
        <p:spPr>
          <a:xfrm>
            <a:off x="1" y="-22121"/>
            <a:ext cx="9143999" cy="2754181"/>
          </a:xfrm>
          <a:prstGeom prst="rect">
            <a:avLst/>
          </a:prstGeom>
          <a:gradFill flip="none" rotWithShape="1">
            <a:gsLst>
              <a:gs pos="0">
                <a:schemeClr val="bg2">
                  <a:alpha val="65000"/>
                </a:schemeClr>
              </a:gs>
              <a:gs pos="35000">
                <a:schemeClr val="bg2">
                  <a:alpha val="50000"/>
                </a:schemeClr>
              </a:gs>
              <a:gs pos="61000">
                <a:schemeClr val="bg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defTabSz="914354">
              <a:defRPr/>
            </a:pPr>
            <a:endParaRPr lang="en-US" sz="1333">
              <a:solidFill>
                <a:srgbClr val="FFFFFF"/>
              </a:solidFill>
              <a:latin typeface="Arial" panose="020B0604020202020204" pitchFamily="34" charset="0"/>
            </a:endParaRPr>
          </a:p>
        </p:txBody>
      </p:sp>
      <p:sp>
        <p:nvSpPr>
          <p:cNvPr id="12" name="Text Placeholder 11">
            <a:extLst>
              <a:ext uri="{FF2B5EF4-FFF2-40B4-BE49-F238E27FC236}">
                <a16:creationId xmlns:a16="http://schemas.microsoft.com/office/drawing/2014/main" id="{ABF3A046-40D3-4132-B8DF-781F6DD96C52}"/>
              </a:ext>
            </a:extLst>
          </p:cNvPr>
          <p:cNvSpPr>
            <a:spLocks noGrp="1"/>
          </p:cNvSpPr>
          <p:nvPr>
            <p:ph type="body" sz="quarter" idx="13"/>
          </p:nvPr>
        </p:nvSpPr>
        <p:spPr>
          <a:xfrm>
            <a:off x="285749" y="1143000"/>
            <a:ext cx="4861437" cy="1106694"/>
          </a:xfrm>
        </p:spPr>
        <p:txBody>
          <a:bodyPr/>
          <a:lstStyle/>
          <a:p>
            <a:r>
              <a:rPr lang="en-US">
                <a:latin typeface="Arial Nova Light" panose="020B0304020202020204" pitchFamily="34" charset="0"/>
                <a:cs typeface="Arial" panose="020B0604020202020204" pitchFamily="34" charset="0"/>
              </a:rPr>
              <a:t>Developing Japanese Generative AI and transforming digital advertising services</a:t>
            </a:r>
          </a:p>
        </p:txBody>
      </p:sp>
      <p:sp>
        <p:nvSpPr>
          <p:cNvPr id="15" name="Text Placeholder 14">
            <a:extLst>
              <a:ext uri="{FF2B5EF4-FFF2-40B4-BE49-F238E27FC236}">
                <a16:creationId xmlns:a16="http://schemas.microsoft.com/office/drawing/2014/main" id="{326FC29D-51F1-40B7-8982-93E6ED2877CD}"/>
              </a:ext>
            </a:extLst>
          </p:cNvPr>
          <p:cNvSpPr>
            <a:spLocks noGrp="1"/>
          </p:cNvSpPr>
          <p:nvPr>
            <p:ph type="body" sz="quarter" idx="20"/>
          </p:nvPr>
        </p:nvSpPr>
        <p:spPr/>
        <p:txBody>
          <a:bodyPr/>
          <a:lstStyle/>
          <a:p>
            <a:r>
              <a:rPr lang="en-US" sz="1450"/>
              <a:t>Accelerates performance</a:t>
            </a:r>
          </a:p>
          <a:p>
            <a:pPr lvl="1"/>
            <a:r>
              <a:rPr lang="en-US" sz="1200"/>
              <a:t>5.14-10x large language models (LLM) performance with optimizations</a:t>
            </a:r>
          </a:p>
          <a:p>
            <a:endParaRPr lang="en-US"/>
          </a:p>
        </p:txBody>
      </p:sp>
      <p:sp>
        <p:nvSpPr>
          <p:cNvPr id="16" name="Text Placeholder 15">
            <a:extLst>
              <a:ext uri="{FF2B5EF4-FFF2-40B4-BE49-F238E27FC236}">
                <a16:creationId xmlns:a16="http://schemas.microsoft.com/office/drawing/2014/main" id="{4799EAF5-6226-4B92-910B-9B231CE0733D}"/>
              </a:ext>
            </a:extLst>
          </p:cNvPr>
          <p:cNvSpPr>
            <a:spLocks noGrp="1"/>
          </p:cNvSpPr>
          <p:nvPr>
            <p:ph type="body" sz="quarter" idx="22"/>
          </p:nvPr>
        </p:nvSpPr>
        <p:spPr/>
        <p:txBody>
          <a:bodyPr/>
          <a:lstStyle/>
          <a:p>
            <a:r>
              <a:rPr lang="en-US" sz="1450"/>
              <a:t>High-speed fine-tuning</a:t>
            </a:r>
          </a:p>
          <a:p>
            <a:pPr lvl="1"/>
            <a:r>
              <a:rPr lang="en-US" sz="1200">
                <a:solidFill>
                  <a:schemeClr val="bg2"/>
                </a:solidFill>
              </a:rPr>
              <a:t>of machine learning models according to the latest datasets</a:t>
            </a:r>
            <a:endParaRPr lang="en-US" sz="1650"/>
          </a:p>
        </p:txBody>
      </p:sp>
      <p:sp>
        <p:nvSpPr>
          <p:cNvPr id="17" name="Text Placeholder 16">
            <a:extLst>
              <a:ext uri="{FF2B5EF4-FFF2-40B4-BE49-F238E27FC236}">
                <a16:creationId xmlns:a16="http://schemas.microsoft.com/office/drawing/2014/main" id="{146753DF-4632-43A8-BAC3-5EAF350D0458}"/>
              </a:ext>
            </a:extLst>
          </p:cNvPr>
          <p:cNvSpPr>
            <a:spLocks noGrp="1"/>
          </p:cNvSpPr>
          <p:nvPr>
            <p:ph type="body" sz="quarter" idx="23"/>
          </p:nvPr>
        </p:nvSpPr>
        <p:spPr/>
        <p:txBody>
          <a:bodyPr/>
          <a:lstStyle/>
          <a:p>
            <a:r>
              <a:rPr lang="en-US" sz="1450"/>
              <a:t>Efficient cooling </a:t>
            </a:r>
          </a:p>
          <a:p>
            <a:pPr lvl="1"/>
            <a:r>
              <a:rPr lang="en-US" sz="1200"/>
              <a:t>with a 6U form factor for a smaller data center footprint</a:t>
            </a:r>
            <a:endParaRPr lang="en-US" sz="1200">
              <a:solidFill>
                <a:schemeClr val="bg2"/>
              </a:solidFill>
            </a:endParaRPr>
          </a:p>
          <a:p>
            <a:endParaRPr lang="en-US"/>
          </a:p>
        </p:txBody>
      </p:sp>
      <p:sp>
        <p:nvSpPr>
          <p:cNvPr id="18" name="Text Placeholder 17">
            <a:extLst>
              <a:ext uri="{FF2B5EF4-FFF2-40B4-BE49-F238E27FC236}">
                <a16:creationId xmlns:a16="http://schemas.microsoft.com/office/drawing/2014/main" id="{7AEAA34A-3F75-41F8-9DD3-7899FE99898C}"/>
              </a:ext>
            </a:extLst>
          </p:cNvPr>
          <p:cNvSpPr>
            <a:spLocks noGrp="1"/>
          </p:cNvSpPr>
          <p:nvPr>
            <p:ph type="body" sz="quarter" idx="25"/>
          </p:nvPr>
        </p:nvSpPr>
        <p:spPr/>
        <p:txBody>
          <a:bodyPr lIns="0" tIns="91440" rIns="0" bIns="0" anchor="t"/>
          <a:lstStyle/>
          <a:p>
            <a:pPr marL="116837" indent="-116837"/>
            <a:r>
              <a:rPr lang="en-GB" sz="1000"/>
              <a:t>Dell PowerEdge XE9680 servers with NVIDIA</a:t>
            </a:r>
            <a:r>
              <a:rPr lang="en-GB" sz="1000" baseline="30000"/>
              <a:t>®</a:t>
            </a:r>
            <a:r>
              <a:rPr lang="en-GB" sz="1000"/>
              <a:t> H100 GPUs </a:t>
            </a:r>
            <a:endParaRPr lang="en-US"/>
          </a:p>
          <a:p>
            <a:pPr marL="116837" indent="-116837"/>
            <a:r>
              <a:rPr lang="en-US" sz="1000"/>
              <a:t>Dell ProSupport </a:t>
            </a:r>
            <a:endParaRPr lang="en-US" sz="1000">
              <a:cs typeface="Arial"/>
            </a:endParaRPr>
          </a:p>
        </p:txBody>
      </p:sp>
      <p:pic>
        <p:nvPicPr>
          <p:cNvPr id="25" name="Picture 24" descr="A white text on a black background&#10;&#10;Description automatically generated">
            <a:extLst>
              <a:ext uri="{FF2B5EF4-FFF2-40B4-BE49-F238E27FC236}">
                <a16:creationId xmlns:a16="http://schemas.microsoft.com/office/drawing/2014/main" id="{D892945D-E9E2-132C-3F8E-37CD84B98C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5749" y="637464"/>
            <a:ext cx="1821543" cy="301415"/>
          </a:xfrm>
          <a:prstGeom prst="rect">
            <a:avLst/>
          </a:prstGeom>
        </p:spPr>
      </p:pic>
      <p:sp>
        <p:nvSpPr>
          <p:cNvPr id="22" name="Text Placeholder 18">
            <a:extLst>
              <a:ext uri="{FF2B5EF4-FFF2-40B4-BE49-F238E27FC236}">
                <a16:creationId xmlns:a16="http://schemas.microsoft.com/office/drawing/2014/main" id="{41A7FD98-B2D9-8CFD-5ABE-19F066BDA002}"/>
              </a:ext>
            </a:extLst>
          </p:cNvPr>
          <p:cNvSpPr>
            <a:spLocks noGrp="1"/>
          </p:cNvSpPr>
          <p:nvPr>
            <p:ph type="body" sz="quarter" idx="26"/>
          </p:nvPr>
        </p:nvSpPr>
        <p:spPr>
          <a:xfrm>
            <a:off x="765810" y="3522862"/>
            <a:ext cx="5180077" cy="1279371"/>
          </a:xfrm>
        </p:spPr>
        <p:txBody>
          <a:bodyPr/>
          <a:lstStyle/>
          <a:p>
            <a:r>
              <a:rPr lang="en-GB"/>
              <a:t>“We expect to be able to update our Japanese LLMs faster. </a:t>
            </a:r>
            <a:br>
              <a:rPr lang="en-GB"/>
            </a:br>
            <a:r>
              <a:rPr lang="en-GB"/>
              <a:t>The PowerEdge XE9680 with eight NVIDIA</a:t>
            </a:r>
            <a:r>
              <a:rPr lang="en-GB" baseline="30000"/>
              <a:t> ®</a:t>
            </a:r>
            <a:r>
              <a:rPr lang="en-GB"/>
              <a:t> H100 GPUs achieved a performance improvement of 5.14x.”</a:t>
            </a:r>
          </a:p>
          <a:p>
            <a:r>
              <a:rPr lang="en-US" sz="1300" i="1">
                <a:solidFill>
                  <a:srgbClr val="9FDDFF"/>
                </a:solidFill>
              </a:rPr>
              <a:t>Daisuke Takahashi, Solution Architect, CIU, Group IT Department</a:t>
            </a:r>
            <a:br>
              <a:rPr lang="en-US" sz="1300" i="1">
                <a:solidFill>
                  <a:srgbClr val="9FDDFF"/>
                </a:solidFill>
              </a:rPr>
            </a:br>
            <a:r>
              <a:rPr lang="en-US" sz="1300" i="1" err="1">
                <a:solidFill>
                  <a:srgbClr val="9FDDFF"/>
                </a:solidFill>
              </a:rPr>
              <a:t>CyberAgent</a:t>
            </a:r>
            <a:r>
              <a:rPr lang="en-US" sz="1300" i="1">
                <a:solidFill>
                  <a:srgbClr val="9FDDFF"/>
                </a:solidFill>
              </a:rPr>
              <a:t> Inc.</a:t>
            </a:r>
          </a:p>
          <a:p>
            <a:endParaRPr lang="en-US"/>
          </a:p>
        </p:txBody>
      </p:sp>
      <p:sp>
        <p:nvSpPr>
          <p:cNvPr id="2" name="TextBox 1">
            <a:extLst>
              <a:ext uri="{FF2B5EF4-FFF2-40B4-BE49-F238E27FC236}">
                <a16:creationId xmlns:a16="http://schemas.microsoft.com/office/drawing/2014/main" id="{6D8A3E43-EA7D-0EE4-2A92-FA4E03F75EDE}"/>
              </a:ext>
            </a:extLst>
          </p:cNvPr>
          <p:cNvSpPr txBox="1"/>
          <p:nvPr/>
        </p:nvSpPr>
        <p:spPr>
          <a:xfrm>
            <a:off x="207511" y="4908943"/>
            <a:ext cx="3650157" cy="200055"/>
          </a:xfrm>
          <a:prstGeom prst="rect">
            <a:avLst/>
          </a:prstGeom>
          <a:noFill/>
        </p:spPr>
        <p:txBody>
          <a:bodyPr wrap="square">
            <a:spAutoFit/>
          </a:bodyPr>
          <a:lstStyle/>
          <a:p>
            <a:pPr defTabSz="685783"/>
            <a:r>
              <a:rPr lang="en-SG" sz="700">
                <a:solidFill>
                  <a:srgbClr val="FFFFFF"/>
                </a:solidFill>
                <a:latin typeface="Arial"/>
              </a:rPr>
              <a:t>*This content has been translated from the Japanese version by Dell Technologies</a:t>
            </a:r>
          </a:p>
        </p:txBody>
      </p:sp>
    </p:spTree>
    <p:extLst>
      <p:ext uri="{BB962C8B-B14F-4D97-AF65-F5344CB8AC3E}">
        <p14:creationId xmlns:p14="http://schemas.microsoft.com/office/powerpoint/2010/main" val="333120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2E7851-1F7F-C525-CBC8-3D5A55FAFBC9}"/>
              </a:ext>
            </a:extLst>
          </p:cNvPr>
          <p:cNvSpPr>
            <a:spLocks noGrp="1"/>
          </p:cNvSpPr>
          <p:nvPr>
            <p:ph type="title"/>
          </p:nvPr>
        </p:nvSpPr>
        <p:spPr>
          <a:xfrm>
            <a:off x="6342165" y="1146023"/>
            <a:ext cx="2524657" cy="560923"/>
          </a:xfrm>
        </p:spPr>
        <p:txBody>
          <a:bodyPr/>
          <a:lstStyle/>
          <a:p>
            <a:r>
              <a:rPr lang="en-IE"/>
              <a:t>Resources</a:t>
            </a:r>
          </a:p>
        </p:txBody>
      </p:sp>
      <p:grpSp>
        <p:nvGrpSpPr>
          <p:cNvPr id="5" name="Group 4">
            <a:extLst>
              <a:ext uri="{FF2B5EF4-FFF2-40B4-BE49-F238E27FC236}">
                <a16:creationId xmlns:a16="http://schemas.microsoft.com/office/drawing/2014/main" id="{126C96B0-7FE2-D99E-D079-59762FB079C8}"/>
              </a:ext>
            </a:extLst>
          </p:cNvPr>
          <p:cNvGrpSpPr/>
          <p:nvPr/>
        </p:nvGrpSpPr>
        <p:grpSpPr>
          <a:xfrm>
            <a:off x="285750" y="532470"/>
            <a:ext cx="5732268" cy="3186802"/>
            <a:chOff x="2415540" y="1289018"/>
            <a:chExt cx="7643024" cy="4249069"/>
          </a:xfrm>
        </p:grpSpPr>
        <p:pic>
          <p:nvPicPr>
            <p:cNvPr id="6" name="Picture 5">
              <a:extLst>
                <a:ext uri="{FF2B5EF4-FFF2-40B4-BE49-F238E27FC236}">
                  <a16:creationId xmlns:a16="http://schemas.microsoft.com/office/drawing/2014/main" id="{1D161CD8-1482-661E-AE85-C135A86C57D4}"/>
                </a:ext>
              </a:extLst>
            </p:cNvPr>
            <p:cNvPicPr>
              <a:picLocks noChangeAspect="1"/>
            </p:cNvPicPr>
            <p:nvPr/>
          </p:nvPicPr>
          <p:blipFill rotWithShape="1">
            <a:blip r:embed="rId4"/>
            <a:srcRect l="6112" t="5383" r="25176" b="1357"/>
            <a:stretch/>
          </p:blipFill>
          <p:spPr>
            <a:xfrm>
              <a:off x="2415540" y="1289018"/>
              <a:ext cx="5626100" cy="3131938"/>
            </a:xfrm>
            <a:prstGeom prst="rect">
              <a:avLst/>
            </a:prstGeom>
            <a:ln>
              <a:solidFill>
                <a:srgbClr val="FFFFFF"/>
              </a:solidFill>
            </a:ln>
          </p:spPr>
        </p:pic>
        <p:pic>
          <p:nvPicPr>
            <p:cNvPr id="7" name="Picture 6">
              <a:extLst>
                <a:ext uri="{FF2B5EF4-FFF2-40B4-BE49-F238E27FC236}">
                  <a16:creationId xmlns:a16="http://schemas.microsoft.com/office/drawing/2014/main" id="{C834C965-0489-46F0-366D-1A0A4E1C37A6}"/>
                </a:ext>
              </a:extLst>
            </p:cNvPr>
            <p:cNvPicPr>
              <a:picLocks noChangeAspect="1"/>
            </p:cNvPicPr>
            <p:nvPr/>
          </p:nvPicPr>
          <p:blipFill>
            <a:blip r:embed="rId5"/>
            <a:stretch>
              <a:fillRect/>
            </a:stretch>
          </p:blipFill>
          <p:spPr>
            <a:xfrm>
              <a:off x="8041640" y="1289018"/>
              <a:ext cx="2016924" cy="4249069"/>
            </a:xfrm>
            <a:prstGeom prst="rect">
              <a:avLst/>
            </a:prstGeom>
            <a:ln>
              <a:solidFill>
                <a:srgbClr val="FFFFFF"/>
              </a:solidFill>
            </a:ln>
          </p:spPr>
        </p:pic>
      </p:grpSp>
      <p:grpSp>
        <p:nvGrpSpPr>
          <p:cNvPr id="8" name="Group 7">
            <a:extLst>
              <a:ext uri="{FF2B5EF4-FFF2-40B4-BE49-F238E27FC236}">
                <a16:creationId xmlns:a16="http://schemas.microsoft.com/office/drawing/2014/main" id="{62A69977-95C8-CC07-5296-B82A872A4BF2}"/>
              </a:ext>
            </a:extLst>
          </p:cNvPr>
          <p:cNvGrpSpPr/>
          <p:nvPr/>
        </p:nvGrpSpPr>
        <p:grpSpPr>
          <a:xfrm>
            <a:off x="3442320" y="2556503"/>
            <a:ext cx="5424503" cy="2131199"/>
            <a:chOff x="6184902" y="786098"/>
            <a:chExt cx="5850108" cy="2231740"/>
          </a:xfrm>
        </p:grpSpPr>
        <p:pic>
          <p:nvPicPr>
            <p:cNvPr id="9" name="Picture 8">
              <a:extLst>
                <a:ext uri="{FF2B5EF4-FFF2-40B4-BE49-F238E27FC236}">
                  <a16:creationId xmlns:a16="http://schemas.microsoft.com/office/drawing/2014/main" id="{46E31AB4-6729-19FB-40E0-C00BBD94F54C}"/>
                </a:ext>
              </a:extLst>
            </p:cNvPr>
            <p:cNvPicPr>
              <a:picLocks noChangeAspect="1"/>
            </p:cNvPicPr>
            <p:nvPr/>
          </p:nvPicPr>
          <p:blipFill rotWithShape="1">
            <a:blip r:embed="rId6"/>
            <a:srcRect l="17604" t="2914" r="18438" b="20211"/>
            <a:stretch/>
          </p:blipFill>
          <p:spPr>
            <a:xfrm>
              <a:off x="6184902" y="786098"/>
              <a:ext cx="5850108" cy="2020602"/>
            </a:xfrm>
            <a:prstGeom prst="rect">
              <a:avLst/>
            </a:prstGeom>
            <a:ln>
              <a:solidFill>
                <a:srgbClr val="FFFFFF"/>
              </a:solidFill>
            </a:ln>
          </p:spPr>
        </p:pic>
        <p:pic>
          <p:nvPicPr>
            <p:cNvPr id="10" name="Picture 9">
              <a:extLst>
                <a:ext uri="{FF2B5EF4-FFF2-40B4-BE49-F238E27FC236}">
                  <a16:creationId xmlns:a16="http://schemas.microsoft.com/office/drawing/2014/main" id="{586513AC-CEF9-3FB9-7584-D7CE18B8F6EE}"/>
                </a:ext>
              </a:extLst>
            </p:cNvPr>
            <p:cNvPicPr>
              <a:picLocks noChangeAspect="1"/>
            </p:cNvPicPr>
            <p:nvPr/>
          </p:nvPicPr>
          <p:blipFill rotWithShape="1">
            <a:blip r:embed="rId6"/>
            <a:srcRect t="2914" r="90313" b="84442"/>
            <a:stretch/>
          </p:blipFill>
          <p:spPr>
            <a:xfrm>
              <a:off x="6184902" y="786098"/>
              <a:ext cx="1181100" cy="443009"/>
            </a:xfrm>
            <a:prstGeom prst="rect">
              <a:avLst/>
            </a:prstGeom>
            <a:ln>
              <a:noFill/>
            </a:ln>
          </p:spPr>
        </p:pic>
        <p:pic>
          <p:nvPicPr>
            <p:cNvPr id="11" name="Picture 10">
              <a:extLst>
                <a:ext uri="{FF2B5EF4-FFF2-40B4-BE49-F238E27FC236}">
                  <a16:creationId xmlns:a16="http://schemas.microsoft.com/office/drawing/2014/main" id="{A74321DC-6140-4951-B1AA-2C2B12A9E028}"/>
                </a:ext>
              </a:extLst>
            </p:cNvPr>
            <p:cNvPicPr>
              <a:picLocks noChangeAspect="1"/>
            </p:cNvPicPr>
            <p:nvPr/>
          </p:nvPicPr>
          <p:blipFill>
            <a:blip r:embed="rId7"/>
            <a:stretch>
              <a:fillRect/>
            </a:stretch>
          </p:blipFill>
          <p:spPr>
            <a:xfrm>
              <a:off x="6184902" y="2727285"/>
              <a:ext cx="5850107" cy="290553"/>
            </a:xfrm>
            <a:prstGeom prst="rect">
              <a:avLst/>
            </a:prstGeom>
            <a:ln>
              <a:solidFill>
                <a:srgbClr val="FFFFFF"/>
              </a:solidFill>
            </a:ln>
          </p:spPr>
        </p:pic>
      </p:grpSp>
      <p:pic>
        <p:nvPicPr>
          <p:cNvPr id="12" name="Graphic 11" descr="Teacher with solid fill">
            <a:extLst>
              <a:ext uri="{FF2B5EF4-FFF2-40B4-BE49-F238E27FC236}">
                <a16:creationId xmlns:a16="http://schemas.microsoft.com/office/drawing/2014/main" id="{0D783E4E-9814-FE51-62AF-D85B3CDCF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064" y="3135600"/>
            <a:ext cx="1274639" cy="1274639"/>
          </a:xfrm>
          <a:prstGeom prst="rect">
            <a:avLst/>
          </a:prstGeom>
        </p:spPr>
      </p:pic>
      <p:sp>
        <p:nvSpPr>
          <p:cNvPr id="13" name="TextBox 12">
            <a:extLst>
              <a:ext uri="{FF2B5EF4-FFF2-40B4-BE49-F238E27FC236}">
                <a16:creationId xmlns:a16="http://schemas.microsoft.com/office/drawing/2014/main" id="{EDBD637B-219D-8D6D-C944-83B25C68A270}"/>
              </a:ext>
            </a:extLst>
          </p:cNvPr>
          <p:cNvSpPr txBox="1"/>
          <p:nvPr/>
        </p:nvSpPr>
        <p:spPr>
          <a:xfrm>
            <a:off x="1718624" y="3367557"/>
            <a:ext cx="1162799" cy="207749"/>
          </a:xfrm>
          <a:prstGeom prst="rect">
            <a:avLst/>
          </a:prstGeom>
          <a:noFill/>
        </p:spPr>
        <p:txBody>
          <a:bodyPr wrap="square" lIns="0" tIns="0" rIns="0" bIns="0" rtlCol="0">
            <a:spAutoFit/>
          </a:bodyPr>
          <a:lstStyle/>
          <a:p>
            <a:pPr algn="ctr" defTabSz="685783">
              <a:defRPr/>
            </a:pPr>
            <a:r>
              <a:rPr lang="en-IE">
                <a:solidFill>
                  <a:srgbClr val="FFFFFF"/>
                </a:solidFill>
                <a:latin typeface="Arial"/>
              </a:rPr>
              <a:t>Whiteboards</a:t>
            </a:r>
          </a:p>
        </p:txBody>
      </p:sp>
      <p:sp>
        <p:nvSpPr>
          <p:cNvPr id="14" name="TextBox 13">
            <a:extLst>
              <a:ext uri="{FF2B5EF4-FFF2-40B4-BE49-F238E27FC236}">
                <a16:creationId xmlns:a16="http://schemas.microsoft.com/office/drawing/2014/main" id="{860091B0-9C52-530A-73EF-5D805B5DAE68}"/>
              </a:ext>
            </a:extLst>
          </p:cNvPr>
          <p:cNvSpPr txBox="1"/>
          <p:nvPr/>
        </p:nvSpPr>
        <p:spPr>
          <a:xfrm>
            <a:off x="1665121" y="3630914"/>
            <a:ext cx="1162799" cy="207749"/>
          </a:xfrm>
          <a:prstGeom prst="rect">
            <a:avLst/>
          </a:prstGeom>
          <a:noFill/>
        </p:spPr>
        <p:txBody>
          <a:bodyPr wrap="square" lIns="0" tIns="0" rIns="0" bIns="0" rtlCol="0">
            <a:spAutoFit/>
          </a:bodyPr>
          <a:lstStyle/>
          <a:p>
            <a:pPr algn="ctr" defTabSz="685783">
              <a:defRPr/>
            </a:pPr>
            <a:r>
              <a:rPr lang="en-IE">
                <a:solidFill>
                  <a:srgbClr val="FFFFFF"/>
                </a:solidFill>
                <a:latin typeface="Arial"/>
              </a:rPr>
              <a:t>Workshops</a:t>
            </a:r>
          </a:p>
        </p:txBody>
      </p:sp>
      <p:sp>
        <p:nvSpPr>
          <p:cNvPr id="15" name="TextBox 14">
            <a:extLst>
              <a:ext uri="{FF2B5EF4-FFF2-40B4-BE49-F238E27FC236}">
                <a16:creationId xmlns:a16="http://schemas.microsoft.com/office/drawing/2014/main" id="{29B1A146-4FA5-9FF1-BC92-91C5628CDD52}"/>
              </a:ext>
            </a:extLst>
          </p:cNvPr>
          <p:cNvSpPr txBox="1"/>
          <p:nvPr/>
        </p:nvSpPr>
        <p:spPr>
          <a:xfrm>
            <a:off x="1827703" y="3894270"/>
            <a:ext cx="1162799" cy="207749"/>
          </a:xfrm>
          <a:prstGeom prst="rect">
            <a:avLst/>
          </a:prstGeom>
          <a:noFill/>
        </p:spPr>
        <p:txBody>
          <a:bodyPr wrap="square" lIns="0" tIns="0" rIns="0" bIns="0" rtlCol="0">
            <a:spAutoFit/>
          </a:bodyPr>
          <a:lstStyle/>
          <a:p>
            <a:pPr defTabSz="685783">
              <a:defRPr/>
            </a:pPr>
            <a:r>
              <a:rPr lang="en-IE">
                <a:solidFill>
                  <a:srgbClr val="FFFFFF"/>
                </a:solidFill>
                <a:latin typeface="Arial"/>
              </a:rPr>
              <a:t>Other</a:t>
            </a:r>
          </a:p>
        </p:txBody>
      </p:sp>
    </p:spTree>
    <p:custDataLst>
      <p:tags r:id="rId1"/>
    </p:custDataLst>
    <p:extLst>
      <p:ext uri="{BB962C8B-B14F-4D97-AF65-F5344CB8AC3E}">
        <p14:creationId xmlns:p14="http://schemas.microsoft.com/office/powerpoint/2010/main" val="360249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282E51-1118-74C1-1E94-603CB9DE313C}"/>
              </a:ext>
            </a:extLst>
          </p:cNvPr>
          <p:cNvSpPr>
            <a:spLocks noGrp="1"/>
          </p:cNvSpPr>
          <p:nvPr>
            <p:ph type="title"/>
          </p:nvPr>
        </p:nvSpPr>
        <p:spPr>
          <a:xfrm>
            <a:off x="286864" y="276226"/>
            <a:ext cx="6728299" cy="830997"/>
          </a:xfrm>
        </p:spPr>
        <p:txBody>
          <a:bodyPr/>
          <a:lstStyle/>
          <a:p>
            <a:r>
              <a:rPr lang="en-US"/>
              <a:t>Gartner Hype Cycle – Suite of AI Tools</a:t>
            </a:r>
            <a:br>
              <a:rPr lang="en-US"/>
            </a:br>
            <a:endParaRPr lang="en-US" sz="1200">
              <a:solidFill>
                <a:schemeClr val="tx1"/>
              </a:solidFill>
            </a:endParaRPr>
          </a:p>
        </p:txBody>
      </p:sp>
      <p:pic>
        <p:nvPicPr>
          <p:cNvPr id="8" name="Picture 7">
            <a:extLst>
              <a:ext uri="{FF2B5EF4-FFF2-40B4-BE49-F238E27FC236}">
                <a16:creationId xmlns:a16="http://schemas.microsoft.com/office/drawing/2014/main" id="{85CD11ED-FC81-3C6C-BDDA-5E17264AE808}"/>
              </a:ext>
            </a:extLst>
          </p:cNvPr>
          <p:cNvPicPr>
            <a:picLocks noChangeAspect="1"/>
          </p:cNvPicPr>
          <p:nvPr/>
        </p:nvPicPr>
        <p:blipFill rotWithShape="1">
          <a:blip r:embed="rId2"/>
          <a:srcRect t="14777" b="106"/>
          <a:stretch/>
        </p:blipFill>
        <p:spPr>
          <a:xfrm>
            <a:off x="924792" y="691724"/>
            <a:ext cx="7120082" cy="4209929"/>
          </a:xfrm>
          <a:prstGeom prst="rect">
            <a:avLst/>
          </a:prstGeom>
        </p:spPr>
      </p:pic>
      <p:sp>
        <p:nvSpPr>
          <p:cNvPr id="2" name="Rectangle 1">
            <a:extLst>
              <a:ext uri="{FF2B5EF4-FFF2-40B4-BE49-F238E27FC236}">
                <a16:creationId xmlns:a16="http://schemas.microsoft.com/office/drawing/2014/main" id="{27F41779-85CA-03BC-BE33-CEDE7514B5FB}"/>
              </a:ext>
            </a:extLst>
          </p:cNvPr>
          <p:cNvSpPr/>
          <p:nvPr/>
        </p:nvSpPr>
        <p:spPr>
          <a:xfrm>
            <a:off x="706582" y="4629150"/>
            <a:ext cx="218210" cy="223405"/>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2"/>
              </a:solidFill>
            </a:endParaRPr>
          </a:p>
        </p:txBody>
      </p:sp>
    </p:spTree>
    <p:extLst>
      <p:ext uri="{BB962C8B-B14F-4D97-AF65-F5344CB8AC3E}">
        <p14:creationId xmlns:p14="http://schemas.microsoft.com/office/powerpoint/2010/main" val="324646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AAAB17-3015-5123-17B1-1701568526F1}"/>
              </a:ext>
            </a:extLst>
          </p:cNvPr>
          <p:cNvSpPr>
            <a:spLocks noGrp="1"/>
          </p:cNvSpPr>
          <p:nvPr>
            <p:ph type="title"/>
          </p:nvPr>
        </p:nvSpPr>
        <p:spPr>
          <a:xfrm>
            <a:off x="286864" y="276226"/>
            <a:ext cx="4732813" cy="332399"/>
          </a:xfrm>
        </p:spPr>
        <p:txBody>
          <a:bodyPr/>
          <a:lstStyle/>
          <a:p>
            <a:r>
              <a:rPr lang="en-US" err="1"/>
              <a:t>GenAI</a:t>
            </a:r>
            <a:r>
              <a:rPr lang="en-US"/>
              <a:t> Journey</a:t>
            </a:r>
          </a:p>
        </p:txBody>
      </p:sp>
      <p:pic>
        <p:nvPicPr>
          <p:cNvPr id="5" name="Content Placeholder 8">
            <a:extLst>
              <a:ext uri="{FF2B5EF4-FFF2-40B4-BE49-F238E27FC236}">
                <a16:creationId xmlns:a16="http://schemas.microsoft.com/office/drawing/2014/main" id="{8C2D87D2-7C85-630B-1118-4094A2F383DE}"/>
              </a:ext>
            </a:extLst>
          </p:cNvPr>
          <p:cNvPicPr>
            <a:picLocks noGrp="1" noChangeAspect="1"/>
          </p:cNvPicPr>
          <p:nvPr>
            <p:ph idx="4294967295"/>
          </p:nvPr>
        </p:nvPicPr>
        <p:blipFill>
          <a:blip r:embed="rId2"/>
          <a:stretch>
            <a:fillRect/>
          </a:stretch>
        </p:blipFill>
        <p:spPr>
          <a:xfrm>
            <a:off x="1310918" y="1221982"/>
            <a:ext cx="7322181" cy="3403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ubtitle 3">
            <a:extLst>
              <a:ext uri="{FF2B5EF4-FFF2-40B4-BE49-F238E27FC236}">
                <a16:creationId xmlns:a16="http://schemas.microsoft.com/office/drawing/2014/main" id="{9BCCC6A6-A181-F6DC-3B46-7A382821FF4B}"/>
              </a:ext>
            </a:extLst>
          </p:cNvPr>
          <p:cNvSpPr>
            <a:spLocks noGrp="1"/>
          </p:cNvSpPr>
          <p:nvPr>
            <p:ph type="subTitle" idx="4294967295"/>
          </p:nvPr>
        </p:nvSpPr>
        <p:spPr>
          <a:xfrm>
            <a:off x="-10758" y="1401856"/>
            <a:ext cx="1301676" cy="2786063"/>
          </a:xfrm>
          <a:prstGeom prst="rect">
            <a:avLst/>
          </a:prstGeom>
        </p:spPr>
        <p:txBody>
          <a:bodyPr/>
          <a:lstStyle/>
          <a:p>
            <a:pPr marL="0" indent="0">
              <a:lnSpc>
                <a:spcPct val="90000"/>
              </a:lnSpc>
              <a:spcBef>
                <a:spcPct val="0"/>
              </a:spcBef>
              <a:buNone/>
            </a:pPr>
            <a:r>
              <a:rPr lang="en-US" sz="1500">
                <a:solidFill>
                  <a:srgbClr val="E5F8FF"/>
                </a:solidFill>
                <a:latin typeface="+mj-lt"/>
                <a:ea typeface="+mj-ea"/>
                <a:cs typeface="+mj-cs"/>
              </a:rPr>
              <a:t>44% of organizations at early to mid-stage in </a:t>
            </a:r>
            <a:r>
              <a:rPr lang="en-US" sz="1500" err="1">
                <a:solidFill>
                  <a:srgbClr val="E5F8FF"/>
                </a:solidFill>
                <a:latin typeface="+mj-lt"/>
                <a:ea typeface="+mj-ea"/>
                <a:cs typeface="+mj-cs"/>
              </a:rPr>
              <a:t>GenAI</a:t>
            </a:r>
            <a:r>
              <a:rPr lang="en-US" sz="1500">
                <a:solidFill>
                  <a:srgbClr val="E5F8FF"/>
                </a:solidFill>
                <a:latin typeface="+mj-lt"/>
                <a:ea typeface="+mj-ea"/>
                <a:cs typeface="+mj-cs"/>
              </a:rPr>
              <a:t> journey</a:t>
            </a:r>
          </a:p>
          <a:p>
            <a:endParaRPr lang="en-US" sz="1350">
              <a:solidFill>
                <a:schemeClr val="tx2"/>
              </a:solidFill>
              <a:latin typeface="Arial Narrow" panose="020B0606020202030204" pitchFamily="34" charset="0"/>
            </a:endParaRPr>
          </a:p>
          <a:p>
            <a:endParaRPr lang="en-US"/>
          </a:p>
        </p:txBody>
      </p:sp>
    </p:spTree>
    <p:extLst>
      <p:ext uri="{BB962C8B-B14F-4D97-AF65-F5344CB8AC3E}">
        <p14:creationId xmlns:p14="http://schemas.microsoft.com/office/powerpoint/2010/main" val="2731806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55EEED8-63A9-0EB1-1DEF-024600D2CB12}"/>
              </a:ext>
            </a:extLst>
          </p:cNvPr>
          <p:cNvSpPr>
            <a:spLocks noGrp="1"/>
          </p:cNvSpPr>
          <p:nvPr>
            <p:ph type="title"/>
          </p:nvPr>
        </p:nvSpPr>
        <p:spPr/>
        <p:txBody>
          <a:bodyPr/>
          <a:lstStyle/>
          <a:p>
            <a:br>
              <a:rPr lang="en-US" sz="1350">
                <a:solidFill>
                  <a:srgbClr val="000000"/>
                </a:solidFill>
                <a:latin typeface="Arial Nova Light" panose="020B0304020202020204" pitchFamily="34" charset="0"/>
              </a:rPr>
            </a:br>
            <a:r>
              <a:rPr lang="en-US" sz="1800" b="1">
                <a:solidFill>
                  <a:schemeClr val="tx2"/>
                </a:solidFill>
                <a:latin typeface="Arial Nova Light" panose="020B0304020202020204" pitchFamily="34" charset="0"/>
              </a:rPr>
              <a:t>How organizations are approaching GenAI</a:t>
            </a:r>
            <a:endParaRPr lang="en-US" b="1">
              <a:solidFill>
                <a:schemeClr val="tx2"/>
              </a:solidFill>
            </a:endParaRPr>
          </a:p>
        </p:txBody>
      </p:sp>
      <p:pic>
        <p:nvPicPr>
          <p:cNvPr id="5" name="Content Placeholder 6" descr="A close-up of a pie chart&#10;&#10;Description automatically generated">
            <a:extLst>
              <a:ext uri="{FF2B5EF4-FFF2-40B4-BE49-F238E27FC236}">
                <a16:creationId xmlns:a16="http://schemas.microsoft.com/office/drawing/2014/main" id="{82E3F435-8FDB-A8EA-465C-39100EC561EA}"/>
              </a:ext>
            </a:extLst>
          </p:cNvPr>
          <p:cNvPicPr>
            <a:picLocks noGrp="1" noChangeAspect="1"/>
          </p:cNvPicPr>
          <p:nvPr>
            <p:ph idx="4294967295"/>
          </p:nvPr>
        </p:nvPicPr>
        <p:blipFill>
          <a:blip r:embed="rId2"/>
          <a:stretch>
            <a:fillRect/>
          </a:stretch>
        </p:blipFill>
        <p:spPr>
          <a:xfrm>
            <a:off x="1501569" y="848882"/>
            <a:ext cx="7500041" cy="34525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Subtitle 3">
            <a:extLst>
              <a:ext uri="{FF2B5EF4-FFF2-40B4-BE49-F238E27FC236}">
                <a16:creationId xmlns:a16="http://schemas.microsoft.com/office/drawing/2014/main" id="{56B9E2BF-8B0F-3976-BDFB-D265CA717B67}"/>
              </a:ext>
            </a:extLst>
          </p:cNvPr>
          <p:cNvSpPr>
            <a:spLocks noGrp="1"/>
          </p:cNvSpPr>
          <p:nvPr>
            <p:ph type="subTitle" idx="4294967295"/>
          </p:nvPr>
        </p:nvSpPr>
        <p:spPr>
          <a:xfrm>
            <a:off x="91440" y="1283521"/>
            <a:ext cx="1102659" cy="2786063"/>
          </a:xfrm>
          <a:prstGeom prst="rect">
            <a:avLst/>
          </a:prstGeom>
        </p:spPr>
        <p:txBody>
          <a:bodyPr/>
          <a:lstStyle/>
          <a:p>
            <a:pPr algn="l"/>
            <a:endParaRPr lang="en-US" sz="1350">
              <a:solidFill>
                <a:srgbClr val="000000"/>
              </a:solidFill>
            </a:endParaRPr>
          </a:p>
          <a:p>
            <a:pPr marR="38873"/>
            <a:r>
              <a:rPr lang="en-US" sz="1350">
                <a:solidFill>
                  <a:schemeClr val="tx2"/>
                </a:solidFill>
                <a:latin typeface="Arial Nova Light" panose="020B0304020202020204" pitchFamily="34" charset="0"/>
                <a:ea typeface="+mj-ea"/>
                <a:cs typeface="+mj-cs"/>
              </a:rPr>
              <a:t>38% will classify data and use Hybrid approach on use case and sensitivity</a:t>
            </a:r>
          </a:p>
        </p:txBody>
      </p:sp>
    </p:spTree>
    <p:extLst>
      <p:ext uri="{BB962C8B-B14F-4D97-AF65-F5344CB8AC3E}">
        <p14:creationId xmlns:p14="http://schemas.microsoft.com/office/powerpoint/2010/main" val="688382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A2D2AB9-0367-9BBE-BB96-C635E90F9851}"/>
              </a:ext>
            </a:extLst>
          </p:cNvPr>
          <p:cNvSpPr>
            <a:spLocks noGrp="1"/>
          </p:cNvSpPr>
          <p:nvPr>
            <p:ph type="title"/>
          </p:nvPr>
        </p:nvSpPr>
        <p:spPr/>
        <p:txBody>
          <a:bodyPr/>
          <a:lstStyle/>
          <a:p>
            <a:r>
              <a:rPr lang="en-US"/>
              <a:t>GenAI Challenges &amp; Risks</a:t>
            </a:r>
          </a:p>
        </p:txBody>
      </p:sp>
      <p:pic>
        <p:nvPicPr>
          <p:cNvPr id="9" name="Picture Placeholder 8">
            <a:extLst>
              <a:ext uri="{FF2B5EF4-FFF2-40B4-BE49-F238E27FC236}">
                <a16:creationId xmlns:a16="http://schemas.microsoft.com/office/drawing/2014/main" id="{5A1EF262-A91C-0876-9A37-35106F9C4853}"/>
              </a:ext>
            </a:extLst>
          </p:cNvPr>
          <p:cNvPicPr>
            <a:picLocks noGrp="1" noChangeAspect="1"/>
          </p:cNvPicPr>
          <p:nvPr>
            <p:ph idx="4294967295"/>
          </p:nvPr>
        </p:nvPicPr>
        <p:blipFill rotWithShape="1">
          <a:blip r:embed="rId2"/>
          <a:stretch/>
        </p:blipFill>
        <p:spPr>
          <a:xfrm>
            <a:off x="4019550" y="163512"/>
            <a:ext cx="5010150" cy="1601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Subtitle 3">
            <a:extLst>
              <a:ext uri="{FF2B5EF4-FFF2-40B4-BE49-F238E27FC236}">
                <a16:creationId xmlns:a16="http://schemas.microsoft.com/office/drawing/2014/main" id="{F1EF4E2D-A973-7168-5E48-5B91AD9D18BE}"/>
              </a:ext>
            </a:extLst>
          </p:cNvPr>
          <p:cNvSpPr>
            <a:spLocks noGrp="1"/>
          </p:cNvSpPr>
          <p:nvPr>
            <p:ph type="subTitle" idx="4294967295"/>
          </p:nvPr>
        </p:nvSpPr>
        <p:spPr>
          <a:xfrm>
            <a:off x="0" y="1885950"/>
            <a:ext cx="2071688" cy="2786063"/>
          </a:xfrm>
          <a:prstGeom prst="rect">
            <a:avLst/>
          </a:prstGeom>
        </p:spPr>
        <p:txBody>
          <a:bodyPr/>
          <a:lstStyle/>
          <a:p>
            <a:pPr algn="l"/>
            <a:endParaRPr lang="en-US" sz="1350">
              <a:solidFill>
                <a:srgbClr val="000000"/>
              </a:solidFill>
              <a:latin typeface="Arial Nova Light" panose="020B0304020202020204" pitchFamily="34" charset="0"/>
            </a:endParaRPr>
          </a:p>
          <a:p>
            <a:pPr marR="19140"/>
            <a:r>
              <a:rPr lang="en-US" sz="1350">
                <a:solidFill>
                  <a:schemeClr val="tx2"/>
                </a:solidFill>
                <a:latin typeface="Arial Nova Light" panose="020B0304020202020204" pitchFamily="34" charset="0"/>
              </a:rPr>
              <a:t>Despite the excitement, some ITDMs report challenges and risks when it comes to </a:t>
            </a:r>
            <a:r>
              <a:rPr lang="en-US" sz="1350" err="1">
                <a:solidFill>
                  <a:schemeClr val="tx2"/>
                </a:solidFill>
                <a:latin typeface="Arial Nova Light" panose="020B0304020202020204" pitchFamily="34" charset="0"/>
              </a:rPr>
              <a:t>GenAI</a:t>
            </a:r>
            <a:r>
              <a:rPr lang="en-US" sz="1350">
                <a:solidFill>
                  <a:schemeClr val="tx2"/>
                </a:solidFill>
                <a:latin typeface="Arial Nova Light" panose="020B0304020202020204" pitchFamily="34" charset="0"/>
              </a:rPr>
              <a:t> adoption</a:t>
            </a:r>
            <a:endParaRPr lang="en-US">
              <a:solidFill>
                <a:schemeClr val="tx2"/>
              </a:solidFill>
            </a:endParaRPr>
          </a:p>
        </p:txBody>
      </p:sp>
      <p:pic>
        <p:nvPicPr>
          <p:cNvPr id="11" name="Picture 10">
            <a:extLst>
              <a:ext uri="{FF2B5EF4-FFF2-40B4-BE49-F238E27FC236}">
                <a16:creationId xmlns:a16="http://schemas.microsoft.com/office/drawing/2014/main" id="{C61B86D0-90B4-ABF4-D17E-B48970BF5608}"/>
              </a:ext>
            </a:extLst>
          </p:cNvPr>
          <p:cNvPicPr>
            <a:picLocks noChangeAspect="1"/>
          </p:cNvPicPr>
          <p:nvPr/>
        </p:nvPicPr>
        <p:blipFill>
          <a:blip r:embed="rId3"/>
          <a:stretch>
            <a:fillRect/>
          </a:stretch>
        </p:blipFill>
        <p:spPr>
          <a:xfrm>
            <a:off x="2116442" y="1933575"/>
            <a:ext cx="5009511" cy="2865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859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45E3-72C7-A9C9-A99B-2B9C903454ED}"/>
              </a:ext>
            </a:extLst>
          </p:cNvPr>
          <p:cNvSpPr>
            <a:spLocks noGrp="1"/>
          </p:cNvSpPr>
          <p:nvPr>
            <p:ph type="title"/>
          </p:nvPr>
        </p:nvSpPr>
        <p:spPr/>
        <p:txBody>
          <a:bodyPr/>
          <a:lstStyle/>
          <a:p>
            <a:r>
              <a:rPr lang="en-IN" err="1"/>
              <a:t>GenAI</a:t>
            </a:r>
            <a:r>
              <a:rPr lang="en-IN"/>
              <a:t> is Changing the world</a:t>
            </a:r>
          </a:p>
        </p:txBody>
      </p:sp>
      <p:grpSp>
        <p:nvGrpSpPr>
          <p:cNvPr id="3" name="Group 2">
            <a:extLst>
              <a:ext uri="{FF2B5EF4-FFF2-40B4-BE49-F238E27FC236}">
                <a16:creationId xmlns:a16="http://schemas.microsoft.com/office/drawing/2014/main" id="{2A57404D-008A-30A4-119F-71E91E45ABFA}"/>
              </a:ext>
            </a:extLst>
          </p:cNvPr>
          <p:cNvGrpSpPr/>
          <p:nvPr/>
        </p:nvGrpSpPr>
        <p:grpSpPr>
          <a:xfrm>
            <a:off x="286864" y="924032"/>
            <a:ext cx="6213949" cy="3411717"/>
            <a:chOff x="4175207" y="780149"/>
            <a:chExt cx="7681433" cy="5510104"/>
          </a:xfrm>
        </p:grpSpPr>
        <p:sp>
          <p:nvSpPr>
            <p:cNvPr id="4" name="TextBox 3">
              <a:extLst>
                <a:ext uri="{FF2B5EF4-FFF2-40B4-BE49-F238E27FC236}">
                  <a16:creationId xmlns:a16="http://schemas.microsoft.com/office/drawing/2014/main" id="{6C293440-4362-4425-7130-DF277E5C9F0B}"/>
                </a:ext>
              </a:extLst>
            </p:cNvPr>
            <p:cNvSpPr txBox="1"/>
            <p:nvPr/>
          </p:nvSpPr>
          <p:spPr>
            <a:xfrm>
              <a:off x="4511824" y="780149"/>
              <a:ext cx="7344816" cy="84502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rial"/>
                  <a:ea typeface="+mn-ea"/>
                  <a:cs typeface="+mn-cs"/>
                </a:rPr>
                <a:t>Generative AI is projected to increase global GDP </a:t>
              </a:r>
              <a:r>
                <a:rPr kumimoji="0" lang="en-US" sz="1400" b="1" i="0" u="none" strike="noStrike" kern="1200" cap="none" spc="0" normalizeH="0" baseline="0" noProof="0">
                  <a:ln>
                    <a:noFill/>
                  </a:ln>
                  <a:solidFill>
                    <a:schemeClr val="tx2"/>
                  </a:solidFill>
                  <a:effectLst/>
                  <a:uLnTx/>
                  <a:uFillTx/>
                  <a:latin typeface="Arial"/>
                  <a:ea typeface="+mn-ea"/>
                  <a:cs typeface="+mn-cs"/>
                </a:rPr>
                <a:t>by $15.7 trillion </a:t>
              </a:r>
              <a:r>
                <a:rPr kumimoji="0" lang="en-US" sz="1400" b="0" i="0" u="none" strike="noStrike" kern="1200" cap="none" spc="0" normalizeH="0" baseline="0" noProof="0">
                  <a:ln>
                    <a:noFill/>
                  </a:ln>
                  <a:solidFill>
                    <a:schemeClr val="tx2"/>
                  </a:solidFill>
                  <a:effectLst/>
                  <a:uLnTx/>
                  <a:uFillTx/>
                  <a:latin typeface="Arial"/>
                  <a:ea typeface="+mn-ea"/>
                  <a:cs typeface="+mn-cs"/>
                </a:rPr>
                <a:t>annually by (</a:t>
              </a:r>
              <a:r>
                <a:rPr kumimoji="0" lang="en-US" sz="1400" b="1" i="0" u="none" strike="noStrike" kern="1200" cap="none" spc="0" normalizeH="0" baseline="0" noProof="0">
                  <a:ln>
                    <a:noFill/>
                  </a:ln>
                  <a:solidFill>
                    <a:schemeClr val="tx2"/>
                  </a:solidFill>
                  <a:effectLst/>
                  <a:uLnTx/>
                  <a:uFillTx/>
                  <a:latin typeface="Arial"/>
                  <a:ea typeface="+mn-ea"/>
                  <a:cs typeface="+mn-cs"/>
                </a:rPr>
                <a:t>Source</a:t>
              </a:r>
              <a:r>
                <a:rPr kumimoji="0" lang="en-US" sz="1400" b="0" i="0" u="none" strike="noStrike" kern="1200" cap="none" spc="0" normalizeH="0" baseline="0" noProof="0">
                  <a:ln>
                    <a:noFill/>
                  </a:ln>
                  <a:solidFill>
                    <a:schemeClr val="tx2"/>
                  </a:solidFill>
                  <a:effectLst/>
                  <a:uLnTx/>
                  <a:uFillTx/>
                  <a:latin typeface="Arial"/>
                  <a:ea typeface="+mn-ea"/>
                  <a:cs typeface="+mn-cs"/>
                </a:rPr>
                <a:t>: Forbes)</a:t>
              </a:r>
            </a:p>
          </p:txBody>
        </p:sp>
        <p:sp>
          <p:nvSpPr>
            <p:cNvPr id="5" name="TextBox 4">
              <a:extLst>
                <a:ext uri="{FF2B5EF4-FFF2-40B4-BE49-F238E27FC236}">
                  <a16:creationId xmlns:a16="http://schemas.microsoft.com/office/drawing/2014/main" id="{D9CABB34-AFF9-8157-7EEE-D7D3080329B2}"/>
                </a:ext>
              </a:extLst>
            </p:cNvPr>
            <p:cNvSpPr txBox="1"/>
            <p:nvPr/>
          </p:nvSpPr>
          <p:spPr>
            <a:xfrm>
              <a:off x="4511824" y="1826871"/>
              <a:ext cx="7344816" cy="1192981"/>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rial"/>
                  <a:ea typeface="+mn-ea"/>
                  <a:cs typeface="+mn-cs"/>
                </a:rPr>
                <a:t>Generative AI is seen as a key topic in the boardroom, with </a:t>
              </a:r>
              <a:r>
                <a:rPr kumimoji="0" lang="en-US" sz="1400" b="1" i="0" u="none" strike="noStrike" kern="1200" cap="none" spc="0" normalizeH="0" baseline="0" noProof="0">
                  <a:ln>
                    <a:noFill/>
                  </a:ln>
                  <a:solidFill>
                    <a:schemeClr val="tx2"/>
                  </a:solidFill>
                  <a:effectLst/>
                  <a:uLnTx/>
                  <a:uFillTx/>
                  <a:latin typeface="Arial"/>
                  <a:ea typeface="+mn-ea"/>
                  <a:cs typeface="+mn-cs"/>
                </a:rPr>
                <a:t>96% of executives </a:t>
              </a:r>
              <a:r>
                <a:rPr kumimoji="0" lang="en-US" sz="1400" b="0" i="0" u="none" strike="noStrike" kern="1200" cap="none" spc="0" normalizeH="0" baseline="0" noProof="0">
                  <a:ln>
                    <a:noFill/>
                  </a:ln>
                  <a:solidFill>
                    <a:schemeClr val="tx2"/>
                  </a:solidFill>
                  <a:effectLst/>
                  <a:uLnTx/>
                  <a:uFillTx/>
                  <a:latin typeface="Arial"/>
                  <a:ea typeface="+mn-ea"/>
                  <a:cs typeface="+mn-cs"/>
                </a:rPr>
                <a:t>recognizing it as such. (</a:t>
              </a:r>
              <a:r>
                <a:rPr kumimoji="0" lang="en-US" sz="1400" b="1" i="0" u="none" strike="noStrike" kern="1200" cap="none" spc="0" normalizeH="0" baseline="0" noProof="0">
                  <a:ln>
                    <a:noFill/>
                  </a:ln>
                  <a:solidFill>
                    <a:schemeClr val="tx2"/>
                  </a:solidFill>
                  <a:effectLst/>
                  <a:uLnTx/>
                  <a:uFillTx/>
                  <a:latin typeface="Arial"/>
                  <a:ea typeface="+mn-ea"/>
                  <a:cs typeface="+mn-cs"/>
                </a:rPr>
                <a:t>Source</a:t>
              </a:r>
              <a:r>
                <a:rPr kumimoji="0" lang="en-US" sz="1400" b="0" i="0" u="none" strike="noStrike" kern="1200" cap="none" spc="0" normalizeH="0" baseline="0" noProof="0">
                  <a:ln>
                    <a:noFill/>
                  </a:ln>
                  <a:solidFill>
                    <a:schemeClr val="tx2"/>
                  </a:solidFill>
                  <a:effectLst/>
                  <a:uLnTx/>
                  <a:uFillTx/>
                  <a:latin typeface="Arial"/>
                  <a:ea typeface="+mn-ea"/>
                  <a:cs typeface="+mn-cs"/>
                </a:rPr>
                <a:t>: Capgemini Research Institute)</a:t>
              </a:r>
            </a:p>
          </p:txBody>
        </p:sp>
        <p:sp>
          <p:nvSpPr>
            <p:cNvPr id="6" name="TextBox 5">
              <a:extLst>
                <a:ext uri="{FF2B5EF4-FFF2-40B4-BE49-F238E27FC236}">
                  <a16:creationId xmlns:a16="http://schemas.microsoft.com/office/drawing/2014/main" id="{E9BAD60A-489C-E60B-1645-5211AB151FF9}"/>
                </a:ext>
              </a:extLst>
            </p:cNvPr>
            <p:cNvSpPr txBox="1"/>
            <p:nvPr/>
          </p:nvSpPr>
          <p:spPr>
            <a:xfrm>
              <a:off x="4511824" y="2984724"/>
              <a:ext cx="7344816" cy="1192981"/>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rial"/>
                  <a:ea typeface="+mn-ea"/>
                  <a:cs typeface="+mn-cs"/>
                </a:rPr>
                <a:t>By 2025, </a:t>
              </a:r>
              <a:r>
                <a:rPr kumimoji="0" lang="en-US" sz="1400" b="1" i="0" u="none" strike="noStrike" kern="1200" cap="none" spc="0" normalizeH="0" baseline="0" noProof="0">
                  <a:ln>
                    <a:noFill/>
                  </a:ln>
                  <a:solidFill>
                    <a:schemeClr val="tx2"/>
                  </a:solidFill>
                  <a:effectLst/>
                  <a:uLnTx/>
                  <a:uFillTx/>
                  <a:latin typeface="Arial"/>
                  <a:ea typeface="+mn-ea"/>
                  <a:cs typeface="+mn-cs"/>
                </a:rPr>
                <a:t>30% of outbound marketing messages from large organizations will be synthetically generated</a:t>
              </a:r>
              <a:r>
                <a:rPr kumimoji="0" lang="en-US" sz="1400" b="0" i="0" u="none" strike="noStrike" kern="1200" cap="none" spc="0" normalizeH="0" baseline="0" noProof="0">
                  <a:ln>
                    <a:noFill/>
                  </a:ln>
                  <a:solidFill>
                    <a:schemeClr val="tx2"/>
                  </a:solidFill>
                  <a:effectLst/>
                  <a:uLnTx/>
                  <a:uFillTx/>
                  <a:latin typeface="Arial"/>
                  <a:ea typeface="+mn-ea"/>
                  <a:cs typeface="+mn-cs"/>
                </a:rPr>
                <a:t>, up from less than 2% in 2022. (</a:t>
              </a:r>
              <a:r>
                <a:rPr kumimoji="0" lang="en-US" sz="1400" b="1" i="0" u="none" strike="noStrike" kern="1200" cap="none" spc="0" normalizeH="0" baseline="0" noProof="0">
                  <a:ln>
                    <a:noFill/>
                  </a:ln>
                  <a:solidFill>
                    <a:schemeClr val="tx2"/>
                  </a:solidFill>
                  <a:effectLst/>
                  <a:uLnTx/>
                  <a:uFillTx/>
                  <a:latin typeface="Arial"/>
                  <a:ea typeface="+mn-ea"/>
                  <a:cs typeface="+mn-cs"/>
                </a:rPr>
                <a:t>Source</a:t>
              </a:r>
              <a:r>
                <a:rPr kumimoji="0" lang="en-US" sz="1400" b="0" i="0" u="none" strike="noStrike" kern="1200" cap="none" spc="0" normalizeH="0" baseline="0" noProof="0">
                  <a:ln>
                    <a:noFill/>
                  </a:ln>
                  <a:solidFill>
                    <a:schemeClr val="tx2"/>
                  </a:solidFill>
                  <a:effectLst/>
                  <a:uLnTx/>
                  <a:uFillTx/>
                  <a:latin typeface="Arial"/>
                  <a:ea typeface="+mn-ea"/>
                  <a:cs typeface="+mn-cs"/>
                </a:rPr>
                <a:t>: stateof.ai)</a:t>
              </a:r>
            </a:p>
          </p:txBody>
        </p:sp>
        <p:sp>
          <p:nvSpPr>
            <p:cNvPr id="7" name="TextBox 6">
              <a:extLst>
                <a:ext uri="{FF2B5EF4-FFF2-40B4-BE49-F238E27FC236}">
                  <a16:creationId xmlns:a16="http://schemas.microsoft.com/office/drawing/2014/main" id="{0D7DEB3A-E9A3-CC8A-600C-28B23A951B11}"/>
                </a:ext>
              </a:extLst>
            </p:cNvPr>
            <p:cNvSpPr txBox="1"/>
            <p:nvPr/>
          </p:nvSpPr>
          <p:spPr>
            <a:xfrm>
              <a:off x="4511824" y="4212833"/>
              <a:ext cx="7344816" cy="1192981"/>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rial"/>
                  <a:ea typeface="+mn-ea"/>
                  <a:cs typeface="+mn-cs"/>
                </a:rPr>
                <a:t>Within three years, executives foresee </a:t>
              </a:r>
              <a:r>
                <a:rPr kumimoji="0" lang="en-US" sz="1400" b="1" i="0" u="none" strike="noStrike" kern="1200" cap="none" spc="0" normalizeH="0" baseline="0" noProof="0">
                  <a:ln>
                    <a:noFill/>
                  </a:ln>
                  <a:solidFill>
                    <a:schemeClr val="tx2"/>
                  </a:solidFill>
                  <a:effectLst/>
                  <a:uLnTx/>
                  <a:uFillTx/>
                  <a:latin typeface="Arial"/>
                  <a:ea typeface="+mn-ea"/>
                  <a:cs typeface="+mn-cs"/>
                </a:rPr>
                <a:t>an 8% increase in sales and a 7% decrease in costs</a:t>
              </a:r>
              <a:r>
                <a:rPr kumimoji="0" lang="en-US" sz="1400" b="0" i="0" u="none" strike="noStrike" kern="1200" cap="none" spc="0" normalizeH="0" baseline="0" noProof="0">
                  <a:ln>
                    <a:noFill/>
                  </a:ln>
                  <a:solidFill>
                    <a:schemeClr val="tx2"/>
                  </a:solidFill>
                  <a:effectLst/>
                  <a:uLnTx/>
                  <a:uFillTx/>
                  <a:latin typeface="Arial"/>
                  <a:ea typeface="+mn-ea"/>
                  <a:cs typeface="+mn-cs"/>
                </a:rPr>
                <a:t> from generative AI adoption. (</a:t>
              </a:r>
              <a:r>
                <a:rPr kumimoji="0" lang="en-US" sz="1400" b="1" i="0" u="none" strike="noStrike" kern="1200" cap="none" spc="0" normalizeH="0" baseline="0" noProof="0">
                  <a:ln>
                    <a:noFill/>
                  </a:ln>
                  <a:solidFill>
                    <a:schemeClr val="tx2"/>
                  </a:solidFill>
                  <a:effectLst/>
                  <a:uLnTx/>
                  <a:uFillTx/>
                  <a:latin typeface="Arial"/>
                  <a:ea typeface="+mn-ea"/>
                  <a:cs typeface="+mn-cs"/>
                </a:rPr>
                <a:t>Source</a:t>
              </a:r>
              <a:r>
                <a:rPr kumimoji="0" lang="en-US" sz="1400" b="0" i="0" u="none" strike="noStrike" kern="1200" cap="none" spc="0" normalizeH="0" baseline="0" noProof="0">
                  <a:ln>
                    <a:noFill/>
                  </a:ln>
                  <a:solidFill>
                    <a:schemeClr val="tx2"/>
                  </a:solidFill>
                  <a:effectLst/>
                  <a:uLnTx/>
                  <a:uFillTx/>
                  <a:latin typeface="Arial"/>
                  <a:ea typeface="+mn-ea"/>
                  <a:cs typeface="+mn-cs"/>
                </a:rPr>
                <a:t>: Capgemini Research Institute)</a:t>
              </a:r>
            </a:p>
          </p:txBody>
        </p:sp>
        <p:sp>
          <p:nvSpPr>
            <p:cNvPr id="8" name="TextBox 7">
              <a:extLst>
                <a:ext uri="{FF2B5EF4-FFF2-40B4-BE49-F238E27FC236}">
                  <a16:creationId xmlns:a16="http://schemas.microsoft.com/office/drawing/2014/main" id="{95670C0B-316F-D13B-3A91-1EEDC74F33D3}"/>
                </a:ext>
              </a:extLst>
            </p:cNvPr>
            <p:cNvSpPr txBox="1"/>
            <p:nvPr/>
          </p:nvSpPr>
          <p:spPr>
            <a:xfrm>
              <a:off x="4511824" y="5445225"/>
              <a:ext cx="7344816" cy="845028"/>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2"/>
                  </a:solidFill>
                  <a:effectLst/>
                  <a:uLnTx/>
                  <a:uFillTx/>
                  <a:latin typeface="Arial"/>
                  <a:ea typeface="+mn-ea"/>
                  <a:cs typeface="+mn-cs"/>
                </a:rPr>
                <a:t>68% </a:t>
              </a:r>
              <a:r>
                <a:rPr kumimoji="0" lang="en-US" sz="1400" b="0" i="0" u="none" strike="noStrike" kern="1200" cap="none" spc="0" normalizeH="0" baseline="0" noProof="0">
                  <a:ln>
                    <a:noFill/>
                  </a:ln>
                  <a:solidFill>
                    <a:schemeClr val="tx2"/>
                  </a:solidFill>
                  <a:effectLst/>
                  <a:uLnTx/>
                  <a:uFillTx/>
                  <a:latin typeface="Arial"/>
                  <a:ea typeface="+mn-ea"/>
                  <a:cs typeface="+mn-cs"/>
                </a:rPr>
                <a:t>of respondents in a survey said they are using AI tools, </a:t>
              </a:r>
              <a:r>
                <a:rPr kumimoji="0" lang="en-US" sz="1400" b="1" i="0" u="none" strike="noStrike" kern="1200" cap="none" spc="0" normalizeH="0" baseline="0" noProof="0">
                  <a:ln>
                    <a:noFill/>
                  </a:ln>
                  <a:solidFill>
                    <a:schemeClr val="tx2"/>
                  </a:solidFill>
                  <a:effectLst/>
                  <a:uLnTx/>
                  <a:uFillTx/>
                  <a:latin typeface="Arial"/>
                  <a:ea typeface="+mn-ea"/>
                  <a:cs typeface="+mn-cs"/>
                </a:rPr>
                <a:t>without first informing their bosses </a:t>
              </a:r>
              <a:r>
                <a:rPr kumimoji="0" lang="en-US" sz="1400" b="0" i="0" u="none" strike="noStrike" kern="1200" cap="none" spc="0" normalizeH="0" baseline="0" noProof="0">
                  <a:ln>
                    <a:noFill/>
                  </a:ln>
                  <a:solidFill>
                    <a:schemeClr val="tx2"/>
                  </a:solidFill>
                  <a:effectLst/>
                  <a:uLnTx/>
                  <a:uFillTx/>
                  <a:latin typeface="Arial"/>
                  <a:ea typeface="+mn-ea"/>
                  <a:cs typeface="+mn-cs"/>
                </a:rPr>
                <a:t>(</a:t>
              </a:r>
              <a:r>
                <a:rPr kumimoji="0" lang="en-US" sz="1400" b="1" i="0" u="none" strike="noStrike" kern="1200" cap="none" spc="0" normalizeH="0" baseline="0" noProof="0">
                  <a:ln>
                    <a:noFill/>
                  </a:ln>
                  <a:solidFill>
                    <a:schemeClr val="tx2"/>
                  </a:solidFill>
                  <a:effectLst/>
                  <a:uLnTx/>
                  <a:uFillTx/>
                  <a:latin typeface="Arial"/>
                  <a:ea typeface="+mn-ea"/>
                  <a:cs typeface="+mn-cs"/>
                </a:rPr>
                <a:t>Source</a:t>
              </a:r>
              <a:r>
                <a:rPr kumimoji="0" lang="en-US" sz="1400" b="0" i="0" u="none" strike="noStrike" kern="1200" cap="none" spc="0" normalizeH="0" baseline="0" noProof="0">
                  <a:ln>
                    <a:noFill/>
                  </a:ln>
                  <a:solidFill>
                    <a:schemeClr val="tx2"/>
                  </a:solidFill>
                  <a:effectLst/>
                  <a:uLnTx/>
                  <a:uFillTx/>
                  <a:latin typeface="Arial"/>
                  <a:ea typeface="+mn-ea"/>
                  <a:cs typeface="+mn-cs"/>
                </a:rPr>
                <a:t>: </a:t>
              </a:r>
              <a:r>
                <a:rPr kumimoji="0" lang="en-US" sz="1400" b="0" i="0" u="none" strike="noStrike" kern="1200" cap="none" spc="0" normalizeH="0" baseline="0" noProof="0" err="1">
                  <a:ln>
                    <a:noFill/>
                  </a:ln>
                  <a:solidFill>
                    <a:schemeClr val="tx2"/>
                  </a:solidFill>
                  <a:effectLst/>
                  <a:uLnTx/>
                  <a:uFillTx/>
                  <a:latin typeface="Arial"/>
                  <a:ea typeface="+mn-ea"/>
                  <a:cs typeface="+mn-cs"/>
                </a:rPr>
                <a:t>CIODrive</a:t>
              </a:r>
              <a:r>
                <a:rPr kumimoji="0" lang="en-US" sz="1400" b="0" i="0" u="none" strike="noStrike" kern="1200" cap="none" spc="0" normalizeH="0" baseline="0" noProof="0">
                  <a:ln>
                    <a:noFill/>
                  </a:ln>
                  <a:solidFill>
                    <a:schemeClr val="tx2"/>
                  </a:solidFill>
                  <a:effectLst/>
                  <a:uLnTx/>
                  <a:uFillTx/>
                  <a:latin typeface="Arial"/>
                  <a:ea typeface="+mn-ea"/>
                  <a:cs typeface="+mn-cs"/>
                </a:rPr>
                <a:t>)</a:t>
              </a:r>
            </a:p>
          </p:txBody>
        </p:sp>
        <p:pic>
          <p:nvPicPr>
            <p:cNvPr id="9" name="Graphic 8">
              <a:extLst>
                <a:ext uri="{FF2B5EF4-FFF2-40B4-BE49-F238E27FC236}">
                  <a16:creationId xmlns:a16="http://schemas.microsoft.com/office/drawing/2014/main" id="{2D10B60D-03F0-530C-92FD-459CC3DF4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07" y="863196"/>
              <a:ext cx="336617" cy="336617"/>
            </a:xfrm>
            <a:prstGeom prst="rect">
              <a:avLst/>
            </a:prstGeom>
          </p:spPr>
        </p:pic>
        <p:pic>
          <p:nvPicPr>
            <p:cNvPr id="10" name="Graphic 9">
              <a:extLst>
                <a:ext uri="{FF2B5EF4-FFF2-40B4-BE49-F238E27FC236}">
                  <a16:creationId xmlns:a16="http://schemas.microsoft.com/office/drawing/2014/main" id="{6EAD079F-4019-2313-14FD-1530E2DCE9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07" y="1923622"/>
              <a:ext cx="336617" cy="336617"/>
            </a:xfrm>
            <a:prstGeom prst="rect">
              <a:avLst/>
            </a:prstGeom>
          </p:spPr>
        </p:pic>
        <p:pic>
          <p:nvPicPr>
            <p:cNvPr id="11" name="Graphic 10">
              <a:extLst>
                <a:ext uri="{FF2B5EF4-FFF2-40B4-BE49-F238E27FC236}">
                  <a16:creationId xmlns:a16="http://schemas.microsoft.com/office/drawing/2014/main" id="{6BA0360B-5C9B-3F76-7C9D-30775870D7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07" y="3079035"/>
              <a:ext cx="336617" cy="336617"/>
            </a:xfrm>
            <a:prstGeom prst="rect">
              <a:avLst/>
            </a:prstGeom>
          </p:spPr>
        </p:pic>
        <p:pic>
          <p:nvPicPr>
            <p:cNvPr id="12" name="Graphic 11">
              <a:extLst>
                <a:ext uri="{FF2B5EF4-FFF2-40B4-BE49-F238E27FC236}">
                  <a16:creationId xmlns:a16="http://schemas.microsoft.com/office/drawing/2014/main" id="{2B61F8E4-C0C2-B95D-AF2E-A4E0994042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07" y="4288606"/>
              <a:ext cx="336617" cy="336617"/>
            </a:xfrm>
            <a:prstGeom prst="rect">
              <a:avLst/>
            </a:prstGeom>
          </p:spPr>
        </p:pic>
        <p:pic>
          <p:nvPicPr>
            <p:cNvPr id="13" name="Graphic 12">
              <a:extLst>
                <a:ext uri="{FF2B5EF4-FFF2-40B4-BE49-F238E27FC236}">
                  <a16:creationId xmlns:a16="http://schemas.microsoft.com/office/drawing/2014/main" id="{985C70FC-AFF8-E6CD-71B8-1D6F0CDDD6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07" y="5501817"/>
              <a:ext cx="336617" cy="336617"/>
            </a:xfrm>
            <a:prstGeom prst="rect">
              <a:avLst/>
            </a:prstGeom>
          </p:spPr>
        </p:pic>
      </p:grpSp>
      <p:pic>
        <p:nvPicPr>
          <p:cNvPr id="14" name="Picture 13">
            <a:extLst>
              <a:ext uri="{FF2B5EF4-FFF2-40B4-BE49-F238E27FC236}">
                <a16:creationId xmlns:a16="http://schemas.microsoft.com/office/drawing/2014/main" id="{01F17A06-FE24-E3F4-A83A-5A761B43E8C5}"/>
              </a:ext>
            </a:extLst>
          </p:cNvPr>
          <p:cNvPicPr>
            <a:picLocks noChangeAspect="1"/>
          </p:cNvPicPr>
          <p:nvPr/>
        </p:nvPicPr>
        <p:blipFill>
          <a:blip r:embed="rId4"/>
          <a:stretch>
            <a:fillRect/>
          </a:stretch>
        </p:blipFill>
        <p:spPr>
          <a:xfrm>
            <a:off x="6758834" y="341922"/>
            <a:ext cx="1948207" cy="4219468"/>
          </a:xfrm>
          <a:prstGeom prst="rect">
            <a:avLst/>
          </a:prstGeom>
        </p:spPr>
      </p:pic>
    </p:spTree>
    <p:extLst>
      <p:ext uri="{BB962C8B-B14F-4D97-AF65-F5344CB8AC3E}">
        <p14:creationId xmlns:p14="http://schemas.microsoft.com/office/powerpoint/2010/main" val="18411642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1 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18501_2020_ppt_template_v2.potx" id="{8EE0A804-4CB6-44EA-A4B4-C7D1EB27F55F}" vid="{F7FFB47B-E2F5-4219-83D1-256A9C18175C}"/>
    </a:ext>
  </a:extLst>
</a:theme>
</file>

<file path=ppt/theme/theme10.xml><?xml version="1.0" encoding="utf-8"?>
<a:theme xmlns:a="http://schemas.openxmlformats.org/drawingml/2006/main" name="6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custClrLst>
    <a:custClr name="White">
      <a:srgbClr val="FFFFFF"/>
    </a:custClr>
    <a:custClr name="Carbon">
      <a:srgbClr val="444444"/>
    </a:custClr>
    <a:custClr name="Midnight">
      <a:srgbClr val="0D2155"/>
    </a:custClr>
    <a:custClr name="Cornflower">
      <a:srgbClr val="58A5E6"/>
    </a:custClr>
    <a:custClr name="Deep Green">
      <a:srgbClr val="244739"/>
    </a:custClr>
    <a:custClr name="Grass">
      <a:srgbClr val="4EE760"/>
    </a:custClr>
    <a:custClr name="Raisin">
      <a:srgbClr val="2A145A"/>
    </a:custClr>
    <a:custClr name="Iris">
      <a:srgbClr val="9F78FC"/>
    </a:custClr>
    <a:custClr name="Wine">
      <a:srgbClr val="4A193A"/>
    </a:custClr>
    <a:custClr name="Coral">
      <a:srgbClr val="E1633F"/>
    </a:custClr>
    <a:custClr name="White">
      <a:srgbClr val="FFFFFF"/>
    </a:custClr>
    <a:custClr name="Steel">
      <a:srgbClr val="6E6E6E"/>
    </a:custClr>
    <a:custClr name="Navy">
      <a:srgbClr val="00227F"/>
    </a:custClr>
    <a:custClr name="Sky">
      <a:srgbClr val="80C7FB"/>
    </a:custClr>
    <a:custClr name="Forest">
      <a:srgbClr val="1B5744"/>
    </a:custClr>
    <a:custClr name="Mint">
      <a:srgbClr val="7BFC76"/>
    </a:custClr>
    <a:custClr name="Eggplant">
      <a:srgbClr val="500A96"/>
    </a:custClr>
    <a:custClr name="Wisteria">
      <a:srgbClr val="AA96FA"/>
    </a:custClr>
    <a:custClr name="Burgundy">
      <a:srgbClr val="691D3F"/>
    </a:custClr>
    <a:custClr name="Orange">
      <a:srgbClr val="E17F3F"/>
    </a:custClr>
    <a:custClr name="White">
      <a:srgbClr val="FFFFFF"/>
    </a:custClr>
    <a:custClr name="Gray">
      <a:srgbClr val="808080"/>
    </a:custClr>
    <a:custClr name="Royal">
      <a:srgbClr val="0C32A4"/>
    </a:custClr>
    <a:custClr name="Pool">
      <a:srgbClr val="9FDDFF"/>
    </a:custClr>
    <a:custClr name="Hunter">
      <a:srgbClr val="247554"/>
    </a:custClr>
    <a:custClr name="Lime">
      <a:srgbClr val="9FFF99"/>
    </a:custClr>
    <a:custClr name="Plum">
      <a:srgbClr val="612CB0"/>
    </a:custClr>
    <a:custClr name="Lavender">
      <a:srgbClr val="BEAFFF"/>
    </a:custClr>
    <a:custClr name="Ruby">
      <a:srgbClr val="85133F"/>
    </a:custClr>
    <a:custClr name="Apricot">
      <a:srgbClr val="F4BB5E"/>
    </a:custClr>
    <a:custClr name="White">
      <a:srgbClr val="FFFFFF"/>
    </a:custClr>
    <a:custClr name="Granite">
      <a:srgbClr val="C8C9C7"/>
    </a:custClr>
    <a:custClr name="Cobalt">
      <a:srgbClr val="1D56C0"/>
    </a:custClr>
    <a:custClr name="Mist">
      <a:srgbClr val="CBEEFF"/>
    </a:custClr>
    <a:custClr name="Kelly">
      <a:srgbClr val="349E5F"/>
    </a:custClr>
    <a:custClr name="Honeydew">
      <a:srgbClr val="BFFFB7"/>
    </a:custClr>
    <a:custClr name="Violet">
      <a:srgbClr val="743DD4"/>
    </a:custClr>
    <a:custClr name="Lilac">
      <a:srgbClr val="C8C0FF"/>
    </a:custClr>
    <a:custClr name="Scarlet">
      <a:srgbClr val="B30B37"/>
    </a:custClr>
    <a:custClr name="Marigold">
      <a:srgbClr val="F9D674"/>
    </a:custClr>
    <a:custClr name="White">
      <a:srgbClr val="FFFFFF"/>
    </a:custClr>
    <a:custClr name="Quartz">
      <a:srgbClr val="EEEEEE"/>
    </a:custClr>
    <a:custClr name="Dell Blue">
      <a:srgbClr val="0672CB"/>
    </a:custClr>
    <a:custClr name="Glacier">
      <a:srgbClr val="E5F8FF"/>
    </a:custClr>
    <a:custClr name="Basil">
      <a:srgbClr val="37CC5C"/>
    </a:custClr>
    <a:custClr name="Tea Green">
      <a:srgbClr val="E4FFD6"/>
    </a:custClr>
    <a:custClr name="Amethyst">
      <a:srgbClr val="8E5CEF"/>
    </a:custClr>
    <a:custClr name="Periwinkle">
      <a:srgbClr val="DEDDFF"/>
    </a:custClr>
    <a:custClr name="Cherry">
      <a:srgbClr val="D2333D"/>
    </a:custClr>
    <a:custClr name="Sand">
      <a:srgbClr val="FBEECE"/>
    </a:custClr>
  </a:custClr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11.xml><?xml version="1.0" encoding="utf-8"?>
<a:theme xmlns:a="http://schemas.openxmlformats.org/drawingml/2006/main" name="5_Dell 2020 FRS Wide 021019 Ari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alpha val="26000"/>
          </a:schemeClr>
        </a:solidFill>
        <a:ln w="9525">
          <a:noFill/>
        </a:ln>
      </a:spPr>
      <a:bodyPr rtlCol="0" anchor="ctr"/>
      <a:lstStyle>
        <a:defPPr algn="ctr">
          <a:defRPr sz="1200" dirty="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2400" dirty="0" smtClean="0">
            <a:solidFill>
              <a:schemeClr val="tx2"/>
            </a:solidFill>
          </a:defRPr>
        </a:defPPr>
      </a:lstStyle>
    </a:txDef>
  </a:objectDefaults>
  <a:extraClrSchemeLst/>
  <a:extLst>
    <a:ext uri="{05A4C25C-085E-4340-85A3-A5531E510DB2}">
      <thm15:themeFamily xmlns:thm15="http://schemas.microsoft.com/office/thememl/2012/main" name="Dell_Tech_New_2008_ppt_template_internal.potx" id="{5FC214A2-141E-43BB-9FCF-BD0E7C86A4C8}" vid="{481A8D53-418B-4345-AE93-4B7E2D6E9193}"/>
    </a:ext>
  </a:extLst>
</a:theme>
</file>

<file path=ppt/theme/theme12.xml><?xml version="1.0" encoding="utf-8"?>
<a:theme xmlns:a="http://schemas.openxmlformats.org/drawingml/2006/main" name="2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13.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0FEA8F66-26D9-4029-8C49-F3C8EE23E5D4}" vid="{53F8C9C8-AD83-4875-BCC2-BF7F7AE08E4B}"/>
    </a:ext>
  </a:extLst>
</a:theme>
</file>

<file path=ppt/theme/theme3.xml><?xml version="1.0" encoding="utf-8"?>
<a:theme xmlns:a="http://schemas.openxmlformats.org/drawingml/2006/main" name="8_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0FEA8F66-26D9-4029-8C49-F3C8EE23E5D4}" vid="{53F8C9C8-AD83-4875-BCC2-BF7F7AE08E4B}"/>
    </a:ext>
  </a:extLst>
</a:theme>
</file>

<file path=ppt/theme/theme4.xml><?xml version="1.0" encoding="utf-8"?>
<a:theme xmlns:a="http://schemas.openxmlformats.org/drawingml/2006/main" name="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5.xml><?xml version="1.0" encoding="utf-8"?>
<a:theme xmlns:a="http://schemas.openxmlformats.org/drawingml/2006/main" name="3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PT_Template_Redesign_Final  -  Read-Only" id="{C06D947A-FEEA-4F78-B56B-C88BEC689CD2}" vid="{0F200309-FEE7-4483-B31D-CC3CC69156FE}"/>
    </a:ext>
  </a:extLst>
</a:theme>
</file>

<file path=ppt/theme/theme6.xml><?xml version="1.0" encoding="utf-8"?>
<a:theme xmlns:a="http://schemas.openxmlformats.org/drawingml/2006/main" name="1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custClrLst>
    <a:custClr name="White">
      <a:srgbClr val="FFFFFF"/>
    </a:custClr>
    <a:custClr name="Carbon">
      <a:srgbClr val="444444"/>
    </a:custClr>
    <a:custClr name="Midnight">
      <a:srgbClr val="0D2155"/>
    </a:custClr>
    <a:custClr name="Cornflower">
      <a:srgbClr val="58A5E6"/>
    </a:custClr>
    <a:custClr name="Deep Green">
      <a:srgbClr val="244739"/>
    </a:custClr>
    <a:custClr name="Grass">
      <a:srgbClr val="4EE760"/>
    </a:custClr>
    <a:custClr name="Raisin">
      <a:srgbClr val="2A145A"/>
    </a:custClr>
    <a:custClr name="Iris">
      <a:srgbClr val="9F78FC"/>
    </a:custClr>
    <a:custClr name="Wine">
      <a:srgbClr val="4A193A"/>
    </a:custClr>
    <a:custClr name="Coral">
      <a:srgbClr val="E1633F"/>
    </a:custClr>
    <a:custClr name="White">
      <a:srgbClr val="FFFFFF"/>
    </a:custClr>
    <a:custClr name="Steel">
      <a:srgbClr val="6E6E6E"/>
    </a:custClr>
    <a:custClr name="Navy">
      <a:srgbClr val="00227F"/>
    </a:custClr>
    <a:custClr name="Sky">
      <a:srgbClr val="80C7FB"/>
    </a:custClr>
    <a:custClr name="Forest">
      <a:srgbClr val="1B5744"/>
    </a:custClr>
    <a:custClr name="Mint">
      <a:srgbClr val="7BFC76"/>
    </a:custClr>
    <a:custClr name="Eggplant">
      <a:srgbClr val="500A96"/>
    </a:custClr>
    <a:custClr name="Wisteria">
      <a:srgbClr val="AA96FA"/>
    </a:custClr>
    <a:custClr name="Burgundy">
      <a:srgbClr val="691D3F"/>
    </a:custClr>
    <a:custClr name="Orange">
      <a:srgbClr val="E17F3F"/>
    </a:custClr>
    <a:custClr name="White">
      <a:srgbClr val="FFFFFF"/>
    </a:custClr>
    <a:custClr name="Gray">
      <a:srgbClr val="808080"/>
    </a:custClr>
    <a:custClr name="Royal">
      <a:srgbClr val="0C32A4"/>
    </a:custClr>
    <a:custClr name="Pool">
      <a:srgbClr val="9FDDFF"/>
    </a:custClr>
    <a:custClr name="Hunter">
      <a:srgbClr val="247554"/>
    </a:custClr>
    <a:custClr name="Lime">
      <a:srgbClr val="9FFF99"/>
    </a:custClr>
    <a:custClr name="Plum">
      <a:srgbClr val="612CB0"/>
    </a:custClr>
    <a:custClr name="Lavender">
      <a:srgbClr val="BEAFFF"/>
    </a:custClr>
    <a:custClr name="Ruby">
      <a:srgbClr val="85133F"/>
    </a:custClr>
    <a:custClr name="Apricot">
      <a:srgbClr val="F4BB5E"/>
    </a:custClr>
    <a:custClr name="White">
      <a:srgbClr val="FFFFFF"/>
    </a:custClr>
    <a:custClr name="Granite">
      <a:srgbClr val="C8C9C7"/>
    </a:custClr>
    <a:custClr name="Cobalt">
      <a:srgbClr val="1D56C0"/>
    </a:custClr>
    <a:custClr name="Mist">
      <a:srgbClr val="CBEEFF"/>
    </a:custClr>
    <a:custClr name="Kelly">
      <a:srgbClr val="349E5F"/>
    </a:custClr>
    <a:custClr name="Honeydew">
      <a:srgbClr val="BFFFB7"/>
    </a:custClr>
    <a:custClr name="Violet">
      <a:srgbClr val="743DD4"/>
    </a:custClr>
    <a:custClr name="Lilac">
      <a:srgbClr val="C8C0FF"/>
    </a:custClr>
    <a:custClr name="Scarlet">
      <a:srgbClr val="B30B37"/>
    </a:custClr>
    <a:custClr name="Marigold">
      <a:srgbClr val="F9D674"/>
    </a:custClr>
    <a:custClr name="White">
      <a:srgbClr val="FFFFFF"/>
    </a:custClr>
    <a:custClr name="Quartz">
      <a:srgbClr val="EEEEEE"/>
    </a:custClr>
    <a:custClr name="Dell Blue">
      <a:srgbClr val="0672CB"/>
    </a:custClr>
    <a:custClr name="Glacier">
      <a:srgbClr val="E5F8FF"/>
    </a:custClr>
    <a:custClr name="Basil">
      <a:srgbClr val="37CC5C"/>
    </a:custClr>
    <a:custClr name="Tea Green">
      <a:srgbClr val="E4FFD6"/>
    </a:custClr>
    <a:custClr name="Amethyst">
      <a:srgbClr val="8E5CEF"/>
    </a:custClr>
    <a:custClr name="Periwinkle">
      <a:srgbClr val="DEDDFF"/>
    </a:custClr>
    <a:custClr name="Cherry">
      <a:srgbClr val="D2333D"/>
    </a:custClr>
    <a:custClr name="Sand">
      <a:srgbClr val="FBEECE"/>
    </a:custClr>
  </a:custClrLst>
  <a:extLst>
    <a:ext uri="{05A4C25C-085E-4340-85A3-A5531E510DB2}">
      <thm15:themeFamily xmlns:thm15="http://schemas.microsoft.com/office/thememl/2012/main" name="Presentation1" id="{5EF1CDA1-EC36-4443-B599-32522B80A227}" vid="{FFE54AAF-3F30-4CFF-8037-C36F2264C181}"/>
    </a:ext>
  </a:extLst>
</a:theme>
</file>

<file path=ppt/theme/theme7.xml><?xml version="1.0" encoding="utf-8"?>
<a:theme xmlns:a="http://schemas.openxmlformats.org/drawingml/2006/main" name="18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Presentation2" id="{8B500A19-BAF5-4B27-B897-98502C5CB18E}" vid="{6E997E6E-42FA-425A-AFCD-23DF0C8BFB6B}"/>
    </a:ext>
  </a:extLst>
</a:theme>
</file>

<file path=ppt/theme/theme8.xml><?xml version="1.0" encoding="utf-8"?>
<a:theme xmlns:a="http://schemas.openxmlformats.org/drawingml/2006/main" name="16_Dell Tech templat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0FEA8F66-26D9-4029-8C49-F3C8EE23E5D4}" vid="{53F8C9C8-AD83-4875-BCC2-BF7F7AE08E4B}"/>
    </a:ext>
  </a:extLst>
</a:theme>
</file>

<file path=ppt/theme/theme9.xml><?xml version="1.0" encoding="utf-8"?>
<a:theme xmlns:a="http://schemas.openxmlformats.org/drawingml/2006/main" name="12_Dell Tech template">
  <a:themeElements>
    <a:clrScheme name="DT 2023">
      <a:dk1>
        <a:srgbClr val="808080"/>
      </a:dk1>
      <a:lt1>
        <a:srgbClr val="0672CB"/>
      </a:lt1>
      <a:dk2>
        <a:srgbClr val="FFFFFF"/>
      </a:dk2>
      <a:lt2>
        <a:srgbClr val="000000"/>
      </a:lt2>
      <a:accent1>
        <a:srgbClr val="0D2155"/>
      </a:accent1>
      <a:accent2>
        <a:srgbClr val="247554"/>
      </a:accent2>
      <a:accent3>
        <a:srgbClr val="F4BB5E"/>
      </a:accent3>
      <a:accent4>
        <a:srgbClr val="E5F8FF"/>
      </a:accent4>
      <a:accent5>
        <a:srgbClr val="691D3F"/>
      </a:accent5>
      <a:accent6>
        <a:srgbClr val="0C32A4"/>
      </a:accent6>
      <a:hlink>
        <a:srgbClr val="0672CB"/>
      </a:hlink>
      <a:folHlink>
        <a:srgbClr val="612CB0"/>
      </a:folHlink>
    </a:clrScheme>
    <a:fontScheme name="Custom 1">
      <a:majorFont>
        <a:latin typeface="Arial Nova 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ctr">
          <a:defRPr dirty="0" smtClean="0">
            <a:solidFill>
              <a:schemeClr val="bg2"/>
            </a:solidFill>
          </a:defRPr>
        </a:defPPr>
      </a:lstStyle>
    </a:txDef>
  </a:objectDefaults>
  <a:extraClrSchemeLst/>
  <a:extLst>
    <a:ext uri="{05A4C25C-085E-4340-85A3-A5531E510DB2}">
      <thm15:themeFamily xmlns:thm15="http://schemas.microsoft.com/office/thememl/2012/main" name="2023_Dell_Tech_Corporate_PowerPoint_Template_EN_Logo" id="{F8A673C4-7D5E-49D3-90E5-C28505C8008B}" vid="{0882E1E0-91BE-453B-BF70-507CD6F426E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mso-contentType ?>
<FormTemplates xmlns="http://schemas.microsoft.com/sharepoint/v3/contenttype/forms">
  <Display>DocumentLibraryForm</Display>
  <Edit>DocumentLibraryForm</Edit>
  <New>DocumentLibraryForm</New>
</FormTemplates>
</file>

<file path=customXml/item35.xml><?xml version="1.0" encoding="utf-8"?>
<?mso-contentType ?>
<FormTemplates xmlns="http://schemas.microsoft.com/sharepoint/v3/contenttype/forms">
  <Display>DocumentLibraryForm</Display>
  <Edit>DocumentLibraryForm</Edit>
  <New>DocumentLibraryForm</New>
</FormTemplates>
</file>

<file path=customXml/item36.xml><?xml version="1.0" encoding="utf-8"?>
<?mso-contentType ?>
<FormTemplates xmlns="http://schemas.microsoft.com/sharepoint/v3/contenttype/forms">
  <Display>DocumentLibraryForm</Display>
  <Edit>DocumentLibraryForm</Edit>
  <New>DocumentLibraryForm</New>
</FormTemplates>
</file>

<file path=customXml/item37.xml><?xml version="1.0" encoding="utf-8"?>
<?mso-contentType ?>
<FormTemplates xmlns="http://schemas.microsoft.com/sharepoint/v3/contenttype/forms">
  <Display>DocumentLibraryForm</Display>
  <Edit>DocumentLibraryForm</Edit>
  <New>DocumentLibraryForm</New>
</FormTemplates>
</file>

<file path=customXml/item38.xml><?xml version="1.0" encoding="utf-8"?>
<?mso-contentType ?>
<FormTemplates xmlns="http://schemas.microsoft.com/sharepoint/v3/contenttype/forms">
  <Display>DocumentLibraryForm</Display>
  <Edit>DocumentLibraryForm</Edit>
  <New>DocumentLibraryForm</New>
</FormTemplates>
</file>

<file path=customXml/item39.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40.xml><?xml version="1.0" encoding="utf-8"?>
<?mso-contentType ?>
<FormTemplates xmlns="http://schemas.microsoft.com/sharepoint/v3/contenttype/forms">
  <Display>DocumentLibraryForm</Display>
  <Edit>DocumentLibraryForm</Edit>
  <New>DocumentLibraryForm</New>
</FormTemplates>
</file>

<file path=customXml/item41.xml><?xml version="1.0" encoding="utf-8"?>
<?mso-contentType ?>
<FormTemplates xmlns="http://schemas.microsoft.com/sharepoint/v3/contenttype/forms">
  <Display>DocumentLibraryForm</Display>
  <Edit>DocumentLibraryForm</Edit>
  <New>DocumentLibraryForm</New>
</FormTemplates>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mso-contentType ?>
<FormTemplates xmlns="http://schemas.microsoft.com/sharepoint/v3/contenttype/forms">
  <Display>DocumentLibraryForm</Display>
  <Edit>DocumentLibraryForm</Edit>
  <New>DocumentLibraryForm</New>
</FormTemplates>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mso-contentType ?>
<FormTemplates xmlns="http://schemas.microsoft.com/sharepoint/v3/contenttype/forms">
  <Display>DocumentLibraryForm</Display>
  <Edit>DocumentLibraryForm</Edit>
  <New>DocumentLibraryForm</New>
</FormTemplates>
</file>

<file path=customXml/item46.xml><?xml version="1.0" encoding="utf-8"?>
<?mso-contentType ?>
<FormTemplates xmlns="http://schemas.microsoft.com/sharepoint/v3/contenttype/forms">
  <Display>DocumentLibraryForm</Display>
  <Edit>DocumentLibraryForm</Edit>
  <New>DocumentLibraryForm</New>
</FormTemplates>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mso-contentType ?>
<FormTemplates xmlns="http://schemas.microsoft.com/sharepoint/v3/contenttype/forms">
  <Display>DocumentLibraryForm</Display>
  <Edit>DocumentLibraryForm</Edit>
  <New>DocumentLibraryForm</New>
</FormTemplates>
</file>

<file path=customXml/item49.xml><?xml version="1.0" encoding="utf-8"?>
<ct:contentTypeSchema xmlns:ct="http://schemas.microsoft.com/office/2006/metadata/contentType" xmlns:ma="http://schemas.microsoft.com/office/2006/metadata/properties/metaAttributes" ct:_="" ma:_="" ma:contentTypeName="Document" ma:contentTypeID="0x0101008765541F1061EC49996D6CAC1A8F89FD" ma:contentTypeVersion="14" ma:contentTypeDescription="Create a new document." ma:contentTypeScope="" ma:versionID="2b835127bb44e373a495e80d77e1fb4d">
  <xsd:schema xmlns:xsd="http://www.w3.org/2001/XMLSchema" xmlns:xs="http://www.w3.org/2001/XMLSchema" xmlns:p="http://schemas.microsoft.com/office/2006/metadata/properties" xmlns:ns2="923b6c63-0534-41a7-a5c2-2b4c29613461" xmlns:ns3="9020f7e1-5c5a-489d-bc49-d0ea2bfd91f7" targetNamespace="http://schemas.microsoft.com/office/2006/metadata/properties" ma:root="true" ma:fieldsID="c753c2c638b547a1d06b2c392ab5e611" ns2:_="" ns3:_="">
    <xsd:import namespace="923b6c63-0534-41a7-a5c2-2b4c29613461"/>
    <xsd:import namespace="9020f7e1-5c5a-489d-bc49-d0ea2bfd91f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ObjectDetectorVersions"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3b6c63-0534-41a7-a5c2-2b4c296134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f4a8f3d3-8814-4760-a664-575ca63320f0"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20f7e1-5c5a-489d-bc49-d0ea2bfd91f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33642c8-215e-45d3-88b4-3c4b7f4d1f74}" ma:internalName="TaxCatchAll" ma:showField="CatchAllData" ma:web="9020f7e1-5c5a-489d-bc49-d0ea2bfd91f7">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mso-contentType ?>
<FormTemplates xmlns="http://schemas.microsoft.com/sharepoint/v3/contenttype/forms">
  <Display>DocumentLibraryForm</Display>
  <Edit>DocumentLibraryForm</Edit>
  <New>DocumentLibraryForm</New>
</FormTemplates>
</file>

<file path=customXml/item51.xml><?xml version="1.0" encoding="utf-8"?>
<?mso-contentType ?>
<FormTemplates xmlns="http://schemas.microsoft.com/sharepoint/v3/contenttype/forms">
  <Display>DocumentLibraryForm</Display>
  <Edit>DocumentLibraryForm</Edit>
  <New>DocumentLibraryForm</New>
</FormTemplates>
</file>

<file path=customXml/item52.xml><?xml version="1.0" encoding="utf-8"?>
<?mso-contentType ?>
<FormTemplates xmlns="http://schemas.microsoft.com/sharepoint/v3/contenttype/forms">
  <Display>DocumentLibraryForm</Display>
  <Edit>DocumentLibraryForm</Edit>
  <New>DocumentLibraryForm</New>
</FormTemplates>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mso-contentType ?>
<FormTemplates xmlns="http://schemas.microsoft.com/sharepoint/v3/contenttype/forms">
  <Display>DocumentLibraryForm</Display>
  <Edit>DocumentLibraryForm</Edit>
  <New>DocumentLibraryForm</New>
</FormTemplates>
</file>

<file path=customXml/item55.xml><?xml version="1.0" encoding="utf-8"?>
<?mso-contentType ?>
<FormTemplates xmlns="http://schemas.microsoft.com/sharepoint/v3/contenttype/forms">
  <Display>DocumentLibraryForm</Display>
  <Edit>DocumentLibraryForm</Edit>
  <New>DocumentLibraryForm</New>
</FormTemplates>
</file>

<file path=customXml/item56.xml><?xml version="1.0" encoding="utf-8"?>
<?mso-contentType ?>
<FormTemplates xmlns="http://schemas.microsoft.com/sharepoint/v3/contenttype/forms">
  <Display>DocumentLibraryForm</Display>
  <Edit>DocumentLibraryForm</Edit>
  <New>DocumentLibraryForm</New>
</FormTemplates>
</file>

<file path=customXml/item57.xml><?xml version="1.0" encoding="utf-8"?>
<?mso-contentType ?>
<FormTemplates xmlns="http://schemas.microsoft.com/sharepoint/v3/contenttype/forms">
  <Display>DocumentLibraryForm</Display>
  <Edit>DocumentLibraryForm</Edit>
  <New>DocumentLibraryForm</New>
</FormTemplates>
</file>

<file path=customXml/item58.xml><?xml version="1.0" encoding="utf-8"?>
<?mso-contentType ?>
<FormTemplates xmlns="http://schemas.microsoft.com/sharepoint/v3/contenttype/forms">
  <Display>DocumentLibraryForm</Display>
  <Edit>DocumentLibraryForm</Edit>
  <New>DocumentLibraryForm</New>
</FormTemplates>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mso-contentType ?>
<FormTemplates xmlns="http://schemas.microsoft.com/sharepoint/v3/contenttype/forms">
  <Display>DocumentLibraryForm</Display>
  <Edit>DocumentLibraryForm</Edit>
  <New>DocumentLibraryForm</New>
</FormTemplates>
</file>

<file path=customXml/item61.xml><?xml version="1.0" encoding="utf-8"?>
<?mso-contentType ?>
<FormTemplates xmlns="http://schemas.microsoft.com/sharepoint/v3/contenttype/forms">
  <Display>DocumentLibraryForm</Display>
  <Edit>DocumentLibraryForm</Edit>
  <New>DocumentLibraryForm</New>
</FormTemplates>
</file>

<file path=customXml/item62.xml><?xml version="1.0" encoding="utf-8"?>
<?mso-contentType ?>
<FormTemplates xmlns="http://schemas.microsoft.com/sharepoint/v3/contenttype/forms">
  <Display>DocumentLibraryForm</Display>
  <Edit>DocumentLibraryForm</Edit>
  <New>DocumentLibraryForm</New>
</FormTemplates>
</file>

<file path=customXml/item63.xml><?xml version="1.0" encoding="utf-8"?>
<?mso-contentType ?>
<FormTemplates xmlns="http://schemas.microsoft.com/sharepoint/v3/contenttype/forms">
  <Display>DocumentLibraryForm</Display>
  <Edit>DocumentLibraryForm</Edit>
  <New>DocumentLibraryForm</New>
</FormTemplates>
</file>

<file path=customXml/item64.xml><?xml version="1.0" encoding="utf-8"?>
<?mso-contentType ?>
<FormTemplates xmlns="http://schemas.microsoft.com/sharepoint/v3/contenttype/forms">
  <Display>DocumentLibraryForm</Display>
  <Edit>DocumentLibraryForm</Edit>
  <New>DocumentLibraryForm</New>
</FormTemplates>
</file>

<file path=customXml/item65.xml><?xml version="1.0" encoding="utf-8"?>
<?mso-contentType ?>
<FormTemplates xmlns="http://schemas.microsoft.com/sharepoint/v3/contenttype/forms">
  <Display>DocumentLibraryForm</Display>
  <Edit>DocumentLibraryForm</Edit>
  <New>DocumentLibraryForm</New>
</FormTemplates>
</file>

<file path=customXml/item66.xml><?xml version="1.0" encoding="utf-8"?>
<?mso-contentType ?>
<FormTemplates xmlns="http://schemas.microsoft.com/sharepoint/v3/contenttype/forms">
  <Display>DocumentLibraryForm</Display>
  <Edit>DocumentLibraryForm</Edit>
  <New>DocumentLibraryForm</New>
</FormTemplates>
</file>

<file path=customXml/item67.xml><?xml version="1.0" encoding="utf-8"?>
<?mso-contentType ?>
<FormTemplates xmlns="http://schemas.microsoft.com/sharepoint/v3/contenttype/forms">
  <Display>DocumentLibraryForm</Display>
  <Edit>DocumentLibraryForm</Edit>
  <New>DocumentLibraryForm</New>
</FormTemplates>
</file>

<file path=customXml/item68.xml><?xml version="1.0" encoding="utf-8"?>
<?mso-contentType ?>
<FormTemplates xmlns="http://schemas.microsoft.com/sharepoint/v3/contenttype/forms">
  <Display>DocumentLibraryForm</Display>
  <Edit>DocumentLibraryForm</Edit>
  <New>DocumentLibraryForm</New>
</FormTemplates>
</file>

<file path=customXml/item69.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70.xml><?xml version="1.0" encoding="utf-8"?>
<?mso-contentType ?>
<FormTemplates xmlns="http://schemas.microsoft.com/sharepoint/v3/contenttype/forms">
  <Display>DocumentLibraryForm</Display>
  <Edit>DocumentLibraryForm</Edit>
  <New>DocumentLibraryForm</New>
</FormTemplates>
</file>

<file path=customXml/item71.xml><?xml version="1.0" encoding="utf-8"?>
<?mso-contentType ?>
<FormTemplates xmlns="http://schemas.microsoft.com/sharepoint/v3/contenttype/forms">
  <Display>DocumentLibraryForm</Display>
  <Edit>DocumentLibraryForm</Edit>
  <New>DocumentLibraryForm</New>
</FormTemplates>
</file>

<file path=customXml/item72.xml><?xml version="1.0" encoding="utf-8"?>
<?mso-contentType ?>
<FormTemplates xmlns="http://schemas.microsoft.com/sharepoint/v3/contenttype/forms">
  <Display>DocumentLibraryForm</Display>
  <Edit>DocumentLibraryForm</Edit>
  <New>DocumentLibraryForm</New>
</FormTemplates>
</file>

<file path=customXml/item73.xml><?xml version="1.0" encoding="utf-8"?>
<p:properties xmlns:p="http://schemas.microsoft.com/office/2006/metadata/properties" xmlns:xsi="http://www.w3.org/2001/XMLSchema-instance" xmlns:pc="http://schemas.microsoft.com/office/infopath/2007/PartnerControls">
  <documentManagement>
    <TaxCatchAll xmlns="9020f7e1-5c5a-489d-bc49-d0ea2bfd91f7" xsi:nil="true"/>
    <lcf76f155ced4ddcb4097134ff3c332f xmlns="923b6c63-0534-41a7-a5c2-2b4c29613461">
      <Terms xmlns="http://schemas.microsoft.com/office/infopath/2007/PartnerControls"/>
    </lcf76f155ced4ddcb4097134ff3c332f>
    <SharedWithUsers xmlns="9020f7e1-5c5a-489d-bc49-d0ea2bfd91f7">
      <UserInfo>
        <DisplayName>Paikray, Lalatendu</DisplayName>
        <AccountId>2136</AccountId>
        <AccountType/>
      </UserInfo>
      <UserInfo>
        <DisplayName>Koza, Bryan</DisplayName>
        <AccountId>2205</AccountId>
        <AccountType/>
      </UserInfo>
      <UserInfo>
        <DisplayName>Harper, Mark</DisplayName>
        <AccountId>2206</AccountId>
        <AccountType/>
      </UserInfo>
    </SharedWithUsers>
  </documentManagement>
</p:properties>
</file>

<file path=customXml/item74.xml><?xml version="1.0" encoding="utf-8"?>
<?mso-contentType ?>
<FormTemplates xmlns="http://schemas.microsoft.com/sharepoint/v3/contenttype/forms">
  <Display>DocumentLibraryForm</Display>
  <Edit>DocumentLibraryForm</Edit>
  <New>DocumentLibraryForm</New>
</FormTemplates>
</file>

<file path=customXml/item75.xml><?xml version="1.0" encoding="utf-8"?>
<?mso-contentType ?>
<FormTemplates xmlns="http://schemas.microsoft.com/sharepoint/v3/contenttype/forms">
  <Display>DocumentLibraryForm</Display>
  <Edit>DocumentLibraryForm</Edit>
  <New>DocumentLibraryForm</New>
</FormTemplates>
</file>

<file path=customXml/item76.xml><?xml version="1.0" encoding="utf-8"?>
<?mso-contentType ?>
<FormTemplates xmlns="http://schemas.microsoft.com/sharepoint/v3/contenttype/forms">
  <Display>DocumentLibraryForm</Display>
  <Edit>DocumentLibraryForm</Edit>
  <New>DocumentLibraryForm</New>
</FormTemplates>
</file>

<file path=customXml/item77.xml><?xml version="1.0" encoding="utf-8"?>
<?mso-contentType ?>
<FormTemplates xmlns="http://schemas.microsoft.com/sharepoint/v3/contenttype/forms">
  <Display>DocumentLibraryForm</Display>
  <Edit>DocumentLibraryForm</Edit>
  <New>DocumentLibraryForm</New>
</FormTemplates>
</file>

<file path=customXml/item78.xml><?xml version="1.0" encoding="utf-8"?>
<?mso-contentType ?>
<FormTemplates xmlns="http://schemas.microsoft.com/sharepoint/v3/contenttype/forms">
  <Display>DocumentLibraryForm</Display>
  <Edit>DocumentLibraryForm</Edit>
  <New>DocumentLibraryForm</New>
</FormTemplates>
</file>

<file path=customXml/item79.xml><?xml version="1.0" encoding="utf-8"?>
<Control xmlns="http://schemas.microsoft.com/VisualStudio/2011/storyboarding/control">
  <Id Name="System.Storyboarding.Common.MouseClick" Revision="1" Stencil="System.Storyboarding.Common" StencilVersion="0.1"/>
</Control>
</file>

<file path=customXml/item8.xml><?xml version="1.0" encoding="utf-8"?>
<?mso-contentType ?>
<FormTemplates xmlns="http://schemas.microsoft.com/sharepoint/v3/contenttype/forms">
  <Display>DocumentLibraryForm</Display>
  <Edit>DocumentLibraryForm</Edit>
  <New>DocumentLibraryForm</New>
</FormTemplates>
</file>

<file path=customXml/item80.xml><?xml version="1.0" encoding="utf-8"?>
<?mso-contentType ?>
<FormTemplates xmlns="http://schemas.microsoft.com/sharepoint/v3/contenttype/forms">
  <Display>DocumentLibraryForm</Display>
  <Edit>DocumentLibraryForm</Edit>
  <New>DocumentLibraryForm</New>
</FormTemplates>
</file>

<file path=customXml/item81.xml><?xml version="1.0" encoding="utf-8"?>
<?mso-contentType ?>
<FormTemplates xmlns="http://schemas.microsoft.com/sharepoint/v3/contenttype/forms">
  <Display>DocumentLibraryForm</Display>
  <Edit>DocumentLibraryForm</Edit>
  <New>DocumentLibraryForm</New>
</FormTemplates>
</file>

<file path=customXml/item82.xml><?xml version="1.0" encoding="utf-8"?>
<?mso-contentType ?>
<FormTemplates xmlns="http://schemas.microsoft.com/sharepoint/v3/contenttype/forms">
  <Display>DocumentLibraryForm</Display>
  <Edit>DocumentLibraryForm</Edit>
  <New>DocumentLibraryForm</New>
</FormTemplates>
</file>

<file path=customXml/item83.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8B28D9-8BD6-4036-8347-D4F05B81F7DA}">
  <ds:schemaRefs>
    <ds:schemaRef ds:uri="http://schemas.microsoft.com/sharepoint/v3/contenttype/forms"/>
  </ds:schemaRefs>
</ds:datastoreItem>
</file>

<file path=customXml/itemProps10.xml><?xml version="1.0" encoding="utf-8"?>
<ds:datastoreItem xmlns:ds="http://schemas.openxmlformats.org/officeDocument/2006/customXml" ds:itemID="{B0031EF9-B05A-4BD3-BD09-D683EB3D6832}">
  <ds:schemaRefs>
    <ds:schemaRef ds:uri="http://schemas.microsoft.com/sharepoint/v3/contenttype/forms"/>
  </ds:schemaRefs>
</ds:datastoreItem>
</file>

<file path=customXml/itemProps11.xml><?xml version="1.0" encoding="utf-8"?>
<ds:datastoreItem xmlns:ds="http://schemas.openxmlformats.org/officeDocument/2006/customXml" ds:itemID="{6F0973DC-2DE7-45E7-ABC6-BE57E4C9E6F8}">
  <ds:schemaRefs>
    <ds:schemaRef ds:uri="http://schemas.microsoft.com/sharepoint/v3/contenttype/forms"/>
  </ds:schemaRefs>
</ds:datastoreItem>
</file>

<file path=customXml/itemProps12.xml><?xml version="1.0" encoding="utf-8"?>
<ds:datastoreItem xmlns:ds="http://schemas.openxmlformats.org/officeDocument/2006/customXml" ds:itemID="{1757D59A-CDE0-4AF4-BF3B-6C31D22027EF}">
  <ds:schemaRefs>
    <ds:schemaRef ds:uri="http://schemas.microsoft.com/sharepoint/v3/contenttype/forms"/>
  </ds:schemaRefs>
</ds:datastoreItem>
</file>

<file path=customXml/itemProps13.xml><?xml version="1.0" encoding="utf-8"?>
<ds:datastoreItem xmlns:ds="http://schemas.openxmlformats.org/officeDocument/2006/customXml" ds:itemID="{B52C5DD9-58BC-4FEC-92ED-4B94471DBFF8}">
  <ds:schemaRefs>
    <ds:schemaRef ds:uri="http://schemas.microsoft.com/sharepoint/v3/contenttype/forms"/>
  </ds:schemaRefs>
</ds:datastoreItem>
</file>

<file path=customXml/itemProps14.xml><?xml version="1.0" encoding="utf-8"?>
<ds:datastoreItem xmlns:ds="http://schemas.openxmlformats.org/officeDocument/2006/customXml" ds:itemID="{68809537-20C5-40B7-B21D-34C264174C9F}">
  <ds:schemaRefs>
    <ds:schemaRef ds:uri="http://schemas.microsoft.com/sharepoint/v3/contenttype/forms"/>
  </ds:schemaRefs>
</ds:datastoreItem>
</file>

<file path=customXml/itemProps15.xml><?xml version="1.0" encoding="utf-8"?>
<ds:datastoreItem xmlns:ds="http://schemas.openxmlformats.org/officeDocument/2006/customXml" ds:itemID="{0771B6D9-75FC-4B8A-9C88-C6C1F31B9F39}">
  <ds:schemaRefs>
    <ds:schemaRef ds:uri="http://schemas.microsoft.com/sharepoint/v3/contenttype/forms"/>
  </ds:schemaRefs>
</ds:datastoreItem>
</file>

<file path=customXml/itemProps16.xml><?xml version="1.0" encoding="utf-8"?>
<ds:datastoreItem xmlns:ds="http://schemas.openxmlformats.org/officeDocument/2006/customXml" ds:itemID="{9C2BD602-3900-4DD9-966A-D34020B30891}">
  <ds:schemaRefs>
    <ds:schemaRef ds:uri="http://schemas.microsoft.com/sharepoint/v3/contenttype/forms"/>
  </ds:schemaRefs>
</ds:datastoreItem>
</file>

<file path=customXml/itemProps17.xml><?xml version="1.0" encoding="utf-8"?>
<ds:datastoreItem xmlns:ds="http://schemas.openxmlformats.org/officeDocument/2006/customXml" ds:itemID="{CB94EF9D-0983-4ED0-BEF0-3288BB5BB565}">
  <ds:schemaRefs>
    <ds:schemaRef ds:uri="http://schemas.microsoft.com/sharepoint/v3/contenttype/forms"/>
  </ds:schemaRefs>
</ds:datastoreItem>
</file>

<file path=customXml/itemProps18.xml><?xml version="1.0" encoding="utf-8"?>
<ds:datastoreItem xmlns:ds="http://schemas.openxmlformats.org/officeDocument/2006/customXml" ds:itemID="{C658FC06-39F6-4A48-9E67-932B73D493C2}">
  <ds:schemaRefs>
    <ds:schemaRef ds:uri="http://schemas.microsoft.com/sharepoint/v3/contenttype/forms"/>
  </ds:schemaRefs>
</ds:datastoreItem>
</file>

<file path=customXml/itemProps19.xml><?xml version="1.0" encoding="utf-8"?>
<ds:datastoreItem xmlns:ds="http://schemas.openxmlformats.org/officeDocument/2006/customXml" ds:itemID="{002DA079-60ED-49F0-BC7A-B8948971CBDC}">
  <ds:schemaRefs>
    <ds:schemaRef ds:uri="http://schemas.microsoft.com/sharepoint/v3/contenttype/forms"/>
  </ds:schemaRefs>
</ds:datastoreItem>
</file>

<file path=customXml/itemProps2.xml><?xml version="1.0" encoding="utf-8"?>
<ds:datastoreItem xmlns:ds="http://schemas.openxmlformats.org/officeDocument/2006/customXml" ds:itemID="{C2579CED-41AC-4AE5-879E-AAEAE77994A7}">
  <ds:schemaRefs>
    <ds:schemaRef ds:uri="http://schemas.microsoft.com/sharepoint/v3/contenttype/forms"/>
  </ds:schemaRefs>
</ds:datastoreItem>
</file>

<file path=customXml/itemProps20.xml><?xml version="1.0" encoding="utf-8"?>
<ds:datastoreItem xmlns:ds="http://schemas.openxmlformats.org/officeDocument/2006/customXml" ds:itemID="{3023F7A6-3317-4729-A3E4-DAEA8C2E3BC3}">
  <ds:schemaRefs>
    <ds:schemaRef ds:uri="http://schemas.microsoft.com/sharepoint/v3/contenttype/forms"/>
  </ds:schemaRefs>
</ds:datastoreItem>
</file>

<file path=customXml/itemProps21.xml><?xml version="1.0" encoding="utf-8"?>
<ds:datastoreItem xmlns:ds="http://schemas.openxmlformats.org/officeDocument/2006/customXml" ds:itemID="{25191F20-9B32-443D-B048-D75C1A4DDDC6}">
  <ds:schemaRefs>
    <ds:schemaRef ds:uri="http://schemas.microsoft.com/sharepoint/v3/contenttype/forms"/>
  </ds:schemaRefs>
</ds:datastoreItem>
</file>

<file path=customXml/itemProps22.xml><?xml version="1.0" encoding="utf-8"?>
<ds:datastoreItem xmlns:ds="http://schemas.openxmlformats.org/officeDocument/2006/customXml" ds:itemID="{7C7A6FCD-9A50-44F5-AAB1-ACE9FFA815ED}">
  <ds:schemaRefs>
    <ds:schemaRef ds:uri="http://schemas.microsoft.com/sharepoint/v3/contenttype/forms"/>
  </ds:schemaRefs>
</ds:datastoreItem>
</file>

<file path=customXml/itemProps23.xml><?xml version="1.0" encoding="utf-8"?>
<ds:datastoreItem xmlns:ds="http://schemas.openxmlformats.org/officeDocument/2006/customXml" ds:itemID="{A2833B31-6282-4460-8C17-20C6F6EA5AF2}">
  <ds:schemaRefs>
    <ds:schemaRef ds:uri="http://schemas.microsoft.com/sharepoint/v3/contenttype/forms"/>
  </ds:schemaRefs>
</ds:datastoreItem>
</file>

<file path=customXml/itemProps24.xml><?xml version="1.0" encoding="utf-8"?>
<ds:datastoreItem xmlns:ds="http://schemas.openxmlformats.org/officeDocument/2006/customXml" ds:itemID="{969FACFD-F42D-44E0-BA2C-ABFAE9F334A5}">
  <ds:schemaRefs>
    <ds:schemaRef ds:uri="http://schemas.microsoft.com/sharepoint/v3/contenttype/forms"/>
  </ds:schemaRefs>
</ds:datastoreItem>
</file>

<file path=customXml/itemProps25.xml><?xml version="1.0" encoding="utf-8"?>
<ds:datastoreItem xmlns:ds="http://schemas.openxmlformats.org/officeDocument/2006/customXml" ds:itemID="{7BECCB6C-6CB2-4574-A8CB-BD1BD56B3541}">
  <ds:schemaRefs>
    <ds:schemaRef ds:uri="http://schemas.microsoft.com/sharepoint/v3/contenttype/forms"/>
  </ds:schemaRefs>
</ds:datastoreItem>
</file>

<file path=customXml/itemProps26.xml><?xml version="1.0" encoding="utf-8"?>
<ds:datastoreItem xmlns:ds="http://schemas.openxmlformats.org/officeDocument/2006/customXml" ds:itemID="{61CE920F-55FA-45C2-9BCD-EB55993B77E8}">
  <ds:schemaRefs>
    <ds:schemaRef ds:uri="http://schemas.microsoft.com/sharepoint/v3/contenttype/forms"/>
  </ds:schemaRefs>
</ds:datastoreItem>
</file>

<file path=customXml/itemProps27.xml><?xml version="1.0" encoding="utf-8"?>
<ds:datastoreItem xmlns:ds="http://schemas.openxmlformats.org/officeDocument/2006/customXml" ds:itemID="{926DBE86-10BC-431D-AA68-557B3AF563CE}">
  <ds:schemaRefs>
    <ds:schemaRef ds:uri="http://schemas.microsoft.com/sharepoint/v3/contenttype/forms"/>
  </ds:schemaRefs>
</ds:datastoreItem>
</file>

<file path=customXml/itemProps28.xml><?xml version="1.0" encoding="utf-8"?>
<ds:datastoreItem xmlns:ds="http://schemas.openxmlformats.org/officeDocument/2006/customXml" ds:itemID="{2072E436-5508-4EE5-8AE5-B5930C960618}">
  <ds:schemaRefs>
    <ds:schemaRef ds:uri="http://schemas.microsoft.com/sharepoint/v3/contenttype/forms"/>
  </ds:schemaRefs>
</ds:datastoreItem>
</file>

<file path=customXml/itemProps29.xml><?xml version="1.0" encoding="utf-8"?>
<ds:datastoreItem xmlns:ds="http://schemas.openxmlformats.org/officeDocument/2006/customXml" ds:itemID="{C11B3CD2-DAC1-4C6E-91BC-7618BE7BEA62}">
  <ds:schemaRefs>
    <ds:schemaRef ds:uri="http://schemas.microsoft.com/sharepoint/v3/contenttype/forms"/>
  </ds:schemaRefs>
</ds:datastoreItem>
</file>

<file path=customXml/itemProps3.xml><?xml version="1.0" encoding="utf-8"?>
<ds:datastoreItem xmlns:ds="http://schemas.openxmlformats.org/officeDocument/2006/customXml" ds:itemID="{E7F3F0ED-D4C3-4A78-9CC7-8EE5002439C0}">
  <ds:schemaRefs>
    <ds:schemaRef ds:uri="http://schemas.microsoft.com/sharepoint/v3/contenttype/forms"/>
  </ds:schemaRefs>
</ds:datastoreItem>
</file>

<file path=customXml/itemProps30.xml><?xml version="1.0" encoding="utf-8"?>
<ds:datastoreItem xmlns:ds="http://schemas.openxmlformats.org/officeDocument/2006/customXml" ds:itemID="{DC4AB759-D2BE-4986-93A5-86D2504FEC1A}">
  <ds:schemaRefs>
    <ds:schemaRef ds:uri="http://schemas.microsoft.com/sharepoint/v3/contenttype/forms"/>
  </ds:schemaRefs>
</ds:datastoreItem>
</file>

<file path=customXml/itemProps31.xml><?xml version="1.0" encoding="utf-8"?>
<ds:datastoreItem xmlns:ds="http://schemas.openxmlformats.org/officeDocument/2006/customXml" ds:itemID="{87072D5B-D232-4F7D-A9A6-B4B31E94370F}">
  <ds:schemaRefs>
    <ds:schemaRef ds:uri="http://schemas.microsoft.com/sharepoint/v3/contenttype/forms"/>
  </ds:schemaRefs>
</ds:datastoreItem>
</file>

<file path=customXml/itemProps32.xml><?xml version="1.0" encoding="utf-8"?>
<ds:datastoreItem xmlns:ds="http://schemas.openxmlformats.org/officeDocument/2006/customXml" ds:itemID="{BFA83BE1-3947-4B91-8C25-6DD4E98D5528}">
  <ds:schemaRefs>
    <ds:schemaRef ds:uri="http://schemas.microsoft.com/sharepoint/v3/contenttype/forms"/>
  </ds:schemaRefs>
</ds:datastoreItem>
</file>

<file path=customXml/itemProps33.xml><?xml version="1.0" encoding="utf-8"?>
<ds:datastoreItem xmlns:ds="http://schemas.openxmlformats.org/officeDocument/2006/customXml" ds:itemID="{3610A0B8-B4B1-4C86-BBE2-FF7A63EC7B88}">
  <ds:schemaRefs>
    <ds:schemaRef ds:uri="http://schemas.microsoft.com/sharepoint/v3/contenttype/forms"/>
  </ds:schemaRefs>
</ds:datastoreItem>
</file>

<file path=customXml/itemProps34.xml><?xml version="1.0" encoding="utf-8"?>
<ds:datastoreItem xmlns:ds="http://schemas.openxmlformats.org/officeDocument/2006/customXml" ds:itemID="{0ECFEFE6-3B6E-42F6-8843-6BAD8849E251}">
  <ds:schemaRefs>
    <ds:schemaRef ds:uri="http://schemas.microsoft.com/sharepoint/v3/contenttype/forms"/>
  </ds:schemaRefs>
</ds:datastoreItem>
</file>

<file path=customXml/itemProps35.xml><?xml version="1.0" encoding="utf-8"?>
<ds:datastoreItem xmlns:ds="http://schemas.openxmlformats.org/officeDocument/2006/customXml" ds:itemID="{A6044BEC-779A-4184-AFE0-FB4221ED6BCE}">
  <ds:schemaRefs>
    <ds:schemaRef ds:uri="http://schemas.microsoft.com/sharepoint/v3/contenttype/forms"/>
  </ds:schemaRefs>
</ds:datastoreItem>
</file>

<file path=customXml/itemProps36.xml><?xml version="1.0" encoding="utf-8"?>
<ds:datastoreItem xmlns:ds="http://schemas.openxmlformats.org/officeDocument/2006/customXml" ds:itemID="{882232A6-D616-468C-94A5-E399C323B128}">
  <ds:schemaRefs>
    <ds:schemaRef ds:uri="http://schemas.microsoft.com/sharepoint/v3/contenttype/forms"/>
  </ds:schemaRefs>
</ds:datastoreItem>
</file>

<file path=customXml/itemProps37.xml><?xml version="1.0" encoding="utf-8"?>
<ds:datastoreItem xmlns:ds="http://schemas.openxmlformats.org/officeDocument/2006/customXml" ds:itemID="{F5CC651B-4CC0-4B6E-858A-A3AD8264ADFB}">
  <ds:schemaRefs>
    <ds:schemaRef ds:uri="http://schemas.microsoft.com/sharepoint/v3/contenttype/forms"/>
  </ds:schemaRefs>
</ds:datastoreItem>
</file>

<file path=customXml/itemProps38.xml><?xml version="1.0" encoding="utf-8"?>
<ds:datastoreItem xmlns:ds="http://schemas.openxmlformats.org/officeDocument/2006/customXml" ds:itemID="{D8FF1908-4000-441E-A47E-48BEB95F3F14}">
  <ds:schemaRefs>
    <ds:schemaRef ds:uri="http://schemas.microsoft.com/sharepoint/v3/contenttype/forms"/>
  </ds:schemaRefs>
</ds:datastoreItem>
</file>

<file path=customXml/itemProps39.xml><?xml version="1.0" encoding="utf-8"?>
<ds:datastoreItem xmlns:ds="http://schemas.openxmlformats.org/officeDocument/2006/customXml" ds:itemID="{226D787E-4089-41A7-8152-FF10848F7FD6}">
  <ds:schemaRefs>
    <ds:schemaRef ds:uri="http://schemas.microsoft.com/sharepoint/v3/contenttype/forms"/>
  </ds:schemaRefs>
</ds:datastoreItem>
</file>

<file path=customXml/itemProps4.xml><?xml version="1.0" encoding="utf-8"?>
<ds:datastoreItem xmlns:ds="http://schemas.openxmlformats.org/officeDocument/2006/customXml" ds:itemID="{2BA51A69-4A30-469B-A68C-BE0752806E99}">
  <ds:schemaRefs>
    <ds:schemaRef ds:uri="http://schemas.microsoft.com/sharepoint/v3/contenttype/forms"/>
  </ds:schemaRefs>
</ds:datastoreItem>
</file>

<file path=customXml/itemProps40.xml><?xml version="1.0" encoding="utf-8"?>
<ds:datastoreItem xmlns:ds="http://schemas.openxmlformats.org/officeDocument/2006/customXml" ds:itemID="{0FFA146F-2511-4950-8FB6-41756CEAEFDC}">
  <ds:schemaRefs>
    <ds:schemaRef ds:uri="http://schemas.microsoft.com/sharepoint/v3/contenttype/forms"/>
  </ds:schemaRefs>
</ds:datastoreItem>
</file>

<file path=customXml/itemProps41.xml><?xml version="1.0" encoding="utf-8"?>
<ds:datastoreItem xmlns:ds="http://schemas.openxmlformats.org/officeDocument/2006/customXml" ds:itemID="{7D290F64-98E6-4BF9-9C63-2B3265307A1B}">
  <ds:schemaRefs>
    <ds:schemaRef ds:uri="http://schemas.microsoft.com/sharepoint/v3/contenttype/forms"/>
  </ds:schemaRefs>
</ds:datastoreItem>
</file>

<file path=customXml/itemProps42.xml><?xml version="1.0" encoding="utf-8"?>
<ds:datastoreItem xmlns:ds="http://schemas.openxmlformats.org/officeDocument/2006/customXml" ds:itemID="{835E0EBE-74D2-4C70-9FBB-D8EB3557D08C}">
  <ds:schemaRefs>
    <ds:schemaRef ds:uri="http://schemas.microsoft.com/sharepoint/v3/contenttype/forms"/>
  </ds:schemaRefs>
</ds:datastoreItem>
</file>

<file path=customXml/itemProps43.xml><?xml version="1.0" encoding="utf-8"?>
<ds:datastoreItem xmlns:ds="http://schemas.openxmlformats.org/officeDocument/2006/customXml" ds:itemID="{EC117733-5299-4FB8-BC6D-972F7A7505F3}">
  <ds:schemaRefs>
    <ds:schemaRef ds:uri="http://schemas.microsoft.com/sharepoint/v3/contenttype/forms"/>
  </ds:schemaRefs>
</ds:datastoreItem>
</file>

<file path=customXml/itemProps44.xml><?xml version="1.0" encoding="utf-8"?>
<ds:datastoreItem xmlns:ds="http://schemas.openxmlformats.org/officeDocument/2006/customXml" ds:itemID="{0945C8EB-6029-4B03-A124-E1DF104F965E}">
  <ds:schemaRefs>
    <ds:schemaRef ds:uri="http://schemas.microsoft.com/sharepoint/v3/contenttype/forms"/>
  </ds:schemaRefs>
</ds:datastoreItem>
</file>

<file path=customXml/itemProps45.xml><?xml version="1.0" encoding="utf-8"?>
<ds:datastoreItem xmlns:ds="http://schemas.openxmlformats.org/officeDocument/2006/customXml" ds:itemID="{5E01D238-490C-4CDB-92A3-CACFCF074BB0}">
  <ds:schemaRefs>
    <ds:schemaRef ds:uri="http://schemas.microsoft.com/sharepoint/v3/contenttype/forms"/>
  </ds:schemaRefs>
</ds:datastoreItem>
</file>

<file path=customXml/itemProps46.xml><?xml version="1.0" encoding="utf-8"?>
<ds:datastoreItem xmlns:ds="http://schemas.openxmlformats.org/officeDocument/2006/customXml" ds:itemID="{C6A1EA4D-786F-469E-A976-863323F81FCF}">
  <ds:schemaRefs>
    <ds:schemaRef ds:uri="http://schemas.microsoft.com/sharepoint/v3/contenttype/forms"/>
  </ds:schemaRefs>
</ds:datastoreItem>
</file>

<file path=customXml/itemProps47.xml><?xml version="1.0" encoding="utf-8"?>
<ds:datastoreItem xmlns:ds="http://schemas.openxmlformats.org/officeDocument/2006/customXml" ds:itemID="{38FF0F0F-D8B5-4A01-9C74-9D903A540A48}">
  <ds:schemaRefs>
    <ds:schemaRef ds:uri="http://schemas.microsoft.com/sharepoint/v3/contenttype/forms"/>
  </ds:schemaRefs>
</ds:datastoreItem>
</file>

<file path=customXml/itemProps48.xml><?xml version="1.0" encoding="utf-8"?>
<ds:datastoreItem xmlns:ds="http://schemas.openxmlformats.org/officeDocument/2006/customXml" ds:itemID="{52AF97DC-58D4-49D5-A867-0072202A926A}">
  <ds:schemaRefs>
    <ds:schemaRef ds:uri="http://schemas.microsoft.com/sharepoint/v3/contenttype/forms"/>
  </ds:schemaRefs>
</ds:datastoreItem>
</file>

<file path=customXml/itemProps49.xml><?xml version="1.0" encoding="utf-8"?>
<ds:datastoreItem xmlns:ds="http://schemas.openxmlformats.org/officeDocument/2006/customXml" ds:itemID="{78FA2FD8-B884-4FC8-978B-AF83B58FC44E}">
  <ds:schemaRefs>
    <ds:schemaRef ds:uri="9020f7e1-5c5a-489d-bc49-d0ea2bfd91f7"/>
    <ds:schemaRef ds:uri="923b6c63-0534-41a7-a5c2-2b4c296134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98AC172-D13D-4D0A-AE57-52956CCDC9B0}">
  <ds:schemaRefs>
    <ds:schemaRef ds:uri="http://schemas.microsoft.com/sharepoint/v3/contenttype/forms"/>
  </ds:schemaRefs>
</ds:datastoreItem>
</file>

<file path=customXml/itemProps50.xml><?xml version="1.0" encoding="utf-8"?>
<ds:datastoreItem xmlns:ds="http://schemas.openxmlformats.org/officeDocument/2006/customXml" ds:itemID="{620FB34E-62DD-4E69-982E-8B1CD2579F54}">
  <ds:schemaRefs>
    <ds:schemaRef ds:uri="http://schemas.microsoft.com/sharepoint/v3/contenttype/forms"/>
  </ds:schemaRefs>
</ds:datastoreItem>
</file>

<file path=customXml/itemProps51.xml><?xml version="1.0" encoding="utf-8"?>
<ds:datastoreItem xmlns:ds="http://schemas.openxmlformats.org/officeDocument/2006/customXml" ds:itemID="{EE410E78-AB21-4727-B52F-3B08E6C8209D}">
  <ds:schemaRefs>
    <ds:schemaRef ds:uri="http://schemas.microsoft.com/sharepoint/v3/contenttype/forms"/>
  </ds:schemaRefs>
</ds:datastoreItem>
</file>

<file path=customXml/itemProps52.xml><?xml version="1.0" encoding="utf-8"?>
<ds:datastoreItem xmlns:ds="http://schemas.openxmlformats.org/officeDocument/2006/customXml" ds:itemID="{9C446D79-843A-444A-972F-4DDE50AF9476}">
  <ds:schemaRefs>
    <ds:schemaRef ds:uri="http://schemas.microsoft.com/sharepoint/v3/contenttype/forms"/>
  </ds:schemaRefs>
</ds:datastoreItem>
</file>

<file path=customXml/itemProps53.xml><?xml version="1.0" encoding="utf-8"?>
<ds:datastoreItem xmlns:ds="http://schemas.openxmlformats.org/officeDocument/2006/customXml" ds:itemID="{F267BB4A-E9BC-48E8-9879-96BE3E6320AD}">
  <ds:schemaRefs>
    <ds:schemaRef ds:uri="http://schemas.microsoft.com/sharepoint/v3/contenttype/forms"/>
  </ds:schemaRefs>
</ds:datastoreItem>
</file>

<file path=customXml/itemProps54.xml><?xml version="1.0" encoding="utf-8"?>
<ds:datastoreItem xmlns:ds="http://schemas.openxmlformats.org/officeDocument/2006/customXml" ds:itemID="{BF7CED61-AD3B-4C55-87BC-F0BD3165F8EB}">
  <ds:schemaRefs>
    <ds:schemaRef ds:uri="http://schemas.microsoft.com/sharepoint/v3/contenttype/forms"/>
  </ds:schemaRefs>
</ds:datastoreItem>
</file>

<file path=customXml/itemProps55.xml><?xml version="1.0" encoding="utf-8"?>
<ds:datastoreItem xmlns:ds="http://schemas.openxmlformats.org/officeDocument/2006/customXml" ds:itemID="{448FF8A6-DD1A-49BD-AA07-90C61CA1242D}">
  <ds:schemaRefs>
    <ds:schemaRef ds:uri="http://schemas.microsoft.com/sharepoint/v3/contenttype/forms"/>
  </ds:schemaRefs>
</ds:datastoreItem>
</file>

<file path=customXml/itemProps56.xml><?xml version="1.0" encoding="utf-8"?>
<ds:datastoreItem xmlns:ds="http://schemas.openxmlformats.org/officeDocument/2006/customXml" ds:itemID="{E2CC7935-19D6-4D74-B5D3-712279990E3A}">
  <ds:schemaRefs>
    <ds:schemaRef ds:uri="http://schemas.microsoft.com/sharepoint/v3/contenttype/forms"/>
  </ds:schemaRefs>
</ds:datastoreItem>
</file>

<file path=customXml/itemProps57.xml><?xml version="1.0" encoding="utf-8"?>
<ds:datastoreItem xmlns:ds="http://schemas.openxmlformats.org/officeDocument/2006/customXml" ds:itemID="{4C584575-6E16-4102-A1B4-FB4E08DB3A37}">
  <ds:schemaRefs>
    <ds:schemaRef ds:uri="http://schemas.microsoft.com/sharepoint/v3/contenttype/forms"/>
  </ds:schemaRefs>
</ds:datastoreItem>
</file>

<file path=customXml/itemProps58.xml><?xml version="1.0" encoding="utf-8"?>
<ds:datastoreItem xmlns:ds="http://schemas.openxmlformats.org/officeDocument/2006/customXml" ds:itemID="{CFE649E9-A094-4BDA-920D-F63F2460250C}">
  <ds:schemaRefs>
    <ds:schemaRef ds:uri="http://schemas.microsoft.com/sharepoint/v3/contenttype/forms"/>
  </ds:schemaRefs>
</ds:datastoreItem>
</file>

<file path=customXml/itemProps59.xml><?xml version="1.0" encoding="utf-8"?>
<ds:datastoreItem xmlns:ds="http://schemas.openxmlformats.org/officeDocument/2006/customXml" ds:itemID="{B68ED925-3B77-4FCE-9DAD-66DBAB7B8F32}">
  <ds:schemaRefs>
    <ds:schemaRef ds:uri="http://schemas.microsoft.com/sharepoint/v3/contenttype/forms"/>
  </ds:schemaRefs>
</ds:datastoreItem>
</file>

<file path=customXml/itemProps6.xml><?xml version="1.0" encoding="utf-8"?>
<ds:datastoreItem xmlns:ds="http://schemas.openxmlformats.org/officeDocument/2006/customXml" ds:itemID="{8182B6D4-25BF-4C3A-8EDF-6E6890F4BE33}">
  <ds:schemaRefs>
    <ds:schemaRef ds:uri="http://schemas.microsoft.com/sharepoint/v3/contenttype/forms"/>
  </ds:schemaRefs>
</ds:datastoreItem>
</file>

<file path=customXml/itemProps60.xml><?xml version="1.0" encoding="utf-8"?>
<ds:datastoreItem xmlns:ds="http://schemas.openxmlformats.org/officeDocument/2006/customXml" ds:itemID="{5A73950D-D958-428F-BA03-A2F216F9C5CE}">
  <ds:schemaRefs>
    <ds:schemaRef ds:uri="http://schemas.microsoft.com/sharepoint/v3/contenttype/forms"/>
  </ds:schemaRefs>
</ds:datastoreItem>
</file>

<file path=customXml/itemProps61.xml><?xml version="1.0" encoding="utf-8"?>
<ds:datastoreItem xmlns:ds="http://schemas.openxmlformats.org/officeDocument/2006/customXml" ds:itemID="{F58A9285-2922-4114-84BF-84424DE6DC20}">
  <ds:schemaRefs>
    <ds:schemaRef ds:uri="http://schemas.microsoft.com/sharepoint/v3/contenttype/forms"/>
  </ds:schemaRefs>
</ds:datastoreItem>
</file>

<file path=customXml/itemProps62.xml><?xml version="1.0" encoding="utf-8"?>
<ds:datastoreItem xmlns:ds="http://schemas.openxmlformats.org/officeDocument/2006/customXml" ds:itemID="{FD0406F7-71DE-435F-91F8-DA7019CD46C4}">
  <ds:schemaRefs>
    <ds:schemaRef ds:uri="http://schemas.microsoft.com/sharepoint/v3/contenttype/forms"/>
  </ds:schemaRefs>
</ds:datastoreItem>
</file>

<file path=customXml/itemProps63.xml><?xml version="1.0" encoding="utf-8"?>
<ds:datastoreItem xmlns:ds="http://schemas.openxmlformats.org/officeDocument/2006/customXml" ds:itemID="{BE3D9BFA-6EB8-44CC-B308-526EEE29E889}">
  <ds:schemaRefs>
    <ds:schemaRef ds:uri="http://schemas.microsoft.com/sharepoint/v3/contenttype/forms"/>
  </ds:schemaRefs>
</ds:datastoreItem>
</file>

<file path=customXml/itemProps64.xml><?xml version="1.0" encoding="utf-8"?>
<ds:datastoreItem xmlns:ds="http://schemas.openxmlformats.org/officeDocument/2006/customXml" ds:itemID="{6D9D2DDC-9830-45CB-9D85-4CBF575D0BE5}">
  <ds:schemaRefs>
    <ds:schemaRef ds:uri="http://schemas.microsoft.com/sharepoint/v3/contenttype/forms"/>
  </ds:schemaRefs>
</ds:datastoreItem>
</file>

<file path=customXml/itemProps65.xml><?xml version="1.0" encoding="utf-8"?>
<ds:datastoreItem xmlns:ds="http://schemas.openxmlformats.org/officeDocument/2006/customXml" ds:itemID="{176A1283-3223-4B09-AE03-8716B888F1B3}">
  <ds:schemaRefs>
    <ds:schemaRef ds:uri="http://schemas.microsoft.com/sharepoint/v3/contenttype/forms"/>
  </ds:schemaRefs>
</ds:datastoreItem>
</file>

<file path=customXml/itemProps66.xml><?xml version="1.0" encoding="utf-8"?>
<ds:datastoreItem xmlns:ds="http://schemas.openxmlformats.org/officeDocument/2006/customXml" ds:itemID="{01E67765-1EB4-4986-AB50-E492A51C7142}">
  <ds:schemaRefs>
    <ds:schemaRef ds:uri="http://schemas.microsoft.com/sharepoint/v3/contenttype/forms"/>
  </ds:schemaRefs>
</ds:datastoreItem>
</file>

<file path=customXml/itemProps67.xml><?xml version="1.0" encoding="utf-8"?>
<ds:datastoreItem xmlns:ds="http://schemas.openxmlformats.org/officeDocument/2006/customXml" ds:itemID="{49CEDAF0-441E-4828-9554-937B06ADF45C}">
  <ds:schemaRefs>
    <ds:schemaRef ds:uri="http://schemas.microsoft.com/sharepoint/v3/contenttype/forms"/>
  </ds:schemaRefs>
</ds:datastoreItem>
</file>

<file path=customXml/itemProps68.xml><?xml version="1.0" encoding="utf-8"?>
<ds:datastoreItem xmlns:ds="http://schemas.openxmlformats.org/officeDocument/2006/customXml" ds:itemID="{ECD760D8-5639-4B99-8C83-AA72F7E4685D}">
  <ds:schemaRefs>
    <ds:schemaRef ds:uri="http://schemas.microsoft.com/sharepoint/v3/contenttype/forms"/>
  </ds:schemaRefs>
</ds:datastoreItem>
</file>

<file path=customXml/itemProps69.xml><?xml version="1.0" encoding="utf-8"?>
<ds:datastoreItem xmlns:ds="http://schemas.openxmlformats.org/officeDocument/2006/customXml" ds:itemID="{702195EC-FA6A-4856-AFF3-D6007A906C98}">
  <ds:schemaRefs>
    <ds:schemaRef ds:uri="http://schemas.microsoft.com/sharepoint/v3/contenttype/forms"/>
  </ds:schemaRefs>
</ds:datastoreItem>
</file>

<file path=customXml/itemProps7.xml><?xml version="1.0" encoding="utf-8"?>
<ds:datastoreItem xmlns:ds="http://schemas.openxmlformats.org/officeDocument/2006/customXml" ds:itemID="{911F09F7-1C7A-4816-B3A1-C217EA1AACF2}">
  <ds:schemaRefs>
    <ds:schemaRef ds:uri="http://schemas.microsoft.com/sharepoint/v3/contenttype/forms"/>
  </ds:schemaRefs>
</ds:datastoreItem>
</file>

<file path=customXml/itemProps70.xml><?xml version="1.0" encoding="utf-8"?>
<ds:datastoreItem xmlns:ds="http://schemas.openxmlformats.org/officeDocument/2006/customXml" ds:itemID="{473DF6E9-7D0D-48E0-9606-4222BEBB16CC}">
  <ds:schemaRefs>
    <ds:schemaRef ds:uri="http://schemas.microsoft.com/sharepoint/v3/contenttype/forms"/>
  </ds:schemaRefs>
</ds:datastoreItem>
</file>

<file path=customXml/itemProps71.xml><?xml version="1.0" encoding="utf-8"?>
<ds:datastoreItem xmlns:ds="http://schemas.openxmlformats.org/officeDocument/2006/customXml" ds:itemID="{84A71F20-6579-423D-A764-CA1801CB85DA}">
  <ds:schemaRefs>
    <ds:schemaRef ds:uri="http://schemas.microsoft.com/sharepoint/v3/contenttype/forms"/>
  </ds:schemaRefs>
</ds:datastoreItem>
</file>

<file path=customXml/itemProps72.xml><?xml version="1.0" encoding="utf-8"?>
<ds:datastoreItem xmlns:ds="http://schemas.openxmlformats.org/officeDocument/2006/customXml" ds:itemID="{0E6FAC64-7CBF-4D8A-9622-D9A9926BF156}">
  <ds:schemaRefs>
    <ds:schemaRef ds:uri="http://schemas.microsoft.com/sharepoint/v3/contenttype/forms"/>
  </ds:schemaRefs>
</ds:datastoreItem>
</file>

<file path=customXml/itemProps73.xml><?xml version="1.0" encoding="utf-8"?>
<ds:datastoreItem xmlns:ds="http://schemas.openxmlformats.org/officeDocument/2006/customXml" ds:itemID="{C78D7A87-DA64-44E2-AD07-FF447F09DE99}">
  <ds:schemaRefs>
    <ds:schemaRef ds:uri="9020f7e1-5c5a-489d-bc49-d0ea2bfd91f7"/>
    <ds:schemaRef ds:uri="http://purl.org/dc/term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923b6c63-0534-41a7-a5c2-2b4c29613461"/>
    <ds:schemaRef ds:uri="http://schemas.microsoft.com/office/2006/metadata/properties"/>
    <ds:schemaRef ds:uri="http://www.w3.org/XML/1998/namespace"/>
  </ds:schemaRefs>
</ds:datastoreItem>
</file>

<file path=customXml/itemProps74.xml><?xml version="1.0" encoding="utf-8"?>
<ds:datastoreItem xmlns:ds="http://schemas.openxmlformats.org/officeDocument/2006/customXml" ds:itemID="{7EBE6580-B9CC-4B0E-A6FC-EF3F9F922AE4}">
  <ds:schemaRefs>
    <ds:schemaRef ds:uri="http://schemas.microsoft.com/sharepoint/v3/contenttype/forms"/>
  </ds:schemaRefs>
</ds:datastoreItem>
</file>

<file path=customXml/itemProps75.xml><?xml version="1.0" encoding="utf-8"?>
<ds:datastoreItem xmlns:ds="http://schemas.openxmlformats.org/officeDocument/2006/customXml" ds:itemID="{3452D7DC-6CCE-4936-ADC1-BD0D2B08DEBA}">
  <ds:schemaRefs>
    <ds:schemaRef ds:uri="http://schemas.microsoft.com/sharepoint/v3/contenttype/forms"/>
  </ds:schemaRefs>
</ds:datastoreItem>
</file>

<file path=customXml/itemProps76.xml><?xml version="1.0" encoding="utf-8"?>
<ds:datastoreItem xmlns:ds="http://schemas.openxmlformats.org/officeDocument/2006/customXml" ds:itemID="{5D2AD4CD-93D1-400D-BEA8-A459F51399DC}">
  <ds:schemaRefs>
    <ds:schemaRef ds:uri="http://schemas.microsoft.com/sharepoint/v3/contenttype/forms"/>
  </ds:schemaRefs>
</ds:datastoreItem>
</file>

<file path=customXml/itemProps77.xml><?xml version="1.0" encoding="utf-8"?>
<ds:datastoreItem xmlns:ds="http://schemas.openxmlformats.org/officeDocument/2006/customXml" ds:itemID="{97B9CFAC-A4E4-44D5-8B56-602A4AEA15A2}">
  <ds:schemaRefs>
    <ds:schemaRef ds:uri="http://schemas.microsoft.com/sharepoint/v3/contenttype/forms"/>
  </ds:schemaRefs>
</ds:datastoreItem>
</file>

<file path=customXml/itemProps78.xml><?xml version="1.0" encoding="utf-8"?>
<ds:datastoreItem xmlns:ds="http://schemas.openxmlformats.org/officeDocument/2006/customXml" ds:itemID="{A362153B-CADE-4090-9243-389642B86C89}">
  <ds:schemaRefs>
    <ds:schemaRef ds:uri="http://schemas.microsoft.com/sharepoint/v3/contenttype/forms"/>
  </ds:schemaRefs>
</ds:datastoreItem>
</file>

<file path=customXml/itemProps79.xml><?xml version="1.0" encoding="utf-8"?>
<ds:datastoreItem xmlns:ds="http://schemas.openxmlformats.org/officeDocument/2006/customXml" ds:itemID="{3F9B9AAF-B3F6-42D2-B710-3F12BA4BCCDA}">
  <ds:schemaRefs>
    <ds:schemaRef ds:uri="http://schemas.microsoft.com/VisualStudio/2011/storyboarding/control"/>
  </ds:schemaRefs>
</ds:datastoreItem>
</file>

<file path=customXml/itemProps8.xml><?xml version="1.0" encoding="utf-8"?>
<ds:datastoreItem xmlns:ds="http://schemas.openxmlformats.org/officeDocument/2006/customXml" ds:itemID="{49BA880B-71D1-4920-8874-A254FC815600}">
  <ds:schemaRefs>
    <ds:schemaRef ds:uri="http://schemas.microsoft.com/sharepoint/v3/contenttype/forms"/>
  </ds:schemaRefs>
</ds:datastoreItem>
</file>

<file path=customXml/itemProps80.xml><?xml version="1.0" encoding="utf-8"?>
<ds:datastoreItem xmlns:ds="http://schemas.openxmlformats.org/officeDocument/2006/customXml" ds:itemID="{5B4CBC8A-53C6-4F02-8542-D2301B42C080}">
  <ds:schemaRefs>
    <ds:schemaRef ds:uri="http://schemas.microsoft.com/sharepoint/v3/contenttype/forms"/>
  </ds:schemaRefs>
</ds:datastoreItem>
</file>

<file path=customXml/itemProps81.xml><?xml version="1.0" encoding="utf-8"?>
<ds:datastoreItem xmlns:ds="http://schemas.openxmlformats.org/officeDocument/2006/customXml" ds:itemID="{3A30282A-D5F0-4DF3-AAC3-8BDE935C1308}">
  <ds:schemaRefs>
    <ds:schemaRef ds:uri="http://schemas.microsoft.com/sharepoint/v3/contenttype/forms"/>
  </ds:schemaRefs>
</ds:datastoreItem>
</file>

<file path=customXml/itemProps82.xml><?xml version="1.0" encoding="utf-8"?>
<ds:datastoreItem xmlns:ds="http://schemas.openxmlformats.org/officeDocument/2006/customXml" ds:itemID="{029952DD-987B-4931-BB71-64DD3CBE20E4}">
  <ds:schemaRefs>
    <ds:schemaRef ds:uri="http://schemas.microsoft.com/sharepoint/v3/contenttype/forms"/>
  </ds:schemaRefs>
</ds:datastoreItem>
</file>

<file path=customXml/itemProps83.xml><?xml version="1.0" encoding="utf-8"?>
<ds:datastoreItem xmlns:ds="http://schemas.openxmlformats.org/officeDocument/2006/customXml" ds:itemID="{F629A1A2-94C0-4AF7-94B0-D5ADD66ECBB9}">
  <ds:schemaRefs>
    <ds:schemaRef ds:uri="http://schemas.microsoft.com/sharepoint/v3/contenttype/forms"/>
  </ds:schemaRefs>
</ds:datastoreItem>
</file>

<file path=customXml/itemProps9.xml><?xml version="1.0" encoding="utf-8"?>
<ds:datastoreItem xmlns:ds="http://schemas.openxmlformats.org/officeDocument/2006/customXml" ds:itemID="{AC048077-ED5C-440F-B40B-E47AB84FB1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8634</Words>
  <Application>Microsoft Office PowerPoint</Application>
  <PresentationFormat>On-screen Show (16:9)</PresentationFormat>
  <Paragraphs>1022</Paragraphs>
  <Slides>44</Slides>
  <Notes>35</Notes>
  <HiddenSlides>0</HiddenSlides>
  <MMClips>0</MMClips>
  <ScaleCrop>false</ScaleCrop>
  <HeadingPairs>
    <vt:vector size="4" baseType="variant">
      <vt:variant>
        <vt:lpstr>Theme</vt:lpstr>
      </vt:variant>
      <vt:variant>
        <vt:i4>12</vt:i4>
      </vt:variant>
      <vt:variant>
        <vt:lpstr>Slide Titles</vt:lpstr>
      </vt:variant>
      <vt:variant>
        <vt:i4>44</vt:i4>
      </vt:variant>
    </vt:vector>
  </HeadingPairs>
  <TitlesOfParts>
    <vt:vector size="56" baseType="lpstr">
      <vt:lpstr>2021 Dell Tech template</vt:lpstr>
      <vt:lpstr>14_Dell Tech template</vt:lpstr>
      <vt:lpstr>8_Dell Tech template</vt:lpstr>
      <vt:lpstr>Dell Tech template</vt:lpstr>
      <vt:lpstr>3_Dell Tech template</vt:lpstr>
      <vt:lpstr>1_Dell Tech template</vt:lpstr>
      <vt:lpstr>18_Dell Tech template</vt:lpstr>
      <vt:lpstr>16_Dell Tech template</vt:lpstr>
      <vt:lpstr>12_Dell Tech template</vt:lpstr>
      <vt:lpstr>6_Dell Tech template</vt:lpstr>
      <vt:lpstr>5_Dell 2020 FRS Wide 021019 Arial</vt:lpstr>
      <vt:lpstr>2_Dell Tech template</vt:lpstr>
      <vt:lpstr> Artificial Intelligence </vt:lpstr>
      <vt:lpstr>PowerPoint Presentation</vt:lpstr>
      <vt:lpstr>PowerPoint Presentation</vt:lpstr>
      <vt:lpstr>The AI onion peel</vt:lpstr>
      <vt:lpstr>Gartner Hype Cycle – Suite of AI Tools </vt:lpstr>
      <vt:lpstr>GenAI Journey</vt:lpstr>
      <vt:lpstr> How organizations are approaching GenAI</vt:lpstr>
      <vt:lpstr>GenAI Challenges &amp; Risks</vt:lpstr>
      <vt:lpstr>GenAI is Changing the world</vt:lpstr>
      <vt:lpstr>PowerPoint Presentation</vt:lpstr>
      <vt:lpstr>AI deployment patterns and their implications</vt:lpstr>
      <vt:lpstr>Common GenAI use cases</vt:lpstr>
      <vt:lpstr>Use case example | Departmental document automation </vt:lpstr>
      <vt:lpstr>Use case example | Content creation</vt:lpstr>
      <vt:lpstr>Use case example | Support assistant </vt:lpstr>
      <vt:lpstr>Use case example | Design and data creation</vt:lpstr>
      <vt:lpstr>Right-sizing your AI investment</vt:lpstr>
      <vt:lpstr>PowerPoint Presentation</vt:lpstr>
      <vt:lpstr>PowerPoint Presentation</vt:lpstr>
      <vt:lpstr>Dell Optimizer works around the clock to improve your PC experience</vt:lpstr>
      <vt:lpstr>The evolution to next-gen AIOps: CloudIQ</vt:lpstr>
      <vt:lpstr>PowerPoint Presentation</vt:lpstr>
      <vt:lpstr>Forrester Report</vt:lpstr>
      <vt:lpstr>Dell Validated Design for GenAI with NVIDIA</vt:lpstr>
      <vt:lpstr>Dell Validated Design for AI</vt:lpstr>
      <vt:lpstr>Simplifying Data Management &amp; Preparation</vt:lpstr>
      <vt:lpstr>Enabling an Open Data Ecosystem</vt:lpstr>
      <vt:lpstr>Bring AI to your data</vt:lpstr>
      <vt:lpstr>Certification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 GetModern - Master</dc:title>
  <dc:creator>Sonders, Robert</dc:creator>
  <cp:keywords>SQL Microsoft</cp:keywords>
  <cp:lastModifiedBy>Ranganathan, Prakash</cp:lastModifiedBy>
  <cp:revision>9</cp:revision>
  <cp:lastPrinted>2023-10-10T14:16:05Z</cp:lastPrinted>
  <dcterms:created xsi:type="dcterms:W3CDTF">2020-01-21T02:53:37Z</dcterms:created>
  <dcterms:modified xsi:type="dcterms:W3CDTF">2024-12-27T08:13:19Z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0x0101008765541F1061EC49996D6CAC1A8F89FD</vt:lpwstr>
  </property>
  <property fmtid="{D5CDD505-2E9C-101B-9397-08002B2CF9AE}" pid="3" name="MSIP_Label_17cb76b2-10b8-4fe1-93d4-2202842406cd_Enabled">
    <vt:lpwstr>True</vt:lpwstr>
  </property>
  <property fmtid="{D5CDD505-2E9C-101B-9397-08002B2CF9AE}" pid="4" name="MSIP_Label_17cb76b2-10b8-4fe1-93d4-2202842406cd_SiteId">
    <vt:lpwstr>945c199a-83a2-4e80-9f8c-5a91be5752dd</vt:lpwstr>
  </property>
  <property fmtid="{D5CDD505-2E9C-101B-9397-08002B2CF9AE}" pid="5" name="MSIP_Label_17cb76b2-10b8-4fe1-93d4-2202842406cd_Owner">
    <vt:lpwstr>Robert.Sonders@emc.com</vt:lpwstr>
  </property>
  <property fmtid="{D5CDD505-2E9C-101B-9397-08002B2CF9AE}" pid="6" name="MSIP_Label_17cb76b2-10b8-4fe1-93d4-2202842406cd_SetDate">
    <vt:lpwstr>2020-02-06T19:04:17.9525777Z</vt:lpwstr>
  </property>
  <property fmtid="{D5CDD505-2E9C-101B-9397-08002B2CF9AE}" pid="7" name="MSIP_Label_17cb76b2-10b8-4fe1-93d4-2202842406cd_Name">
    <vt:lpwstr>External Public</vt:lpwstr>
  </property>
  <property fmtid="{D5CDD505-2E9C-101B-9397-08002B2CF9AE}" pid="8" name="MSIP_Label_17cb76b2-10b8-4fe1-93d4-2202842406cd_Application">
    <vt:lpwstr>Microsoft Azure Information Protection</vt:lpwstr>
  </property>
  <property fmtid="{D5CDD505-2E9C-101B-9397-08002B2CF9AE}" pid="9" name="MSIP_Label_17cb76b2-10b8-4fe1-93d4-2202842406cd_Extended_MSFT_Method">
    <vt:lpwstr>Manual</vt:lpwstr>
  </property>
  <property fmtid="{D5CDD505-2E9C-101B-9397-08002B2CF9AE}" pid="10" name="aiplabel">
    <vt:lpwstr>External Public</vt:lpwstr>
  </property>
  <property fmtid="{D5CDD505-2E9C-101B-9397-08002B2CF9AE}" pid="11" name="ComplianceAssetId">
    <vt:lpwstr/>
  </property>
  <property fmtid="{D5CDD505-2E9C-101B-9397-08002B2CF9AE}" pid="12" name="MediaServiceImageTags">
    <vt:lpwstr/>
  </property>
</Properties>
</file>